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8"/>
  </p:notesMasterIdLst>
  <p:handoutMasterIdLst>
    <p:handoutMasterId r:id="rId299"/>
  </p:handoutMasterIdLst>
  <p:sldIdLst>
    <p:sldId id="256" r:id="rId2"/>
    <p:sldId id="609" r:id="rId3"/>
    <p:sldId id="610" r:id="rId4"/>
    <p:sldId id="611" r:id="rId5"/>
    <p:sldId id="612" r:id="rId6"/>
    <p:sldId id="613" r:id="rId7"/>
    <p:sldId id="614" r:id="rId8"/>
    <p:sldId id="615" r:id="rId9"/>
    <p:sldId id="616" r:id="rId10"/>
    <p:sldId id="617" r:id="rId11"/>
    <p:sldId id="618" r:id="rId12"/>
    <p:sldId id="619" r:id="rId13"/>
    <p:sldId id="620" r:id="rId14"/>
    <p:sldId id="621" r:id="rId15"/>
    <p:sldId id="622" r:id="rId16"/>
    <p:sldId id="623" r:id="rId17"/>
    <p:sldId id="624" r:id="rId18"/>
    <p:sldId id="625" r:id="rId19"/>
    <p:sldId id="626" r:id="rId20"/>
    <p:sldId id="627" r:id="rId21"/>
    <p:sldId id="628" r:id="rId22"/>
    <p:sldId id="629" r:id="rId23"/>
    <p:sldId id="630" r:id="rId24"/>
    <p:sldId id="631" r:id="rId25"/>
    <p:sldId id="632" r:id="rId26"/>
    <p:sldId id="633" r:id="rId27"/>
    <p:sldId id="634" r:id="rId28"/>
    <p:sldId id="635" r:id="rId29"/>
    <p:sldId id="636" r:id="rId30"/>
    <p:sldId id="637" r:id="rId31"/>
    <p:sldId id="638" r:id="rId32"/>
    <p:sldId id="639" r:id="rId33"/>
    <p:sldId id="387" r:id="rId34"/>
    <p:sldId id="281" r:id="rId35"/>
    <p:sldId id="282" r:id="rId36"/>
    <p:sldId id="283" r:id="rId37"/>
    <p:sldId id="284" r:id="rId38"/>
    <p:sldId id="285" r:id="rId39"/>
    <p:sldId id="286" r:id="rId40"/>
    <p:sldId id="287" r:id="rId41"/>
    <p:sldId id="640" r:id="rId42"/>
    <p:sldId id="641" r:id="rId43"/>
    <p:sldId id="642" r:id="rId44"/>
    <p:sldId id="643" r:id="rId45"/>
    <p:sldId id="644" r:id="rId46"/>
    <p:sldId id="645" r:id="rId47"/>
    <p:sldId id="646" r:id="rId48"/>
    <p:sldId id="647" r:id="rId49"/>
    <p:sldId id="648" r:id="rId50"/>
    <p:sldId id="649" r:id="rId51"/>
    <p:sldId id="650"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651" r:id="rId65"/>
    <p:sldId id="652" r:id="rId66"/>
    <p:sldId id="653" r:id="rId67"/>
    <p:sldId id="654" r:id="rId68"/>
    <p:sldId id="655" r:id="rId69"/>
    <p:sldId id="656" r:id="rId70"/>
    <p:sldId id="657" r:id="rId71"/>
    <p:sldId id="658" r:id="rId72"/>
    <p:sldId id="659" r:id="rId73"/>
    <p:sldId id="660" r:id="rId74"/>
    <p:sldId id="661" r:id="rId75"/>
    <p:sldId id="662" r:id="rId76"/>
    <p:sldId id="663" r:id="rId77"/>
    <p:sldId id="664" r:id="rId78"/>
    <p:sldId id="665" r:id="rId79"/>
    <p:sldId id="666" r:id="rId80"/>
    <p:sldId id="667" r:id="rId81"/>
    <p:sldId id="668" r:id="rId82"/>
    <p:sldId id="669" r:id="rId83"/>
    <p:sldId id="670" r:id="rId84"/>
    <p:sldId id="671" r:id="rId85"/>
    <p:sldId id="672" r:id="rId86"/>
    <p:sldId id="673" r:id="rId87"/>
    <p:sldId id="674" r:id="rId88"/>
    <p:sldId id="675" r:id="rId89"/>
    <p:sldId id="676" r:id="rId90"/>
    <p:sldId id="677" r:id="rId91"/>
    <p:sldId id="678" r:id="rId92"/>
    <p:sldId id="679" r:id="rId93"/>
    <p:sldId id="680" r:id="rId94"/>
    <p:sldId id="681" r:id="rId95"/>
    <p:sldId id="682" r:id="rId96"/>
    <p:sldId id="683" r:id="rId97"/>
    <p:sldId id="684" r:id="rId98"/>
    <p:sldId id="685" r:id="rId99"/>
    <p:sldId id="686" r:id="rId100"/>
    <p:sldId id="687" r:id="rId101"/>
    <p:sldId id="688" r:id="rId102"/>
    <p:sldId id="689" r:id="rId103"/>
    <p:sldId id="690" r:id="rId104"/>
    <p:sldId id="470" r:id="rId105"/>
    <p:sldId id="307" r:id="rId106"/>
    <p:sldId id="308" r:id="rId107"/>
    <p:sldId id="309" r:id="rId108"/>
    <p:sldId id="311" r:id="rId109"/>
    <p:sldId id="312" r:id="rId110"/>
    <p:sldId id="313" r:id="rId111"/>
    <p:sldId id="314" r:id="rId112"/>
    <p:sldId id="691" r:id="rId113"/>
    <p:sldId id="692" r:id="rId114"/>
    <p:sldId id="693" r:id="rId115"/>
    <p:sldId id="694" r:id="rId116"/>
    <p:sldId id="695" r:id="rId117"/>
    <p:sldId id="696" r:id="rId118"/>
    <p:sldId id="697" r:id="rId119"/>
    <p:sldId id="698" r:id="rId120"/>
    <p:sldId id="699" r:id="rId121"/>
    <p:sldId id="700" r:id="rId122"/>
    <p:sldId id="701" r:id="rId123"/>
    <p:sldId id="702" r:id="rId124"/>
    <p:sldId id="703" r:id="rId125"/>
    <p:sldId id="704" r:id="rId126"/>
    <p:sldId id="705" r:id="rId127"/>
    <p:sldId id="706" r:id="rId128"/>
    <p:sldId id="707" r:id="rId129"/>
    <p:sldId id="708" r:id="rId130"/>
    <p:sldId id="709" r:id="rId131"/>
    <p:sldId id="710" r:id="rId132"/>
    <p:sldId id="711" r:id="rId133"/>
    <p:sldId id="712" r:id="rId134"/>
    <p:sldId id="713" r:id="rId135"/>
    <p:sldId id="714" r:id="rId136"/>
    <p:sldId id="715" r:id="rId137"/>
    <p:sldId id="716" r:id="rId138"/>
    <p:sldId id="717" r:id="rId139"/>
    <p:sldId id="718" r:id="rId140"/>
    <p:sldId id="719" r:id="rId141"/>
    <p:sldId id="720" r:id="rId142"/>
    <p:sldId id="721" r:id="rId143"/>
    <p:sldId id="722" r:id="rId144"/>
    <p:sldId id="723" r:id="rId145"/>
    <p:sldId id="724" r:id="rId146"/>
    <p:sldId id="725" r:id="rId147"/>
    <p:sldId id="726" r:id="rId148"/>
    <p:sldId id="727" r:id="rId149"/>
    <p:sldId id="728" r:id="rId150"/>
    <p:sldId id="729" r:id="rId151"/>
    <p:sldId id="389" r:id="rId152"/>
    <p:sldId id="315" r:id="rId153"/>
    <p:sldId id="316" r:id="rId154"/>
    <p:sldId id="317" r:id="rId155"/>
    <p:sldId id="318" r:id="rId156"/>
    <p:sldId id="319" r:id="rId157"/>
    <p:sldId id="320" r:id="rId158"/>
    <p:sldId id="321" r:id="rId159"/>
    <p:sldId id="322" r:id="rId160"/>
    <p:sldId id="323" r:id="rId161"/>
    <p:sldId id="324" r:id="rId162"/>
    <p:sldId id="328" r:id="rId163"/>
    <p:sldId id="329" r:id="rId164"/>
    <p:sldId id="330" r:id="rId165"/>
    <p:sldId id="331" r:id="rId166"/>
    <p:sldId id="332" r:id="rId167"/>
    <p:sldId id="730" r:id="rId168"/>
    <p:sldId id="731" r:id="rId169"/>
    <p:sldId id="344" r:id="rId170"/>
    <p:sldId id="345" r:id="rId171"/>
    <p:sldId id="346" r:id="rId172"/>
    <p:sldId id="347" r:id="rId173"/>
    <p:sldId id="348" r:id="rId174"/>
    <p:sldId id="349" r:id="rId175"/>
    <p:sldId id="350" r:id="rId176"/>
    <p:sldId id="351" r:id="rId177"/>
    <p:sldId id="352" r:id="rId178"/>
    <p:sldId id="353" r:id="rId179"/>
    <p:sldId id="354" r:id="rId180"/>
    <p:sldId id="355" r:id="rId181"/>
    <p:sldId id="356" r:id="rId182"/>
    <p:sldId id="357" r:id="rId183"/>
    <p:sldId id="358" r:id="rId184"/>
    <p:sldId id="359" r:id="rId185"/>
    <p:sldId id="361" r:id="rId186"/>
    <p:sldId id="362" r:id="rId187"/>
    <p:sldId id="363" r:id="rId188"/>
    <p:sldId id="732" r:id="rId189"/>
    <p:sldId id="733" r:id="rId190"/>
    <p:sldId id="734" r:id="rId191"/>
    <p:sldId id="735" r:id="rId192"/>
    <p:sldId id="736" r:id="rId193"/>
    <p:sldId id="737" r:id="rId194"/>
    <p:sldId id="738" r:id="rId195"/>
    <p:sldId id="739" r:id="rId196"/>
    <p:sldId id="740" r:id="rId197"/>
    <p:sldId id="741" r:id="rId198"/>
    <p:sldId id="742" r:id="rId199"/>
    <p:sldId id="743" r:id="rId200"/>
    <p:sldId id="744" r:id="rId201"/>
    <p:sldId id="745" r:id="rId202"/>
    <p:sldId id="746" r:id="rId203"/>
    <p:sldId id="422" r:id="rId204"/>
    <p:sldId id="423" r:id="rId205"/>
    <p:sldId id="424" r:id="rId206"/>
    <p:sldId id="425" r:id="rId207"/>
    <p:sldId id="426" r:id="rId208"/>
    <p:sldId id="427" r:id="rId209"/>
    <p:sldId id="428" r:id="rId210"/>
    <p:sldId id="429" r:id="rId211"/>
    <p:sldId id="430" r:id="rId212"/>
    <p:sldId id="431" r:id="rId213"/>
    <p:sldId id="432" r:id="rId214"/>
    <p:sldId id="433" r:id="rId215"/>
    <p:sldId id="747" r:id="rId216"/>
    <p:sldId id="748" r:id="rId217"/>
    <p:sldId id="749" r:id="rId218"/>
    <p:sldId id="750" r:id="rId219"/>
    <p:sldId id="751" r:id="rId220"/>
    <p:sldId id="752" r:id="rId221"/>
    <p:sldId id="753" r:id="rId222"/>
    <p:sldId id="754" r:id="rId223"/>
    <p:sldId id="755" r:id="rId224"/>
    <p:sldId id="756" r:id="rId225"/>
    <p:sldId id="434" r:id="rId226"/>
    <p:sldId id="435" r:id="rId227"/>
    <p:sldId id="436" r:id="rId228"/>
    <p:sldId id="437" r:id="rId229"/>
    <p:sldId id="438" r:id="rId230"/>
    <p:sldId id="439" r:id="rId231"/>
    <p:sldId id="440" r:id="rId232"/>
    <p:sldId id="441" r:id="rId233"/>
    <p:sldId id="442" r:id="rId234"/>
    <p:sldId id="443" r:id="rId235"/>
    <p:sldId id="757" r:id="rId236"/>
    <p:sldId id="758" r:id="rId237"/>
    <p:sldId id="759" r:id="rId238"/>
    <p:sldId id="760" r:id="rId239"/>
    <p:sldId id="761" r:id="rId240"/>
    <p:sldId id="762" r:id="rId241"/>
    <p:sldId id="763" r:id="rId242"/>
    <p:sldId id="764" r:id="rId243"/>
    <p:sldId id="765" r:id="rId244"/>
    <p:sldId id="766" r:id="rId245"/>
    <p:sldId id="767" r:id="rId246"/>
    <p:sldId id="768" r:id="rId247"/>
    <p:sldId id="769" r:id="rId248"/>
    <p:sldId id="770" r:id="rId249"/>
    <p:sldId id="771" r:id="rId250"/>
    <p:sldId id="772" r:id="rId251"/>
    <p:sldId id="773" r:id="rId252"/>
    <p:sldId id="774" r:id="rId253"/>
    <p:sldId id="471" r:id="rId254"/>
    <p:sldId id="472" r:id="rId255"/>
    <p:sldId id="473" r:id="rId256"/>
    <p:sldId id="474" r:id="rId257"/>
    <p:sldId id="475" r:id="rId258"/>
    <p:sldId id="476" r:id="rId259"/>
    <p:sldId id="477" r:id="rId260"/>
    <p:sldId id="478" r:id="rId261"/>
    <p:sldId id="479" r:id="rId262"/>
    <p:sldId id="480" r:id="rId263"/>
    <p:sldId id="481" r:id="rId264"/>
    <p:sldId id="482" r:id="rId265"/>
    <p:sldId id="483" r:id="rId266"/>
    <p:sldId id="775" r:id="rId267"/>
    <p:sldId id="776" r:id="rId268"/>
    <p:sldId id="777" r:id="rId269"/>
    <p:sldId id="778" r:id="rId270"/>
    <p:sldId id="779" r:id="rId271"/>
    <p:sldId id="780" r:id="rId272"/>
    <p:sldId id="781" r:id="rId273"/>
    <p:sldId id="782" r:id="rId274"/>
    <p:sldId id="783" r:id="rId275"/>
    <p:sldId id="784" r:id="rId276"/>
    <p:sldId id="529" r:id="rId277"/>
    <p:sldId id="530" r:id="rId278"/>
    <p:sldId id="531" r:id="rId279"/>
    <p:sldId id="532" r:id="rId280"/>
    <p:sldId id="533" r:id="rId281"/>
    <p:sldId id="534" r:id="rId282"/>
    <p:sldId id="535" r:id="rId283"/>
    <p:sldId id="536" r:id="rId284"/>
    <p:sldId id="537" r:id="rId285"/>
    <p:sldId id="538" r:id="rId286"/>
    <p:sldId id="539" r:id="rId287"/>
    <p:sldId id="540" r:id="rId288"/>
    <p:sldId id="541" r:id="rId289"/>
    <p:sldId id="542" r:id="rId290"/>
    <p:sldId id="543" r:id="rId291"/>
    <p:sldId id="544" r:id="rId292"/>
    <p:sldId id="545" r:id="rId293"/>
    <p:sldId id="546" r:id="rId294"/>
    <p:sldId id="547" r:id="rId295"/>
    <p:sldId id="548" r:id="rId296"/>
    <p:sldId id="549" r:id="rId29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54" autoAdjust="0"/>
    <p:restoredTop sz="62976" autoAdjust="0"/>
  </p:normalViewPr>
  <p:slideViewPr>
    <p:cSldViewPr>
      <p:cViewPr varScale="1">
        <p:scale>
          <a:sx n="44" d="100"/>
          <a:sy n="44" d="100"/>
        </p:scale>
        <p:origin x="-1026" y="-9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handoutMaster" Target="handoutMasters/handoutMaster1.xml"/><Relationship Id="rId303"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slide" Target="slides/slide296.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presProps" Target="pres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s>
</file>

<file path=ppt/_rels/viewProps.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slide" Target="slides/slide105.xml"/><Relationship Id="rId1"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4" Type="http://schemas.openxmlformats.org/officeDocument/2006/relationships/image" Target="../media/image46.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4" Type="http://schemas.openxmlformats.org/officeDocument/2006/relationships/image" Target="../media/image65.png"/></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69.png"/></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8.png"/></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 Id="rId5" Type="http://schemas.openxmlformats.org/officeDocument/2006/relationships/image" Target="../media/image94.png"/><Relationship Id="rId4" Type="http://schemas.openxmlformats.org/officeDocument/2006/relationships/image" Target="../media/image93.png"/></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image" Target="../media/image90.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image" Target="../media/image10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 Id="rId4" Type="http://schemas.openxmlformats.org/officeDocument/2006/relationships/image" Target="../media/image111.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 Id="rId4" Type="http://schemas.openxmlformats.org/officeDocument/2006/relationships/image" Target="../media/image122.png"/></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image" Target="../media/image124.png"/></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image" Target="../media/image126.png"/></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image" Target="../media/image124.png"/></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image" Target="../media/image128.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rawings/_rels/vmlDrawing60.v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image" Target="../media/image130.png"/></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image" Target="../media/image132.png"/></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image" Target="../media/image134.png"/></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image" Target="../media/image157.png"/></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image" Target="../media/image160.png"/></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image" Target="../media/image163.png"/></Relationships>
</file>

<file path=ppt/drawings/_rels/vmlDrawing66.v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image" Target="../media/image164.png"/></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86.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 Id="rId6" Type="http://schemas.openxmlformats.org/officeDocument/2006/relationships/image" Target="../media/image191.wmf"/><Relationship Id="rId5" Type="http://schemas.openxmlformats.org/officeDocument/2006/relationships/image" Target="../media/image190.wmf"/><Relationship Id="rId4" Type="http://schemas.openxmlformats.org/officeDocument/2006/relationships/image" Target="../media/image189.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image" Target="../media/image193.wmf"/><Relationship Id="rId1" Type="http://schemas.openxmlformats.org/officeDocument/2006/relationships/image" Target="../media/image19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wmf"/><Relationship Id="rId1" Type="http://schemas.openxmlformats.org/officeDocument/2006/relationships/image" Target="../media/image195.wmf"/></Relationships>
</file>

<file path=ppt/drawings/_rels/vmlDrawing71.v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image" Target="../media/image199.png"/></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image" Target="../media/image199.png"/></Relationships>
</file>

<file path=ppt/drawings/_rels/vmlDrawing73.v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image" Target="../media/image199.png"/></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image" Target="../media/image199.png"/></Relationships>
</file>

<file path=ppt/drawings/_rels/vmlDrawing75.v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image" Target="../media/image199.png"/></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01.png"/></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02.png"/></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03.png"/></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04.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image" Target="../media/image205.png"/><Relationship Id="rId5" Type="http://schemas.openxmlformats.org/officeDocument/2006/relationships/image" Target="../media/image209.png"/><Relationship Id="rId4" Type="http://schemas.openxmlformats.org/officeDocument/2006/relationships/image" Target="../media/image208.png"/></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211.png"/></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image" Target="../media/image212.png"/></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15.png"/></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5.png"/><Relationship Id="rId1" Type="http://schemas.openxmlformats.org/officeDocument/2006/relationships/image" Target="../media/image216.png"/></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image" Target="../media/image218.png"/></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29.png"/></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29.png"/></Relationships>
</file>

<file path=ppt/drawings/_rels/vmlDrawing89.v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image" Target="../media/image22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90.v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image" Target="../media/image229.png"/></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229.png"/></Relationships>
</file>

<file path=ppt/drawings/_rels/vmlDrawing92.v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image" Target="../media/image229.png"/></Relationships>
</file>

<file path=ppt/drawings/_rels/vmlDrawing93.v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image" Target="../media/image229.png"/></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34.png"/></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254.png"/></Relationships>
</file>

<file path=ppt/drawings/_rels/vmlDrawing96.v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image" Target="../media/image256.png"/></Relationships>
</file>

<file path=ppt/drawings/_rels/vmlDrawing97.v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image" Target="../media/image256.png"/><Relationship Id="rId5" Type="http://schemas.openxmlformats.org/officeDocument/2006/relationships/image" Target="../media/image254.png"/><Relationship Id="rId4" Type="http://schemas.openxmlformats.org/officeDocument/2006/relationships/image" Target="../media/image259.png"/></Relationships>
</file>

<file path=ppt/drawings/_rels/vmlDrawing98.v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image" Target="../media/image254.png"/></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2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371715"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71716"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371717"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D4A46A96-44A5-4013-AEAA-66DCE41DC360}" type="slidenum">
              <a:rPr lang="en-US"/>
              <a:pPr>
                <a:defRPr/>
              </a:pPr>
              <a:t>‹#›</a:t>
            </a:fld>
            <a:endParaRPr lang="en-US"/>
          </a:p>
        </p:txBody>
      </p:sp>
    </p:spTree>
    <p:extLst>
      <p:ext uri="{BB962C8B-B14F-4D97-AF65-F5344CB8AC3E}">
        <p14:creationId xmlns:p14="http://schemas.microsoft.com/office/powerpoint/2010/main" val="2088414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026"/>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8195" name="Rectangle 1027"/>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54980" name="Rectangle 1028"/>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197" name="Rectangle 1029"/>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1030"/>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8199" name="Rectangle 1031"/>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1EE9F97B-5FF9-4B0D-BCAB-7E9BA9677921}" type="slidenum">
              <a:rPr lang="en-US"/>
              <a:pPr>
                <a:defRPr/>
              </a:pPr>
              <a:t>‹#›</a:t>
            </a:fld>
            <a:endParaRPr lang="en-US"/>
          </a:p>
        </p:txBody>
      </p:sp>
    </p:spTree>
    <p:extLst>
      <p:ext uri="{BB962C8B-B14F-4D97-AF65-F5344CB8AC3E}">
        <p14:creationId xmlns:p14="http://schemas.microsoft.com/office/powerpoint/2010/main" val="29914904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1031"/>
          <p:cNvSpPr>
            <a:spLocks noGrp="1" noChangeArrowheads="1"/>
          </p:cNvSpPr>
          <p:nvPr>
            <p:ph type="sldNum" sz="quarter" idx="5"/>
          </p:nvPr>
        </p:nvSpPr>
        <p:spPr>
          <a:noFill/>
        </p:spPr>
        <p:txBody>
          <a:bodyPr/>
          <a:lstStyle/>
          <a:p>
            <a:fld id="{D2C4F6BB-8429-45D0-93AD-86370EFC9964}" type="slidenum">
              <a:rPr lang="en-US" smtClean="0"/>
              <a:pPr/>
              <a:t>4</a:t>
            </a:fld>
            <a:endParaRPr lang="en-US" smtClean="0"/>
          </a:p>
        </p:txBody>
      </p:sp>
      <p:sp>
        <p:nvSpPr>
          <p:cNvPr id="338947" name="Rectangle 2"/>
          <p:cNvSpPr>
            <a:spLocks noGrp="1" noRot="1" noChangeAspect="1" noChangeArrowheads="1" noTextEdit="1"/>
          </p:cNvSpPr>
          <p:nvPr>
            <p:ph type="sldImg"/>
          </p:nvPr>
        </p:nvSpPr>
        <p:spPr>
          <a:solidFill>
            <a:srgbClr val="FFFFFF"/>
          </a:solidFill>
          <a:ln/>
        </p:spPr>
      </p:sp>
      <p:sp>
        <p:nvSpPr>
          <p:cNvPr id="338948"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Say “Draw graph on paper”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1031"/>
          <p:cNvSpPr>
            <a:spLocks noGrp="1" noChangeArrowheads="1"/>
          </p:cNvSpPr>
          <p:nvPr>
            <p:ph type="sldNum" sz="quarter" idx="5"/>
          </p:nvPr>
        </p:nvSpPr>
        <p:spPr>
          <a:noFill/>
        </p:spPr>
        <p:txBody>
          <a:bodyPr/>
          <a:lstStyle/>
          <a:p>
            <a:fld id="{FCB67F97-FA0D-4FC5-8978-0FC49ACA0F1E}" type="slidenum">
              <a:rPr lang="en-US" smtClean="0"/>
              <a:pPr/>
              <a:t>14</a:t>
            </a:fld>
            <a:endParaRPr lang="en-US" smtClean="0"/>
          </a:p>
        </p:txBody>
      </p:sp>
      <p:sp>
        <p:nvSpPr>
          <p:cNvPr id="348163" name="Rectangle 2"/>
          <p:cNvSpPr>
            <a:spLocks noGrp="1" noRot="1" noChangeAspect="1" noChangeArrowheads="1" noTextEdit="1"/>
          </p:cNvSpPr>
          <p:nvPr>
            <p:ph type="sldImg"/>
          </p:nvPr>
        </p:nvSpPr>
        <p:spPr>
          <a:solidFill>
            <a:srgbClr val="FFFFFF"/>
          </a:solidFill>
          <a:ln/>
        </p:spPr>
      </p:sp>
      <p:sp>
        <p:nvSpPr>
          <p:cNvPr id="34816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C</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Use Gas Properties to show C is correct</a:t>
            </a:r>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93E2CF-0166-48CC-8C8C-97580EAB0E1C}" type="slidenum">
              <a:rPr lang="en-US"/>
              <a:pPr/>
              <a:t>142</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 is the best answer, b is not true, the other options depend</a:t>
            </a:r>
            <a:r>
              <a:rPr lang="en-US" baseline="0" dirty="0" smtClean="0"/>
              <a:t> on how you define “more”, see next slide</a:t>
            </a:r>
            <a:endParaRPr lang="en-US" dirty="0"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A41288-1253-4F09-A21D-D3F53E293AEB}" type="slidenum">
              <a:rPr lang="en-US"/>
              <a:pPr/>
              <a:t>144</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687/411=1.67   1516/1172= 1.3  So the light species doesn’t change by the same factor</a:t>
            </a:r>
          </a:p>
          <a:p>
            <a:r>
              <a:rPr lang="en-US" dirty="0" smtClean="0"/>
              <a:t>687-411= 276   1516-1172= 344</a:t>
            </a:r>
            <a:r>
              <a:rPr lang="en-US" baseline="0" dirty="0" smtClean="0"/>
              <a:t> nor does it just add.</a:t>
            </a:r>
            <a:endParaRPr lang="en-US" dirty="0"/>
          </a:p>
        </p:txBody>
      </p:sp>
      <p:sp>
        <p:nvSpPr>
          <p:cNvPr id="4" name="Slide Number Placeholder 3"/>
          <p:cNvSpPr>
            <a:spLocks noGrp="1"/>
          </p:cNvSpPr>
          <p:nvPr>
            <p:ph type="sldNum" sz="quarter" idx="10"/>
          </p:nvPr>
        </p:nvSpPr>
        <p:spPr/>
        <p:txBody>
          <a:bodyPr/>
          <a:lstStyle/>
          <a:p>
            <a:fld id="{CB0DEC35-3203-41A5-9114-D2EB63449E11}" type="slidenum">
              <a:rPr lang="en-US" smtClean="0"/>
              <a:pPr/>
              <a:t>145</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 discussion how do you know?</a:t>
            </a:r>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DA7297-2529-4F6C-A315-08EBAC20BBF4}" type="slidenum">
              <a:rPr lang="en-US">
                <a:latin typeface="Arial" pitchFamily="34" charset="0"/>
              </a:rPr>
              <a:pPr/>
              <a:t>146</a:t>
            </a:fld>
            <a:endParaRPr lang="en-US">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 discussion how do you know? A I am not sure that my students remember that water is less dense in solid form, but this would be a good time to  remind them that ice floats.</a:t>
            </a:r>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8DBD29-B7F7-484B-8CAA-649C1D237116}" type="slidenum">
              <a:rPr lang="en-US">
                <a:latin typeface="Arial" pitchFamily="34" charset="0"/>
              </a:rPr>
              <a:pPr/>
              <a:t>147</a:t>
            </a:fld>
            <a:endParaRPr lang="en-US">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031"/>
          <p:cNvSpPr>
            <a:spLocks noGrp="1" noChangeArrowheads="1"/>
          </p:cNvSpPr>
          <p:nvPr>
            <p:ph type="sldNum" sz="quarter" idx="5"/>
          </p:nvPr>
        </p:nvSpPr>
        <p:spPr>
          <a:noFill/>
        </p:spPr>
        <p:txBody>
          <a:bodyPr/>
          <a:lstStyle/>
          <a:p>
            <a:fld id="{7B2F4467-CC9D-4D12-AA84-8776210E71B7}" type="slidenum">
              <a:rPr lang="en-US" smtClean="0"/>
              <a:pPr/>
              <a:t>152</a:t>
            </a:fld>
            <a:endParaRPr lang="en-US" smtClean="0"/>
          </a:p>
        </p:txBody>
      </p:sp>
      <p:sp>
        <p:nvSpPr>
          <p:cNvPr id="276483" name="Rectangle 2"/>
          <p:cNvSpPr>
            <a:spLocks noGrp="1" noRot="1" noChangeAspect="1" noChangeArrowheads="1" noTextEdit="1"/>
          </p:cNvSpPr>
          <p:nvPr>
            <p:ph type="sldImg"/>
          </p:nvPr>
        </p:nvSpPr>
        <p:spPr>
          <a:solidFill>
            <a:srgbClr val="FFFFFF"/>
          </a:solidFill>
          <a:ln/>
        </p:spPr>
      </p:sp>
      <p:sp>
        <p:nvSpPr>
          <p:cNvPr id="27648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z="1600" b="1" smtClean="0"/>
              <a:t>Say this: The figure below shows a rope on a tile floor with a knot at point A. Someone has shaken the end sideways to make a pulse. You are looking down and taking a movie of the motion. Below is one freeze frame of the movie.</a:t>
            </a:r>
          </a:p>
          <a:p>
            <a:pPr eaLnBrk="1" hangingPunct="1"/>
            <a:endParaRPr lang="en-US" sz="1600" b="1" smtClean="0"/>
          </a:p>
          <a:p>
            <a:pPr eaLnBrk="1" hangingPunct="1"/>
            <a:r>
              <a:rPr lang="en-US" sz="1600" b="1" smtClean="0"/>
              <a:t>Have a rope to demonstrate.</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1031"/>
          <p:cNvSpPr>
            <a:spLocks noGrp="1" noChangeArrowheads="1"/>
          </p:cNvSpPr>
          <p:nvPr>
            <p:ph type="sldNum" sz="quarter" idx="5"/>
          </p:nvPr>
        </p:nvSpPr>
        <p:spPr>
          <a:noFill/>
        </p:spPr>
        <p:txBody>
          <a:bodyPr/>
          <a:lstStyle/>
          <a:p>
            <a:fld id="{C565B8C5-2974-4077-A26D-3E4CD242025C}" type="slidenum">
              <a:rPr lang="en-US" smtClean="0"/>
              <a:pPr/>
              <a:t>153</a:t>
            </a:fld>
            <a:endParaRPr lang="en-US" smtClean="0"/>
          </a:p>
        </p:txBody>
      </p:sp>
      <p:sp>
        <p:nvSpPr>
          <p:cNvPr id="277507" name="Rectangle 2"/>
          <p:cNvSpPr>
            <a:spLocks noGrp="1" noRot="1" noChangeAspect="1" noChangeArrowheads="1" noTextEdit="1"/>
          </p:cNvSpPr>
          <p:nvPr>
            <p:ph type="sldImg"/>
          </p:nvPr>
        </p:nvSpPr>
        <p:spPr>
          <a:solidFill>
            <a:srgbClr val="FFFFFF"/>
          </a:solidFill>
          <a:ln/>
        </p:spPr>
      </p:sp>
      <p:sp>
        <p:nvSpPr>
          <p:cNvPr id="277508"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dirty="0" smtClean="0"/>
              <a:t>B</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154</a:t>
            </a:fld>
            <a:endParaRPr lang="en-US"/>
          </a:p>
        </p:txBody>
      </p:sp>
    </p:spTree>
    <p:extLst>
      <p:ext uri="{BB962C8B-B14F-4D97-AF65-F5344CB8AC3E}">
        <p14:creationId xmlns:p14="http://schemas.microsoft.com/office/powerpoint/2010/main" val="18568164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156</a:t>
            </a:fld>
            <a:endParaRPr lang="en-US"/>
          </a:p>
        </p:txBody>
      </p:sp>
    </p:spTree>
    <p:extLst>
      <p:ext uri="{BB962C8B-B14F-4D97-AF65-F5344CB8AC3E}">
        <p14:creationId xmlns:p14="http://schemas.microsoft.com/office/powerpoint/2010/main" val="2590993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031"/>
          <p:cNvSpPr>
            <a:spLocks noGrp="1" noChangeArrowheads="1"/>
          </p:cNvSpPr>
          <p:nvPr>
            <p:ph type="sldNum" sz="quarter" idx="5"/>
          </p:nvPr>
        </p:nvSpPr>
        <p:spPr>
          <a:noFill/>
        </p:spPr>
        <p:txBody>
          <a:bodyPr/>
          <a:lstStyle/>
          <a:p>
            <a:fld id="{C89A41E0-3CBC-4F22-9C50-3BD999EEEAAC}" type="slidenum">
              <a:rPr lang="en-US" smtClean="0"/>
              <a:pPr/>
              <a:t>157</a:t>
            </a:fld>
            <a:endParaRPr lang="en-US" smtClean="0"/>
          </a:p>
        </p:txBody>
      </p:sp>
      <p:sp>
        <p:nvSpPr>
          <p:cNvPr id="278531" name="Rectangle 2"/>
          <p:cNvSpPr>
            <a:spLocks noGrp="1" noRot="1" noChangeAspect="1" noChangeArrowheads="1" noTextEdit="1"/>
          </p:cNvSpPr>
          <p:nvPr>
            <p:ph type="sldImg"/>
          </p:nvPr>
        </p:nvSpPr>
        <p:spPr>
          <a:solidFill>
            <a:srgbClr val="FFFFFF"/>
          </a:solidFill>
          <a:ln/>
        </p:spPr>
      </p:sp>
      <p:sp>
        <p:nvSpPr>
          <p:cNvPr id="278532"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z="1800" b="1" smtClean="0"/>
              <a:t>Now the person moves his hand back and forth several times to produce several waves. You freeze the movie and get this snapshot.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1031"/>
          <p:cNvSpPr>
            <a:spLocks noGrp="1" noChangeArrowheads="1"/>
          </p:cNvSpPr>
          <p:nvPr>
            <p:ph type="sldNum" sz="quarter" idx="5"/>
          </p:nvPr>
        </p:nvSpPr>
        <p:spPr>
          <a:noFill/>
        </p:spPr>
        <p:txBody>
          <a:bodyPr/>
          <a:lstStyle/>
          <a:p>
            <a:fld id="{6ED77703-F1E0-4CE4-849A-2AC86AFCF66B}" type="slidenum">
              <a:rPr lang="en-US" smtClean="0"/>
              <a:pPr/>
              <a:t>15</a:t>
            </a:fld>
            <a:endParaRPr lang="en-US" smtClean="0"/>
          </a:p>
        </p:txBody>
      </p:sp>
      <p:sp>
        <p:nvSpPr>
          <p:cNvPr id="349187" name="Rectangle 2"/>
          <p:cNvSpPr>
            <a:spLocks noGrp="1" noRot="1" noChangeAspect="1" noChangeArrowheads="1" noTextEdit="1"/>
          </p:cNvSpPr>
          <p:nvPr>
            <p:ph type="sldImg"/>
          </p:nvPr>
        </p:nvSpPr>
        <p:spPr>
          <a:solidFill>
            <a:srgbClr val="FFFFFF"/>
          </a:solidFill>
          <a:ln/>
        </p:spPr>
      </p:sp>
      <p:sp>
        <p:nvSpPr>
          <p:cNvPr id="349188"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B</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158</a:t>
            </a:fld>
            <a:endParaRPr lang="en-US"/>
          </a:p>
        </p:txBody>
      </p:sp>
    </p:spTree>
    <p:extLst>
      <p:ext uri="{BB962C8B-B14F-4D97-AF65-F5344CB8AC3E}">
        <p14:creationId xmlns:p14="http://schemas.microsoft.com/office/powerpoint/2010/main" val="22264825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159</a:t>
            </a:fld>
            <a:endParaRPr lang="en-US"/>
          </a:p>
        </p:txBody>
      </p:sp>
    </p:spTree>
    <p:extLst>
      <p:ext uri="{BB962C8B-B14F-4D97-AF65-F5344CB8AC3E}">
        <p14:creationId xmlns:p14="http://schemas.microsoft.com/office/powerpoint/2010/main" val="23653792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160</a:t>
            </a:fld>
            <a:endParaRPr lang="en-US"/>
          </a:p>
        </p:txBody>
      </p:sp>
    </p:spTree>
    <p:extLst>
      <p:ext uri="{BB962C8B-B14F-4D97-AF65-F5344CB8AC3E}">
        <p14:creationId xmlns:p14="http://schemas.microsoft.com/office/powerpoint/2010/main" val="12961244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1031"/>
          <p:cNvSpPr>
            <a:spLocks noGrp="1" noChangeArrowheads="1"/>
          </p:cNvSpPr>
          <p:nvPr>
            <p:ph type="sldNum" sz="quarter" idx="5"/>
          </p:nvPr>
        </p:nvSpPr>
        <p:spPr>
          <a:noFill/>
        </p:spPr>
        <p:txBody>
          <a:bodyPr/>
          <a:lstStyle/>
          <a:p>
            <a:fld id="{C5C48610-8C8E-42A6-85E5-250744A39F96}" type="slidenum">
              <a:rPr lang="en-US" smtClean="0"/>
              <a:pPr/>
              <a:t>161</a:t>
            </a:fld>
            <a:endParaRPr lang="en-US" smtClean="0"/>
          </a:p>
        </p:txBody>
      </p:sp>
      <p:sp>
        <p:nvSpPr>
          <p:cNvPr id="279555" name="Rectangle 2"/>
          <p:cNvSpPr>
            <a:spLocks noGrp="1" noRot="1" noChangeAspect="1" noChangeArrowheads="1" noTextEdit="1"/>
          </p:cNvSpPr>
          <p:nvPr>
            <p:ph type="sldImg"/>
          </p:nvPr>
        </p:nvSpPr>
        <p:spPr>
          <a:solidFill>
            <a:srgbClr val="FFFFFF"/>
          </a:solidFill>
          <a:ln/>
        </p:spPr>
      </p:sp>
      <p:sp>
        <p:nvSpPr>
          <p:cNvPr id="279556"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1031"/>
          <p:cNvSpPr>
            <a:spLocks noGrp="1" noChangeArrowheads="1"/>
          </p:cNvSpPr>
          <p:nvPr>
            <p:ph type="sldNum" sz="quarter" idx="5"/>
          </p:nvPr>
        </p:nvSpPr>
        <p:spPr>
          <a:noFill/>
        </p:spPr>
        <p:txBody>
          <a:bodyPr/>
          <a:lstStyle/>
          <a:p>
            <a:fld id="{15DDF039-F325-4E73-896C-E9E3C48617C5}" type="slidenum">
              <a:rPr lang="en-US" smtClean="0"/>
              <a:pPr/>
              <a:t>162</a:t>
            </a:fld>
            <a:endParaRPr lang="en-US" smtClean="0"/>
          </a:p>
        </p:txBody>
      </p:sp>
      <p:sp>
        <p:nvSpPr>
          <p:cNvPr id="282627" name="Rectangle 2"/>
          <p:cNvSpPr>
            <a:spLocks noGrp="1" noRot="1" noChangeAspect="1" noChangeArrowheads="1" noTextEdit="1"/>
          </p:cNvSpPr>
          <p:nvPr>
            <p:ph type="sldImg"/>
          </p:nvPr>
        </p:nvSpPr>
        <p:spPr>
          <a:solidFill>
            <a:srgbClr val="FFFFFF"/>
          </a:solidFill>
          <a:ln/>
        </p:spPr>
      </p:sp>
      <p:sp>
        <p:nvSpPr>
          <p:cNvPr id="282628"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1031"/>
          <p:cNvSpPr>
            <a:spLocks noGrp="1" noChangeArrowheads="1"/>
          </p:cNvSpPr>
          <p:nvPr>
            <p:ph type="sldNum" sz="quarter" idx="5"/>
          </p:nvPr>
        </p:nvSpPr>
        <p:spPr>
          <a:noFill/>
        </p:spPr>
        <p:txBody>
          <a:bodyPr/>
          <a:lstStyle/>
          <a:p>
            <a:fld id="{93618D03-5FFD-4C20-9648-ECD78E068380}" type="slidenum">
              <a:rPr lang="en-US" smtClean="0"/>
              <a:pPr/>
              <a:t>163</a:t>
            </a:fld>
            <a:endParaRPr lang="en-US" smtClean="0"/>
          </a:p>
        </p:txBody>
      </p:sp>
      <p:sp>
        <p:nvSpPr>
          <p:cNvPr id="283651" name="Rectangle 2"/>
          <p:cNvSpPr>
            <a:spLocks noGrp="1" noRot="1" noChangeAspect="1" noChangeArrowheads="1" noTextEdit="1"/>
          </p:cNvSpPr>
          <p:nvPr>
            <p:ph type="sldImg"/>
          </p:nvPr>
        </p:nvSpPr>
        <p:spPr>
          <a:solidFill>
            <a:srgbClr val="FFFFFF"/>
          </a:solidFill>
          <a:ln/>
        </p:spPr>
      </p:sp>
      <p:sp>
        <p:nvSpPr>
          <p:cNvPr id="283652"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164</a:t>
            </a:fld>
            <a:endParaRPr lang="en-US"/>
          </a:p>
        </p:txBody>
      </p:sp>
    </p:spTree>
    <p:extLst>
      <p:ext uri="{BB962C8B-B14F-4D97-AF65-F5344CB8AC3E}">
        <p14:creationId xmlns:p14="http://schemas.microsoft.com/office/powerpoint/2010/main" val="35493558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031"/>
          <p:cNvSpPr>
            <a:spLocks noGrp="1" noChangeArrowheads="1"/>
          </p:cNvSpPr>
          <p:nvPr>
            <p:ph type="sldNum" sz="quarter" idx="5"/>
          </p:nvPr>
        </p:nvSpPr>
        <p:spPr>
          <a:noFill/>
        </p:spPr>
        <p:txBody>
          <a:bodyPr/>
          <a:lstStyle/>
          <a:p>
            <a:fld id="{FAA1996A-F736-486E-9384-62E26D3D0A44}" type="slidenum">
              <a:rPr lang="en-US" smtClean="0"/>
              <a:pPr/>
              <a:t>166</a:t>
            </a:fld>
            <a:endParaRPr lang="en-US" smtClean="0"/>
          </a:p>
        </p:txBody>
      </p:sp>
      <p:sp>
        <p:nvSpPr>
          <p:cNvPr id="284675" name="Rectangle 2"/>
          <p:cNvSpPr>
            <a:spLocks noGrp="1" noRot="1" noChangeAspect="1" noChangeArrowheads="1" noTextEdit="1"/>
          </p:cNvSpPr>
          <p:nvPr>
            <p:ph type="sldImg"/>
          </p:nvPr>
        </p:nvSpPr>
        <p:spPr>
          <a:solidFill>
            <a:srgbClr val="FFFFFF"/>
          </a:solidFill>
          <a:ln/>
        </p:spPr>
      </p:sp>
      <p:sp>
        <p:nvSpPr>
          <p:cNvPr id="284676"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idea would be to review Waves on a String questions</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167</a:t>
            </a:fld>
            <a:endParaRPr lang="en-US"/>
          </a:p>
        </p:txBody>
      </p:sp>
    </p:spTree>
    <p:extLst>
      <p:ext uri="{BB962C8B-B14F-4D97-AF65-F5344CB8AC3E}">
        <p14:creationId xmlns:p14="http://schemas.microsoft.com/office/powerpoint/2010/main" val="42287523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1031"/>
          <p:cNvSpPr>
            <a:spLocks noGrp="1" noChangeArrowheads="1"/>
          </p:cNvSpPr>
          <p:nvPr>
            <p:ph type="sldNum" sz="quarter" idx="5"/>
          </p:nvPr>
        </p:nvSpPr>
        <p:spPr>
          <a:noFill/>
        </p:spPr>
        <p:txBody>
          <a:bodyPr/>
          <a:lstStyle/>
          <a:p>
            <a:fld id="{FD2998DD-815B-4BB6-9B6F-676FA864F5F8}" type="slidenum">
              <a:rPr lang="en-US" smtClean="0"/>
              <a:pPr/>
              <a:t>168</a:t>
            </a:fld>
            <a:endParaRPr lang="en-US" smtClean="0"/>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1031"/>
          <p:cNvSpPr>
            <a:spLocks noGrp="1" noChangeArrowheads="1"/>
          </p:cNvSpPr>
          <p:nvPr>
            <p:ph type="sldNum" sz="quarter" idx="5"/>
          </p:nvPr>
        </p:nvSpPr>
        <p:spPr>
          <a:noFill/>
        </p:spPr>
        <p:txBody>
          <a:bodyPr/>
          <a:lstStyle/>
          <a:p>
            <a:fld id="{6F48B8EB-392B-41D6-B0BD-E30B04625D16}" type="slidenum">
              <a:rPr lang="en-US" smtClean="0"/>
              <a:pPr/>
              <a:t>16</a:t>
            </a:fld>
            <a:endParaRPr lang="en-US" smtClean="0"/>
          </a:p>
        </p:txBody>
      </p:sp>
      <p:sp>
        <p:nvSpPr>
          <p:cNvPr id="350211" name="Rectangle 2"/>
          <p:cNvSpPr>
            <a:spLocks noGrp="1" noRot="1" noChangeAspect="1" noChangeArrowheads="1" noTextEdit="1"/>
          </p:cNvSpPr>
          <p:nvPr>
            <p:ph type="sldImg"/>
          </p:nvPr>
        </p:nvSpPr>
        <p:spPr>
          <a:solidFill>
            <a:srgbClr val="FFFFFF"/>
          </a:solidFill>
          <a:ln/>
        </p:spPr>
      </p:sp>
      <p:sp>
        <p:nvSpPr>
          <p:cNvPr id="350212"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1031"/>
          <p:cNvSpPr>
            <a:spLocks noGrp="1" noChangeArrowheads="1"/>
          </p:cNvSpPr>
          <p:nvPr>
            <p:ph type="sldNum" sz="quarter" idx="5"/>
          </p:nvPr>
        </p:nvSpPr>
        <p:spPr>
          <a:noFill/>
        </p:spPr>
        <p:txBody>
          <a:bodyPr/>
          <a:lstStyle/>
          <a:p>
            <a:fld id="{FD9E7E0B-75C0-4A15-ACCC-A57AB8F8E4DF}" type="slidenum">
              <a:rPr lang="en-US" smtClean="0"/>
              <a:pPr/>
              <a:t>170</a:t>
            </a:fld>
            <a:endParaRPr lang="en-US" smtClean="0"/>
          </a:p>
        </p:txBody>
      </p:sp>
      <p:sp>
        <p:nvSpPr>
          <p:cNvPr id="316419" name="Rectangle 2"/>
          <p:cNvSpPr>
            <a:spLocks noGrp="1" noRot="1" noChangeAspect="1" noChangeArrowheads="1" noTextEdit="1"/>
          </p:cNvSpPr>
          <p:nvPr>
            <p:ph type="sldImg"/>
          </p:nvPr>
        </p:nvSpPr>
        <p:spPr>
          <a:solidFill>
            <a:srgbClr val="FFFFFF"/>
          </a:solidFill>
          <a:ln/>
        </p:spPr>
      </p:sp>
      <p:sp>
        <p:nvSpPr>
          <p:cNvPr id="316420"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C 4 although you may get some argument about more exact numbers. I used 4 for all the following questions about this trial.</a:t>
            </a:r>
          </a:p>
          <a:p>
            <a:pPr eaLnBrk="1" hangingPunct="1"/>
            <a:r>
              <a:rPr lang="en-US" smtClean="0"/>
              <a:t>A 3 because there are 3 dark areas</a:t>
            </a:r>
          </a:p>
          <a:p>
            <a:pPr eaLnBrk="1" hangingPunct="1"/>
            <a:r>
              <a:rPr lang="en-US" smtClean="0"/>
              <a:t>B lots of students confuse the ruler reading with other things</a:t>
            </a:r>
          </a:p>
          <a:p>
            <a:pPr eaLnBrk="1" hangingPunct="1"/>
            <a:r>
              <a:rPr lang="en-US" smtClean="0"/>
              <a:t>D I count 8 light and dark areas total</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1031"/>
          <p:cNvSpPr>
            <a:spLocks noGrp="1" noChangeArrowheads="1"/>
          </p:cNvSpPr>
          <p:nvPr>
            <p:ph type="sldNum" sz="quarter" idx="5"/>
          </p:nvPr>
        </p:nvSpPr>
        <p:spPr>
          <a:noFill/>
        </p:spPr>
        <p:txBody>
          <a:bodyPr/>
          <a:lstStyle/>
          <a:p>
            <a:fld id="{F36D4D35-F58A-499C-B558-07AB606E80B5}" type="slidenum">
              <a:rPr lang="en-US" smtClean="0"/>
              <a:pPr/>
              <a:t>171</a:t>
            </a:fld>
            <a:endParaRPr lang="en-US" smtClean="0"/>
          </a:p>
        </p:txBody>
      </p:sp>
      <p:sp>
        <p:nvSpPr>
          <p:cNvPr id="317443" name="Rectangle 2"/>
          <p:cNvSpPr>
            <a:spLocks noGrp="1" noRot="1" noChangeAspect="1" noChangeArrowheads="1" noTextEdit="1"/>
          </p:cNvSpPr>
          <p:nvPr>
            <p:ph type="sldImg"/>
          </p:nvPr>
        </p:nvSpPr>
        <p:spPr>
          <a:solidFill>
            <a:srgbClr val="FFFFFF"/>
          </a:solidFill>
          <a:ln/>
        </p:spPr>
      </p:sp>
      <p:sp>
        <p:nvSpPr>
          <p:cNvPr id="31744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B is correct 5/.0151=331</a:t>
            </a:r>
          </a:p>
          <a:p>
            <a:pPr eaLnBrk="1" hangingPunct="1"/>
            <a:r>
              <a:rPr lang="en-US" smtClean="0"/>
              <a:t>A is the number that our text uses for speed of sound in all problems</a:t>
            </a:r>
          </a:p>
          <a:p>
            <a:pPr eaLnBrk="1" hangingPunct="1"/>
            <a:r>
              <a:rPr lang="en-US" smtClean="0"/>
              <a:t>C is .0151/5</a:t>
            </a:r>
          </a:p>
          <a:p>
            <a:pPr eaLnBrk="1" hangingPunct="1"/>
            <a:r>
              <a:rPr lang="en-US" smtClean="0"/>
              <a:t>D is 1/.0151</a:t>
            </a:r>
          </a:p>
          <a:p>
            <a:pPr eaLnBrk="1" hangingPunct="1"/>
            <a:endParaRPr lang="en-US" smtClean="0"/>
          </a:p>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1031"/>
          <p:cNvSpPr>
            <a:spLocks noGrp="1" noChangeArrowheads="1"/>
          </p:cNvSpPr>
          <p:nvPr>
            <p:ph type="sldNum" sz="quarter" idx="5"/>
          </p:nvPr>
        </p:nvSpPr>
        <p:spPr>
          <a:noFill/>
        </p:spPr>
        <p:txBody>
          <a:bodyPr/>
          <a:lstStyle/>
          <a:p>
            <a:fld id="{D1ECF845-8E63-4AA3-9BCA-16563A217960}" type="slidenum">
              <a:rPr lang="en-US" smtClean="0"/>
              <a:pPr/>
              <a:t>172</a:t>
            </a:fld>
            <a:endParaRPr lang="en-US" smtClean="0"/>
          </a:p>
        </p:txBody>
      </p:sp>
      <p:sp>
        <p:nvSpPr>
          <p:cNvPr id="318467" name="Rectangle 2"/>
          <p:cNvSpPr>
            <a:spLocks noGrp="1" noRot="1" noChangeAspect="1" noChangeArrowheads="1" noTextEdit="1"/>
          </p:cNvSpPr>
          <p:nvPr>
            <p:ph type="sldImg"/>
          </p:nvPr>
        </p:nvSpPr>
        <p:spPr>
          <a:solidFill>
            <a:srgbClr val="FFFFFF"/>
          </a:solidFill>
          <a:ln/>
        </p:spPr>
      </p:sp>
      <p:sp>
        <p:nvSpPr>
          <p:cNvPr id="318468"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C is correct 4/.0151=260 The sim actually said 228 but I count 4 waves</a:t>
            </a:r>
          </a:p>
          <a:p>
            <a:pPr eaLnBrk="1" hangingPunct="1"/>
            <a:r>
              <a:rPr lang="en-US" smtClean="0"/>
              <a:t>A is .0151/4 waves</a:t>
            </a:r>
          </a:p>
          <a:p>
            <a:pPr eaLnBrk="1" hangingPunct="1"/>
            <a:r>
              <a:rPr lang="en-US" smtClean="0"/>
              <a:t>B is 1/.0151</a:t>
            </a:r>
          </a:p>
          <a:p>
            <a:pPr eaLnBrk="1" hangingPunct="1"/>
            <a:r>
              <a:rPr lang="en-US" smtClean="0"/>
              <a:t>D is the number that our text uses for speed of sound in all problems</a:t>
            </a:r>
          </a:p>
          <a:p>
            <a:pPr eaLnBrk="1" hangingPunct="1"/>
            <a:r>
              <a:rPr lang="en-US" smtClean="0"/>
              <a:t>E 330 is speed</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1031"/>
          <p:cNvSpPr>
            <a:spLocks noGrp="1" noChangeArrowheads="1"/>
          </p:cNvSpPr>
          <p:nvPr>
            <p:ph type="sldNum" sz="quarter" idx="5"/>
          </p:nvPr>
        </p:nvSpPr>
        <p:spPr>
          <a:noFill/>
        </p:spPr>
        <p:txBody>
          <a:bodyPr/>
          <a:lstStyle/>
          <a:p>
            <a:fld id="{6DDB2224-6951-4E01-9D3F-A19772210B99}" type="slidenum">
              <a:rPr lang="en-US" smtClean="0"/>
              <a:pPr/>
              <a:t>173</a:t>
            </a:fld>
            <a:endParaRPr lang="en-US" smtClean="0"/>
          </a:p>
        </p:txBody>
      </p:sp>
      <p:sp>
        <p:nvSpPr>
          <p:cNvPr id="319491" name="Rectangle 2"/>
          <p:cNvSpPr>
            <a:spLocks noGrp="1" noRot="1" noChangeAspect="1" noChangeArrowheads="1" noTextEdit="1"/>
          </p:cNvSpPr>
          <p:nvPr>
            <p:ph type="sldImg"/>
          </p:nvPr>
        </p:nvSpPr>
        <p:spPr>
          <a:solidFill>
            <a:srgbClr val="FFFFFF"/>
          </a:solidFill>
          <a:ln/>
        </p:spPr>
      </p:sp>
      <p:sp>
        <p:nvSpPr>
          <p:cNvPr id="319492"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B is correct 1/f or  is .0151/4 waves</a:t>
            </a:r>
          </a:p>
          <a:p>
            <a:pPr eaLnBrk="1" hangingPunct="1"/>
            <a:r>
              <a:rPr lang="en-US" smtClean="0"/>
              <a:t>A is stop watch time</a:t>
            </a:r>
          </a:p>
          <a:p>
            <a:pPr eaLnBrk="1" hangingPunct="1"/>
            <a:r>
              <a:rPr lang="en-US" smtClean="0"/>
              <a:t>C is frequency</a:t>
            </a:r>
          </a:p>
          <a:p>
            <a:pPr eaLnBrk="1" hangingPunct="1"/>
            <a:r>
              <a:rPr lang="en-US" smtClean="0"/>
              <a:t>D is the number that our text uses for speed of sound in all problems</a:t>
            </a:r>
          </a:p>
          <a:p>
            <a:pPr eaLnBrk="1" hangingPunct="1"/>
            <a:r>
              <a:rPr lang="en-US" smtClean="0"/>
              <a:t>E 330 is speed</a:t>
            </a:r>
          </a:p>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1031"/>
          <p:cNvSpPr>
            <a:spLocks noGrp="1" noChangeArrowheads="1"/>
          </p:cNvSpPr>
          <p:nvPr>
            <p:ph type="sldNum" sz="quarter" idx="5"/>
          </p:nvPr>
        </p:nvSpPr>
        <p:spPr>
          <a:noFill/>
        </p:spPr>
        <p:txBody>
          <a:bodyPr/>
          <a:lstStyle/>
          <a:p>
            <a:fld id="{11FC4BA8-060C-4C3F-8E14-6486FE42ABD4}" type="slidenum">
              <a:rPr lang="en-US" smtClean="0"/>
              <a:pPr/>
              <a:t>174</a:t>
            </a:fld>
            <a:endParaRPr lang="en-US" smtClean="0"/>
          </a:p>
        </p:txBody>
      </p:sp>
      <p:sp>
        <p:nvSpPr>
          <p:cNvPr id="320515" name="Rectangle 2"/>
          <p:cNvSpPr>
            <a:spLocks noGrp="1" noRot="1" noChangeAspect="1" noChangeArrowheads="1" noTextEdit="1"/>
          </p:cNvSpPr>
          <p:nvPr>
            <p:ph type="sldImg"/>
          </p:nvPr>
        </p:nvSpPr>
        <p:spPr>
          <a:solidFill>
            <a:srgbClr val="FFFFFF"/>
          </a:solidFill>
          <a:ln/>
        </p:spPr>
      </p:sp>
      <p:sp>
        <p:nvSpPr>
          <p:cNvPr id="320516"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B 5/4</a:t>
            </a:r>
          </a:p>
          <a:p>
            <a:pPr eaLnBrk="1" hangingPunct="1"/>
            <a:r>
              <a:rPr lang="en-US" smtClean="0"/>
              <a:t>A distance of first wavefront</a:t>
            </a:r>
          </a:p>
          <a:p>
            <a:pPr eaLnBrk="1" hangingPunct="1"/>
            <a:r>
              <a:rPr lang="en-US" smtClean="0"/>
              <a:t>C 5/5 incase can’t count waves</a:t>
            </a:r>
          </a:p>
          <a:p>
            <a:pPr eaLnBrk="1" hangingPunct="1"/>
            <a:r>
              <a:rPr lang="en-US" smtClean="0"/>
              <a:t>D 5/7 count dark and light areas</a:t>
            </a:r>
          </a:p>
          <a:p>
            <a:pPr eaLnBrk="1" hangingPunct="1"/>
            <a:r>
              <a:rPr lang="en-US" smtClean="0"/>
              <a:t>E is the number that our text uses for speed of sound in all problems</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1031"/>
          <p:cNvSpPr>
            <a:spLocks noGrp="1" noChangeArrowheads="1"/>
          </p:cNvSpPr>
          <p:nvPr>
            <p:ph type="sldNum" sz="quarter" idx="5"/>
          </p:nvPr>
        </p:nvSpPr>
        <p:spPr>
          <a:noFill/>
        </p:spPr>
        <p:txBody>
          <a:bodyPr/>
          <a:lstStyle/>
          <a:p>
            <a:fld id="{BA379672-C419-4248-91A8-741F1E2175C2}" type="slidenum">
              <a:rPr lang="en-US" smtClean="0"/>
              <a:pPr/>
              <a:t>175</a:t>
            </a:fld>
            <a:endParaRPr lang="en-US" smtClean="0"/>
          </a:p>
        </p:txBody>
      </p:sp>
      <p:sp>
        <p:nvSpPr>
          <p:cNvPr id="321539" name="Rectangle 2"/>
          <p:cNvSpPr>
            <a:spLocks noGrp="1" noRot="1" noChangeAspect="1" noChangeArrowheads="1" noTextEdit="1"/>
          </p:cNvSpPr>
          <p:nvPr>
            <p:ph type="sldImg"/>
          </p:nvPr>
        </p:nvSpPr>
        <p:spPr>
          <a:solidFill>
            <a:srgbClr val="FFFFFF"/>
          </a:solidFill>
          <a:ln/>
        </p:spPr>
      </p:sp>
      <p:sp>
        <p:nvSpPr>
          <p:cNvPr id="321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A</a:t>
            </a:r>
          </a:p>
          <a:p>
            <a:pPr eaLnBrk="1" hangingPunct="1"/>
            <a:endParaRPr lang="en-US" dirty="0"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1031"/>
          <p:cNvSpPr>
            <a:spLocks noGrp="1" noChangeArrowheads="1"/>
          </p:cNvSpPr>
          <p:nvPr>
            <p:ph type="sldNum" sz="quarter" idx="5"/>
          </p:nvPr>
        </p:nvSpPr>
        <p:spPr>
          <a:noFill/>
        </p:spPr>
        <p:txBody>
          <a:bodyPr/>
          <a:lstStyle/>
          <a:p>
            <a:fld id="{3DF4FFE9-B0C6-4287-8B6B-20F1FD98B3EA}" type="slidenum">
              <a:rPr lang="en-US" smtClean="0"/>
              <a:pPr/>
              <a:t>176</a:t>
            </a:fld>
            <a:endParaRPr lang="en-US" smtClean="0"/>
          </a:p>
        </p:txBody>
      </p:sp>
      <p:sp>
        <p:nvSpPr>
          <p:cNvPr id="322563" name="Rectangle 2"/>
          <p:cNvSpPr>
            <a:spLocks noGrp="1" noRot="1" noChangeAspect="1" noChangeArrowheads="1" noTextEdit="1"/>
          </p:cNvSpPr>
          <p:nvPr>
            <p:ph type="sldImg"/>
          </p:nvPr>
        </p:nvSpPr>
        <p:spPr>
          <a:solidFill>
            <a:srgbClr val="FFFFFF"/>
          </a:solidFill>
          <a:ln/>
        </p:spPr>
      </p:sp>
      <p:sp>
        <p:nvSpPr>
          <p:cNvPr id="32256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dirty="0" smtClean="0"/>
              <a:t>C they are independent</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1031"/>
          <p:cNvSpPr>
            <a:spLocks noGrp="1" noChangeArrowheads="1"/>
          </p:cNvSpPr>
          <p:nvPr>
            <p:ph type="sldNum" sz="quarter" idx="5"/>
          </p:nvPr>
        </p:nvSpPr>
        <p:spPr>
          <a:noFill/>
        </p:spPr>
        <p:txBody>
          <a:bodyPr/>
          <a:lstStyle/>
          <a:p>
            <a:fld id="{2B8E1E73-8E57-4735-92B3-15E3D218A526}" type="slidenum">
              <a:rPr lang="en-US" smtClean="0"/>
              <a:pPr/>
              <a:t>177</a:t>
            </a:fld>
            <a:endParaRPr lang="en-US" smtClean="0"/>
          </a:p>
        </p:txBody>
      </p:sp>
      <p:sp>
        <p:nvSpPr>
          <p:cNvPr id="323587" name="Rectangle 2"/>
          <p:cNvSpPr>
            <a:spLocks noGrp="1" noRot="1" noChangeAspect="1" noChangeArrowheads="1" noTextEdit="1"/>
          </p:cNvSpPr>
          <p:nvPr>
            <p:ph type="sldImg"/>
          </p:nvPr>
        </p:nvSpPr>
        <p:spPr>
          <a:solidFill>
            <a:srgbClr val="FFFFFF"/>
          </a:solidFill>
          <a:ln/>
        </p:spPr>
      </p:sp>
      <p:sp>
        <p:nvSpPr>
          <p:cNvPr id="323588"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b="1" dirty="0" smtClean="0"/>
              <a:t>c.  0.005 seconds.  </a:t>
            </a:r>
          </a:p>
          <a:p>
            <a:pPr eaLnBrk="1" hangingPunct="1"/>
            <a:r>
              <a:rPr lang="en-US" b="1" dirty="0" smtClean="0"/>
              <a:t>Period = 1 second/ 200 cycles </a:t>
            </a:r>
          </a:p>
          <a:p>
            <a:pPr eaLnBrk="1" hangingPunct="1"/>
            <a:r>
              <a:rPr lang="en-US" b="1" dirty="0" smtClean="0"/>
              <a:t>             = 0.005 seconds/cycle</a:t>
            </a:r>
            <a:endParaRPr lang="en-US" dirty="0" smtClean="0"/>
          </a:p>
          <a:p>
            <a:pPr eaLnBrk="1" hangingPunct="1"/>
            <a:endParaRPr lang="en-US" dirty="0"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1031"/>
          <p:cNvSpPr>
            <a:spLocks noGrp="1" noChangeArrowheads="1"/>
          </p:cNvSpPr>
          <p:nvPr>
            <p:ph type="sldNum" sz="quarter" idx="5"/>
          </p:nvPr>
        </p:nvSpPr>
        <p:spPr>
          <a:noFill/>
        </p:spPr>
        <p:txBody>
          <a:bodyPr/>
          <a:lstStyle/>
          <a:p>
            <a:fld id="{6DDD7F87-1C7A-476A-924D-494E55DAC41C}" type="slidenum">
              <a:rPr lang="en-US" smtClean="0"/>
              <a:pPr/>
              <a:t>178</a:t>
            </a:fld>
            <a:endParaRPr lang="en-US" smtClean="0"/>
          </a:p>
        </p:txBody>
      </p:sp>
      <p:sp>
        <p:nvSpPr>
          <p:cNvPr id="324611" name="Rectangle 2"/>
          <p:cNvSpPr>
            <a:spLocks noGrp="1" noRot="1" noChangeAspect="1" noChangeArrowheads="1" noTextEdit="1"/>
          </p:cNvSpPr>
          <p:nvPr>
            <p:ph type="sldImg"/>
          </p:nvPr>
        </p:nvSpPr>
        <p:spPr>
          <a:solidFill>
            <a:srgbClr val="FFFFFF"/>
          </a:solidFill>
          <a:ln/>
        </p:spPr>
      </p:sp>
      <p:sp>
        <p:nvSpPr>
          <p:cNvPr id="324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D. I would show just the question before clicking to show the answers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1031"/>
          <p:cNvSpPr>
            <a:spLocks noGrp="1" noChangeArrowheads="1"/>
          </p:cNvSpPr>
          <p:nvPr>
            <p:ph type="sldNum" sz="quarter" idx="5"/>
          </p:nvPr>
        </p:nvSpPr>
        <p:spPr>
          <a:noFill/>
        </p:spPr>
        <p:txBody>
          <a:bodyPr/>
          <a:lstStyle/>
          <a:p>
            <a:fld id="{7BC21CEB-E70A-4EF3-89DD-6101D5CF3CB9}" type="slidenum">
              <a:rPr lang="en-US" smtClean="0"/>
              <a:pPr/>
              <a:t>179</a:t>
            </a:fld>
            <a:endParaRPr lang="en-US" smtClean="0"/>
          </a:p>
        </p:txBody>
      </p:sp>
      <p:sp>
        <p:nvSpPr>
          <p:cNvPr id="325635" name="Rectangle 2"/>
          <p:cNvSpPr>
            <a:spLocks noGrp="1" noRot="1" noChangeAspect="1" noChangeArrowheads="1" noTextEdit="1"/>
          </p:cNvSpPr>
          <p:nvPr>
            <p:ph type="sldImg"/>
          </p:nvPr>
        </p:nvSpPr>
        <p:spPr>
          <a:solidFill>
            <a:srgbClr val="FFFFFF"/>
          </a:solidFill>
          <a:ln/>
        </p:spPr>
      </p:sp>
      <p:sp>
        <p:nvSpPr>
          <p:cNvPr id="3256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1031"/>
          <p:cNvSpPr>
            <a:spLocks noGrp="1" noChangeArrowheads="1"/>
          </p:cNvSpPr>
          <p:nvPr>
            <p:ph type="sldNum" sz="quarter" idx="5"/>
          </p:nvPr>
        </p:nvSpPr>
        <p:spPr>
          <a:noFill/>
        </p:spPr>
        <p:txBody>
          <a:bodyPr/>
          <a:lstStyle/>
          <a:p>
            <a:fld id="{1B065CBF-62C4-4319-9CF4-9ED07F6416B8}" type="slidenum">
              <a:rPr lang="en-US" smtClean="0"/>
              <a:pPr/>
              <a:t>18</a:t>
            </a:fld>
            <a:endParaRPr lang="en-US" smtClean="0"/>
          </a:p>
        </p:txBody>
      </p:sp>
      <p:sp>
        <p:nvSpPr>
          <p:cNvPr id="351235" name="Rectangle 2"/>
          <p:cNvSpPr>
            <a:spLocks noGrp="1" noRot="1" noChangeAspect="1" noChangeArrowheads="1" noTextEdit="1"/>
          </p:cNvSpPr>
          <p:nvPr>
            <p:ph type="sldImg"/>
          </p:nvPr>
        </p:nvSpPr>
        <p:spPr>
          <a:solidFill>
            <a:srgbClr val="FFFFFF"/>
          </a:solidFill>
          <a:ln/>
        </p:spPr>
      </p:sp>
      <p:sp>
        <p:nvSpPr>
          <p:cNvPr id="351236"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B</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1031"/>
          <p:cNvSpPr>
            <a:spLocks noGrp="1" noChangeArrowheads="1"/>
          </p:cNvSpPr>
          <p:nvPr>
            <p:ph type="sldNum" sz="quarter" idx="5"/>
          </p:nvPr>
        </p:nvSpPr>
        <p:spPr>
          <a:noFill/>
        </p:spPr>
        <p:txBody>
          <a:bodyPr/>
          <a:lstStyle/>
          <a:p>
            <a:fld id="{B63F986B-56C9-468A-B16F-E404E5E1460B}" type="slidenum">
              <a:rPr lang="en-US" smtClean="0"/>
              <a:pPr/>
              <a:t>180</a:t>
            </a:fld>
            <a:endParaRPr lang="en-US" smtClean="0"/>
          </a:p>
        </p:txBody>
      </p:sp>
      <p:sp>
        <p:nvSpPr>
          <p:cNvPr id="326659" name="Rectangle 2"/>
          <p:cNvSpPr>
            <a:spLocks noGrp="1" noRot="1" noChangeAspect="1" noChangeArrowheads="1" noTextEdit="1"/>
          </p:cNvSpPr>
          <p:nvPr>
            <p:ph type="sldImg"/>
          </p:nvPr>
        </p:nvSpPr>
        <p:spPr>
          <a:solidFill>
            <a:srgbClr val="FFFFFF"/>
          </a:solidFill>
          <a:ln/>
        </p:spPr>
      </p:sp>
      <p:sp>
        <p:nvSpPr>
          <p:cNvPr id="326660"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dirty="0" smtClean="0"/>
              <a:t>A</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1031"/>
          <p:cNvSpPr>
            <a:spLocks noGrp="1" noChangeArrowheads="1"/>
          </p:cNvSpPr>
          <p:nvPr>
            <p:ph type="sldNum" sz="quarter" idx="5"/>
          </p:nvPr>
        </p:nvSpPr>
        <p:spPr>
          <a:noFill/>
        </p:spPr>
        <p:txBody>
          <a:bodyPr/>
          <a:lstStyle/>
          <a:p>
            <a:fld id="{6F57DDBD-8128-4C13-AAE8-CD4E3D70B7EB}" type="slidenum">
              <a:rPr lang="en-US" smtClean="0"/>
              <a:pPr/>
              <a:t>181</a:t>
            </a:fld>
            <a:endParaRPr lang="en-US" smtClean="0"/>
          </a:p>
        </p:txBody>
      </p:sp>
      <p:sp>
        <p:nvSpPr>
          <p:cNvPr id="327683" name="Rectangle 2"/>
          <p:cNvSpPr>
            <a:spLocks noGrp="1" noRot="1" noChangeAspect="1" noChangeArrowheads="1" noTextEdit="1"/>
          </p:cNvSpPr>
          <p:nvPr>
            <p:ph type="sldImg"/>
          </p:nvPr>
        </p:nvSpPr>
        <p:spPr>
          <a:solidFill>
            <a:srgbClr val="FFFFFF"/>
          </a:solidFill>
          <a:ln/>
        </p:spPr>
      </p:sp>
      <p:sp>
        <p:nvSpPr>
          <p:cNvPr id="32768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dirty="0" smtClean="0"/>
              <a:t>C</a:t>
            </a:r>
          </a:p>
          <a:p>
            <a:pPr eaLnBrk="1" hangingPunct="1"/>
            <a:endParaRPr lang="en-US" dirty="0"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1031"/>
          <p:cNvSpPr>
            <a:spLocks noGrp="1" noChangeArrowheads="1"/>
          </p:cNvSpPr>
          <p:nvPr>
            <p:ph type="sldNum" sz="quarter" idx="5"/>
          </p:nvPr>
        </p:nvSpPr>
        <p:spPr>
          <a:noFill/>
        </p:spPr>
        <p:txBody>
          <a:bodyPr/>
          <a:lstStyle/>
          <a:p>
            <a:fld id="{3187918E-0900-4C8E-AFFB-316981B68510}" type="slidenum">
              <a:rPr lang="en-US" smtClean="0"/>
              <a:pPr/>
              <a:t>182</a:t>
            </a:fld>
            <a:endParaRPr lang="en-US" smtClean="0"/>
          </a:p>
        </p:txBody>
      </p:sp>
      <p:sp>
        <p:nvSpPr>
          <p:cNvPr id="328707" name="Rectangle 2"/>
          <p:cNvSpPr>
            <a:spLocks noGrp="1" noRot="1" noChangeAspect="1" noChangeArrowheads="1" noTextEdit="1"/>
          </p:cNvSpPr>
          <p:nvPr>
            <p:ph type="sldImg"/>
          </p:nvPr>
        </p:nvSpPr>
        <p:spPr>
          <a:solidFill>
            <a:srgbClr val="FFFFFF"/>
          </a:solidFill>
          <a:ln/>
        </p:spPr>
      </p:sp>
      <p:sp>
        <p:nvSpPr>
          <p:cNvPr id="3287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B</a:t>
            </a:r>
          </a:p>
          <a:p>
            <a:pPr eaLnBrk="1" hangingPunct="1"/>
            <a:endParaRPr lang="en-US" dirty="0"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1031"/>
          <p:cNvSpPr>
            <a:spLocks noGrp="1" noChangeArrowheads="1"/>
          </p:cNvSpPr>
          <p:nvPr>
            <p:ph type="sldNum" sz="quarter" idx="5"/>
          </p:nvPr>
        </p:nvSpPr>
        <p:spPr>
          <a:noFill/>
        </p:spPr>
        <p:txBody>
          <a:bodyPr/>
          <a:lstStyle/>
          <a:p>
            <a:fld id="{B6EBF2B8-5BC7-4BD4-BA25-B3D84443FC91}" type="slidenum">
              <a:rPr lang="en-US" smtClean="0"/>
              <a:pPr/>
              <a:t>183</a:t>
            </a:fld>
            <a:endParaRPr lang="en-US" smtClean="0"/>
          </a:p>
        </p:txBody>
      </p:sp>
      <p:sp>
        <p:nvSpPr>
          <p:cNvPr id="329731" name="Rectangle 2"/>
          <p:cNvSpPr>
            <a:spLocks noGrp="1" noRot="1" noChangeAspect="1" noChangeArrowheads="1" noTextEdit="1"/>
          </p:cNvSpPr>
          <p:nvPr>
            <p:ph type="sldImg"/>
          </p:nvPr>
        </p:nvSpPr>
        <p:spPr>
          <a:solidFill>
            <a:srgbClr val="FFFFFF"/>
          </a:solidFill>
          <a:ln/>
        </p:spPr>
      </p:sp>
      <p:sp>
        <p:nvSpPr>
          <p:cNvPr id="3297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E.</a:t>
            </a:r>
          </a:p>
          <a:p>
            <a:pPr eaLnBrk="1" hangingPunct="1"/>
            <a:endParaRPr lang="en-US" dirty="0"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1031"/>
          <p:cNvSpPr>
            <a:spLocks noGrp="1" noChangeArrowheads="1"/>
          </p:cNvSpPr>
          <p:nvPr>
            <p:ph type="sldNum" sz="quarter" idx="5"/>
          </p:nvPr>
        </p:nvSpPr>
        <p:spPr>
          <a:noFill/>
        </p:spPr>
        <p:txBody>
          <a:bodyPr/>
          <a:lstStyle/>
          <a:p>
            <a:fld id="{ED6EE733-3318-4ACC-977F-F77F5273ABD1}" type="slidenum">
              <a:rPr lang="en-US" smtClean="0"/>
              <a:pPr/>
              <a:t>184</a:t>
            </a:fld>
            <a:endParaRPr lang="en-US" smtClean="0"/>
          </a:p>
        </p:txBody>
      </p:sp>
      <p:sp>
        <p:nvSpPr>
          <p:cNvPr id="330755" name="Rectangle 2"/>
          <p:cNvSpPr>
            <a:spLocks noGrp="1" noRot="1" noChangeAspect="1" noChangeArrowheads="1" noTextEdit="1"/>
          </p:cNvSpPr>
          <p:nvPr>
            <p:ph type="sldImg"/>
          </p:nvPr>
        </p:nvSpPr>
        <p:spPr>
          <a:solidFill>
            <a:srgbClr val="FFFFFF"/>
          </a:solidFill>
          <a:ln/>
        </p:spPr>
      </p:sp>
      <p:sp>
        <p:nvSpPr>
          <p:cNvPr id="3307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D 10/(2/3)</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1031"/>
          <p:cNvSpPr>
            <a:spLocks noGrp="1" noChangeArrowheads="1"/>
          </p:cNvSpPr>
          <p:nvPr>
            <p:ph type="sldNum" sz="quarter" idx="5"/>
          </p:nvPr>
        </p:nvSpPr>
        <p:spPr>
          <a:noFill/>
        </p:spPr>
        <p:txBody>
          <a:bodyPr/>
          <a:lstStyle/>
          <a:p>
            <a:fld id="{B80E7224-C742-4B41-9324-2D4DE4DF3499}" type="slidenum">
              <a:rPr lang="en-US" smtClean="0"/>
              <a:pPr/>
              <a:t>185</a:t>
            </a:fld>
            <a:endParaRPr lang="en-US" smtClean="0"/>
          </a:p>
        </p:txBody>
      </p:sp>
      <p:sp>
        <p:nvSpPr>
          <p:cNvPr id="332803" name="Rectangle 2"/>
          <p:cNvSpPr>
            <a:spLocks noGrp="1" noRot="1" noChangeAspect="1" noChangeArrowheads="1" noTextEdit="1"/>
          </p:cNvSpPr>
          <p:nvPr>
            <p:ph type="sldImg"/>
          </p:nvPr>
        </p:nvSpPr>
        <p:spPr>
          <a:solidFill>
            <a:srgbClr val="FFFFFF"/>
          </a:solidFill>
          <a:ln/>
        </p:spPr>
      </p:sp>
      <p:sp>
        <p:nvSpPr>
          <p:cNvPr id="332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D</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1031"/>
          <p:cNvSpPr>
            <a:spLocks noGrp="1" noChangeArrowheads="1"/>
          </p:cNvSpPr>
          <p:nvPr>
            <p:ph type="sldNum" sz="quarter" idx="5"/>
          </p:nvPr>
        </p:nvSpPr>
        <p:spPr>
          <a:noFill/>
        </p:spPr>
        <p:txBody>
          <a:bodyPr/>
          <a:lstStyle/>
          <a:p>
            <a:fld id="{72C2C607-0415-4C19-B7FE-2C5F6F056E0D}" type="slidenum">
              <a:rPr lang="en-US" smtClean="0"/>
              <a:pPr/>
              <a:t>186</a:t>
            </a:fld>
            <a:endParaRPr lang="en-US" smtClean="0"/>
          </a:p>
        </p:txBody>
      </p:sp>
      <p:sp>
        <p:nvSpPr>
          <p:cNvPr id="333827" name="Rectangle 2"/>
          <p:cNvSpPr>
            <a:spLocks noGrp="1" noRot="1" noChangeAspect="1" noChangeArrowheads="1" noTextEdit="1"/>
          </p:cNvSpPr>
          <p:nvPr>
            <p:ph type="sldImg"/>
          </p:nvPr>
        </p:nvSpPr>
        <p:spPr>
          <a:solidFill>
            <a:srgbClr val="FFFFFF"/>
          </a:solidFill>
          <a:ln/>
        </p:spPr>
      </p:sp>
      <p:sp>
        <p:nvSpPr>
          <p:cNvPr id="3338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E</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1031"/>
          <p:cNvSpPr>
            <a:spLocks noGrp="1" noChangeArrowheads="1"/>
          </p:cNvSpPr>
          <p:nvPr>
            <p:ph type="sldNum" sz="quarter" idx="5"/>
          </p:nvPr>
        </p:nvSpPr>
        <p:spPr>
          <a:noFill/>
        </p:spPr>
        <p:txBody>
          <a:bodyPr/>
          <a:lstStyle/>
          <a:p>
            <a:fld id="{EED7241C-2953-427A-9A71-418B67D62FF7}" type="slidenum">
              <a:rPr lang="en-US" smtClean="0"/>
              <a:pPr/>
              <a:t>187</a:t>
            </a:fld>
            <a:endParaRPr lang="en-US" smtClean="0"/>
          </a:p>
        </p:txBody>
      </p:sp>
      <p:sp>
        <p:nvSpPr>
          <p:cNvPr id="334851" name="Rectangle 2"/>
          <p:cNvSpPr>
            <a:spLocks noGrp="1" noRot="1" noChangeAspect="1" noChangeArrowheads="1" noTextEdit="1"/>
          </p:cNvSpPr>
          <p:nvPr>
            <p:ph type="sldImg"/>
          </p:nvPr>
        </p:nvSpPr>
        <p:spPr>
          <a:solidFill>
            <a:srgbClr val="FFFFFF"/>
          </a:solidFill>
          <a:ln/>
        </p:spPr>
      </p:sp>
      <p:sp>
        <p:nvSpPr>
          <p:cNvPr id="334852"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dirty="0" smtClean="0"/>
              <a:t>B</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charset="0"/>
              </a:defRPr>
            </a:lvl1pPr>
            <a:lvl2pPr marL="785372" indent="-302066" eaLnBrk="0" hangingPunct="0">
              <a:defRPr sz="2500">
                <a:solidFill>
                  <a:schemeClr val="tx1"/>
                </a:solidFill>
                <a:latin typeface="Times New Roman" charset="0"/>
              </a:defRPr>
            </a:lvl2pPr>
            <a:lvl3pPr marL="1208265" indent="-241653" eaLnBrk="0" hangingPunct="0">
              <a:defRPr sz="2500">
                <a:solidFill>
                  <a:schemeClr val="tx1"/>
                </a:solidFill>
                <a:latin typeface="Times New Roman" charset="0"/>
              </a:defRPr>
            </a:lvl3pPr>
            <a:lvl4pPr marL="1691571" indent="-241653" eaLnBrk="0" hangingPunct="0">
              <a:defRPr sz="2500">
                <a:solidFill>
                  <a:schemeClr val="tx1"/>
                </a:solidFill>
                <a:latin typeface="Times New Roman" charset="0"/>
              </a:defRPr>
            </a:lvl4pPr>
            <a:lvl5pPr marL="2174878" indent="-241653" eaLnBrk="0" hangingPunct="0">
              <a:defRPr sz="2500">
                <a:solidFill>
                  <a:schemeClr val="tx1"/>
                </a:solidFill>
                <a:latin typeface="Times New Roman" charset="0"/>
              </a:defRPr>
            </a:lvl5pPr>
            <a:lvl6pPr marL="2658184" indent="-241653" eaLnBrk="0" fontAlgn="base" hangingPunct="0">
              <a:spcBef>
                <a:spcPct val="0"/>
              </a:spcBef>
              <a:spcAft>
                <a:spcPct val="0"/>
              </a:spcAft>
              <a:defRPr sz="2500">
                <a:solidFill>
                  <a:schemeClr val="tx1"/>
                </a:solidFill>
                <a:latin typeface="Times New Roman" charset="0"/>
              </a:defRPr>
            </a:lvl6pPr>
            <a:lvl7pPr marL="3141490" indent="-241653" eaLnBrk="0" fontAlgn="base" hangingPunct="0">
              <a:spcBef>
                <a:spcPct val="0"/>
              </a:spcBef>
              <a:spcAft>
                <a:spcPct val="0"/>
              </a:spcAft>
              <a:defRPr sz="2500">
                <a:solidFill>
                  <a:schemeClr val="tx1"/>
                </a:solidFill>
                <a:latin typeface="Times New Roman" charset="0"/>
              </a:defRPr>
            </a:lvl7pPr>
            <a:lvl8pPr marL="3624796" indent="-241653" eaLnBrk="0" fontAlgn="base" hangingPunct="0">
              <a:spcBef>
                <a:spcPct val="0"/>
              </a:spcBef>
              <a:spcAft>
                <a:spcPct val="0"/>
              </a:spcAft>
              <a:defRPr sz="2500">
                <a:solidFill>
                  <a:schemeClr val="tx1"/>
                </a:solidFill>
                <a:latin typeface="Times New Roman" charset="0"/>
              </a:defRPr>
            </a:lvl8pPr>
            <a:lvl9pPr marL="4108102" indent="-241653" eaLnBrk="0" fontAlgn="base" hangingPunct="0">
              <a:spcBef>
                <a:spcPct val="0"/>
              </a:spcBef>
              <a:spcAft>
                <a:spcPct val="0"/>
              </a:spcAft>
              <a:defRPr sz="2500">
                <a:solidFill>
                  <a:schemeClr val="tx1"/>
                </a:solidFill>
                <a:latin typeface="Times New Roman" charset="0"/>
              </a:defRPr>
            </a:lvl9pPr>
          </a:lstStyle>
          <a:p>
            <a:pPr eaLnBrk="1" hangingPunct="1"/>
            <a:fld id="{484A1AE4-D4DC-4194-ACDA-B9EB6F57306D}" type="slidenum">
              <a:rPr lang="en-US" sz="1300"/>
              <a:pPr eaLnBrk="1" hangingPunct="1"/>
              <a:t>188</a:t>
            </a:fld>
            <a:endParaRPr lang="en-US" sz="13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smtClean="0"/>
              <a:t>There is a detailed lesson plan that uses this slide show. Not all the parts are included in the slide notes.</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charset="0"/>
              </a:defRPr>
            </a:lvl1pPr>
            <a:lvl2pPr marL="785372" indent="-302066" eaLnBrk="0" hangingPunct="0">
              <a:defRPr sz="2500">
                <a:solidFill>
                  <a:schemeClr val="tx1"/>
                </a:solidFill>
                <a:latin typeface="Times New Roman" charset="0"/>
              </a:defRPr>
            </a:lvl2pPr>
            <a:lvl3pPr marL="1208265" indent="-241653" eaLnBrk="0" hangingPunct="0">
              <a:defRPr sz="2500">
                <a:solidFill>
                  <a:schemeClr val="tx1"/>
                </a:solidFill>
                <a:latin typeface="Times New Roman" charset="0"/>
              </a:defRPr>
            </a:lvl3pPr>
            <a:lvl4pPr marL="1691571" indent="-241653" eaLnBrk="0" hangingPunct="0">
              <a:defRPr sz="2500">
                <a:solidFill>
                  <a:schemeClr val="tx1"/>
                </a:solidFill>
                <a:latin typeface="Times New Roman" charset="0"/>
              </a:defRPr>
            </a:lvl4pPr>
            <a:lvl5pPr marL="2174878" indent="-241653" eaLnBrk="0" hangingPunct="0">
              <a:defRPr sz="2500">
                <a:solidFill>
                  <a:schemeClr val="tx1"/>
                </a:solidFill>
                <a:latin typeface="Times New Roman" charset="0"/>
              </a:defRPr>
            </a:lvl5pPr>
            <a:lvl6pPr marL="2658184" indent="-241653" eaLnBrk="0" fontAlgn="base" hangingPunct="0">
              <a:spcBef>
                <a:spcPct val="0"/>
              </a:spcBef>
              <a:spcAft>
                <a:spcPct val="0"/>
              </a:spcAft>
              <a:defRPr sz="2500">
                <a:solidFill>
                  <a:schemeClr val="tx1"/>
                </a:solidFill>
                <a:latin typeface="Times New Roman" charset="0"/>
              </a:defRPr>
            </a:lvl6pPr>
            <a:lvl7pPr marL="3141490" indent="-241653" eaLnBrk="0" fontAlgn="base" hangingPunct="0">
              <a:spcBef>
                <a:spcPct val="0"/>
              </a:spcBef>
              <a:spcAft>
                <a:spcPct val="0"/>
              </a:spcAft>
              <a:defRPr sz="2500">
                <a:solidFill>
                  <a:schemeClr val="tx1"/>
                </a:solidFill>
                <a:latin typeface="Times New Roman" charset="0"/>
              </a:defRPr>
            </a:lvl7pPr>
            <a:lvl8pPr marL="3624796" indent="-241653" eaLnBrk="0" fontAlgn="base" hangingPunct="0">
              <a:spcBef>
                <a:spcPct val="0"/>
              </a:spcBef>
              <a:spcAft>
                <a:spcPct val="0"/>
              </a:spcAft>
              <a:defRPr sz="2500">
                <a:solidFill>
                  <a:schemeClr val="tx1"/>
                </a:solidFill>
                <a:latin typeface="Times New Roman" charset="0"/>
              </a:defRPr>
            </a:lvl8pPr>
            <a:lvl9pPr marL="4108102" indent="-241653" eaLnBrk="0" fontAlgn="base" hangingPunct="0">
              <a:spcBef>
                <a:spcPct val="0"/>
              </a:spcBef>
              <a:spcAft>
                <a:spcPct val="0"/>
              </a:spcAft>
              <a:defRPr sz="2500">
                <a:solidFill>
                  <a:schemeClr val="tx1"/>
                </a:solidFill>
                <a:latin typeface="Times New Roman" charset="0"/>
              </a:defRPr>
            </a:lvl9pPr>
          </a:lstStyle>
          <a:p>
            <a:pPr eaLnBrk="1" hangingPunct="1"/>
            <a:fld id="{19D19BE6-1CB2-4624-8E69-6124B18FF751}" type="slidenum">
              <a:rPr lang="en-US" sz="1300"/>
              <a:pPr eaLnBrk="1" hangingPunct="1"/>
              <a:t>189</a:t>
            </a:fld>
            <a:endParaRPr lang="en-US" sz="1300"/>
          </a:p>
        </p:txBody>
      </p:sp>
      <p:sp>
        <p:nvSpPr>
          <p:cNvPr id="13315" name="Rectangle 2"/>
          <p:cNvSpPr>
            <a:spLocks noGrp="1" noRot="1" noChangeAspect="1" noChangeArrowheads="1" noTextEdit="1"/>
          </p:cNvSpPr>
          <p:nvPr>
            <p:ph type="sldImg"/>
          </p:nvPr>
        </p:nvSpPr>
        <p:spPr>
          <a:solidFill>
            <a:srgbClr val="FFFFFF"/>
          </a:solidFill>
          <a:ln/>
        </p:spPr>
      </p:sp>
      <p:sp>
        <p:nvSpPr>
          <p:cNvPr id="13316" name="Rectangle 3"/>
          <p:cNvSpPr>
            <a:spLocks noGrp="1" noChangeArrowheads="1"/>
          </p:cNvSpPr>
          <p:nvPr>
            <p:ph type="body" idx="1"/>
          </p:nvPr>
        </p:nvSpPr>
        <p:spPr>
          <a:xfrm>
            <a:off x="731520" y="4560570"/>
            <a:ext cx="5852160" cy="4320540"/>
          </a:xfrm>
          <a:solidFill>
            <a:srgbClr val="FFFFFF"/>
          </a:solidFill>
          <a:ln>
            <a:solidFill>
              <a:srgbClr val="000000"/>
            </a:solidFill>
            <a:miter lim="800000"/>
            <a:headEnd/>
            <a:tailEnd/>
          </a:ln>
        </p:spPr>
        <p:txBody>
          <a:bodyPr/>
          <a:lstStyle/>
          <a:p>
            <a:pPr eaLnBrk="1" hangingPunct="1"/>
            <a:r>
              <a:rPr lang="en-US" smtClean="0"/>
              <a:t>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1031"/>
          <p:cNvSpPr>
            <a:spLocks noGrp="1" noChangeArrowheads="1"/>
          </p:cNvSpPr>
          <p:nvPr>
            <p:ph type="sldNum" sz="quarter" idx="5"/>
          </p:nvPr>
        </p:nvSpPr>
        <p:spPr>
          <a:noFill/>
        </p:spPr>
        <p:txBody>
          <a:bodyPr/>
          <a:lstStyle/>
          <a:p>
            <a:fld id="{8F74A5AF-9B6B-41E8-9202-EF8E0B7BE3ED}" type="slidenum">
              <a:rPr lang="en-US" smtClean="0"/>
              <a:pPr/>
              <a:t>19</a:t>
            </a:fld>
            <a:endParaRPr lang="en-US" smtClean="0"/>
          </a:p>
        </p:txBody>
      </p:sp>
      <p:sp>
        <p:nvSpPr>
          <p:cNvPr id="352259" name="Rectangle 2"/>
          <p:cNvSpPr>
            <a:spLocks noGrp="1" noRot="1" noChangeAspect="1" noChangeArrowheads="1" noTextEdit="1"/>
          </p:cNvSpPr>
          <p:nvPr>
            <p:ph type="sldImg"/>
          </p:nvPr>
        </p:nvSpPr>
        <p:spPr>
          <a:solidFill>
            <a:srgbClr val="FFFFFF"/>
          </a:solidFill>
          <a:ln/>
        </p:spPr>
      </p:sp>
      <p:sp>
        <p:nvSpPr>
          <p:cNvPr id="352260"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b="1" smtClean="0"/>
              <a:t>B</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charset="0"/>
              </a:defRPr>
            </a:lvl1pPr>
            <a:lvl2pPr marL="785372" indent="-302066" eaLnBrk="0" hangingPunct="0">
              <a:defRPr sz="2500">
                <a:solidFill>
                  <a:schemeClr val="tx1"/>
                </a:solidFill>
                <a:latin typeface="Times New Roman" charset="0"/>
              </a:defRPr>
            </a:lvl2pPr>
            <a:lvl3pPr marL="1208265" indent="-241653" eaLnBrk="0" hangingPunct="0">
              <a:defRPr sz="2500">
                <a:solidFill>
                  <a:schemeClr val="tx1"/>
                </a:solidFill>
                <a:latin typeface="Times New Roman" charset="0"/>
              </a:defRPr>
            </a:lvl3pPr>
            <a:lvl4pPr marL="1691571" indent="-241653" eaLnBrk="0" hangingPunct="0">
              <a:defRPr sz="2500">
                <a:solidFill>
                  <a:schemeClr val="tx1"/>
                </a:solidFill>
                <a:latin typeface="Times New Roman" charset="0"/>
              </a:defRPr>
            </a:lvl4pPr>
            <a:lvl5pPr marL="2174878" indent="-241653" eaLnBrk="0" hangingPunct="0">
              <a:defRPr sz="2500">
                <a:solidFill>
                  <a:schemeClr val="tx1"/>
                </a:solidFill>
                <a:latin typeface="Times New Roman" charset="0"/>
              </a:defRPr>
            </a:lvl5pPr>
            <a:lvl6pPr marL="2658184" indent="-241653" eaLnBrk="0" fontAlgn="base" hangingPunct="0">
              <a:spcBef>
                <a:spcPct val="0"/>
              </a:spcBef>
              <a:spcAft>
                <a:spcPct val="0"/>
              </a:spcAft>
              <a:defRPr sz="2500">
                <a:solidFill>
                  <a:schemeClr val="tx1"/>
                </a:solidFill>
                <a:latin typeface="Times New Roman" charset="0"/>
              </a:defRPr>
            </a:lvl6pPr>
            <a:lvl7pPr marL="3141490" indent="-241653" eaLnBrk="0" fontAlgn="base" hangingPunct="0">
              <a:spcBef>
                <a:spcPct val="0"/>
              </a:spcBef>
              <a:spcAft>
                <a:spcPct val="0"/>
              </a:spcAft>
              <a:defRPr sz="2500">
                <a:solidFill>
                  <a:schemeClr val="tx1"/>
                </a:solidFill>
                <a:latin typeface="Times New Roman" charset="0"/>
              </a:defRPr>
            </a:lvl7pPr>
            <a:lvl8pPr marL="3624796" indent="-241653" eaLnBrk="0" fontAlgn="base" hangingPunct="0">
              <a:spcBef>
                <a:spcPct val="0"/>
              </a:spcBef>
              <a:spcAft>
                <a:spcPct val="0"/>
              </a:spcAft>
              <a:defRPr sz="2500">
                <a:solidFill>
                  <a:schemeClr val="tx1"/>
                </a:solidFill>
                <a:latin typeface="Times New Roman" charset="0"/>
              </a:defRPr>
            </a:lvl8pPr>
            <a:lvl9pPr marL="4108102" indent="-241653" eaLnBrk="0" fontAlgn="base" hangingPunct="0">
              <a:spcBef>
                <a:spcPct val="0"/>
              </a:spcBef>
              <a:spcAft>
                <a:spcPct val="0"/>
              </a:spcAft>
              <a:defRPr sz="2500">
                <a:solidFill>
                  <a:schemeClr val="tx1"/>
                </a:solidFill>
                <a:latin typeface="Times New Roman" charset="0"/>
              </a:defRPr>
            </a:lvl9pPr>
          </a:lstStyle>
          <a:p>
            <a:pPr eaLnBrk="1" hangingPunct="1"/>
            <a:fld id="{BCA0945F-BF3A-4C39-942F-56FAAC77EE28}" type="slidenum">
              <a:rPr lang="en-US" sz="1300"/>
              <a:pPr eaLnBrk="1" hangingPunct="1"/>
              <a:t>190</a:t>
            </a:fld>
            <a:endParaRPr lang="en-US" sz="1300"/>
          </a:p>
        </p:txBody>
      </p:sp>
      <p:sp>
        <p:nvSpPr>
          <p:cNvPr id="14339" name="Rectangle 2"/>
          <p:cNvSpPr>
            <a:spLocks noGrp="1" noRot="1" noChangeAspect="1" noChangeArrowheads="1" noTextEdit="1"/>
          </p:cNvSpPr>
          <p:nvPr>
            <p:ph type="sldImg"/>
          </p:nvPr>
        </p:nvSpPr>
        <p:spPr>
          <a:solidFill>
            <a:srgbClr val="FFFFFF"/>
          </a:solidFill>
          <a:ln/>
        </p:spPr>
      </p:sp>
      <p:sp>
        <p:nvSpPr>
          <p:cNvPr id="14340" name="Rectangle 3"/>
          <p:cNvSpPr>
            <a:spLocks noGrp="1" noChangeArrowheads="1"/>
          </p:cNvSpPr>
          <p:nvPr>
            <p:ph type="body" idx="1"/>
          </p:nvPr>
        </p:nvSpPr>
        <p:spPr>
          <a:xfrm>
            <a:off x="731520" y="4560570"/>
            <a:ext cx="5852160" cy="4320540"/>
          </a:xfrm>
          <a:solidFill>
            <a:srgbClr val="FFFFFF"/>
          </a:solidFill>
          <a:ln>
            <a:solidFill>
              <a:srgbClr val="000000"/>
            </a:solidFill>
            <a:miter lim="800000"/>
            <a:headEnd/>
            <a:tailEnd/>
          </a:ln>
        </p:spPr>
        <p:txBody>
          <a:bodyPr/>
          <a:lstStyle/>
          <a:p>
            <a:pPr eaLnBrk="1" hangingPunct="1"/>
            <a:r>
              <a:rPr lang="en-US" smtClean="0"/>
              <a:t>B</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charset="0"/>
              </a:defRPr>
            </a:lvl1pPr>
            <a:lvl2pPr marL="785372" indent="-302066" eaLnBrk="0" hangingPunct="0">
              <a:defRPr sz="2500">
                <a:solidFill>
                  <a:schemeClr val="tx1"/>
                </a:solidFill>
                <a:latin typeface="Times New Roman" charset="0"/>
              </a:defRPr>
            </a:lvl2pPr>
            <a:lvl3pPr marL="1208265" indent="-241653" eaLnBrk="0" hangingPunct="0">
              <a:defRPr sz="2500">
                <a:solidFill>
                  <a:schemeClr val="tx1"/>
                </a:solidFill>
                <a:latin typeface="Times New Roman" charset="0"/>
              </a:defRPr>
            </a:lvl3pPr>
            <a:lvl4pPr marL="1691571" indent="-241653" eaLnBrk="0" hangingPunct="0">
              <a:defRPr sz="2500">
                <a:solidFill>
                  <a:schemeClr val="tx1"/>
                </a:solidFill>
                <a:latin typeface="Times New Roman" charset="0"/>
              </a:defRPr>
            </a:lvl4pPr>
            <a:lvl5pPr marL="2174878" indent="-241653" eaLnBrk="0" hangingPunct="0">
              <a:defRPr sz="2500">
                <a:solidFill>
                  <a:schemeClr val="tx1"/>
                </a:solidFill>
                <a:latin typeface="Times New Roman" charset="0"/>
              </a:defRPr>
            </a:lvl5pPr>
            <a:lvl6pPr marL="2658184" indent="-241653" eaLnBrk="0" fontAlgn="base" hangingPunct="0">
              <a:spcBef>
                <a:spcPct val="0"/>
              </a:spcBef>
              <a:spcAft>
                <a:spcPct val="0"/>
              </a:spcAft>
              <a:defRPr sz="2500">
                <a:solidFill>
                  <a:schemeClr val="tx1"/>
                </a:solidFill>
                <a:latin typeface="Times New Roman" charset="0"/>
              </a:defRPr>
            </a:lvl6pPr>
            <a:lvl7pPr marL="3141490" indent="-241653" eaLnBrk="0" fontAlgn="base" hangingPunct="0">
              <a:spcBef>
                <a:spcPct val="0"/>
              </a:spcBef>
              <a:spcAft>
                <a:spcPct val="0"/>
              </a:spcAft>
              <a:defRPr sz="2500">
                <a:solidFill>
                  <a:schemeClr val="tx1"/>
                </a:solidFill>
                <a:latin typeface="Times New Roman" charset="0"/>
              </a:defRPr>
            </a:lvl7pPr>
            <a:lvl8pPr marL="3624796" indent="-241653" eaLnBrk="0" fontAlgn="base" hangingPunct="0">
              <a:spcBef>
                <a:spcPct val="0"/>
              </a:spcBef>
              <a:spcAft>
                <a:spcPct val="0"/>
              </a:spcAft>
              <a:defRPr sz="2500">
                <a:solidFill>
                  <a:schemeClr val="tx1"/>
                </a:solidFill>
                <a:latin typeface="Times New Roman" charset="0"/>
              </a:defRPr>
            </a:lvl8pPr>
            <a:lvl9pPr marL="4108102" indent="-241653" eaLnBrk="0" fontAlgn="base" hangingPunct="0">
              <a:spcBef>
                <a:spcPct val="0"/>
              </a:spcBef>
              <a:spcAft>
                <a:spcPct val="0"/>
              </a:spcAft>
              <a:defRPr sz="2500">
                <a:solidFill>
                  <a:schemeClr val="tx1"/>
                </a:solidFill>
                <a:latin typeface="Times New Roman" charset="0"/>
              </a:defRPr>
            </a:lvl9pPr>
          </a:lstStyle>
          <a:p>
            <a:pPr eaLnBrk="1" hangingPunct="1"/>
            <a:fld id="{2F373D71-89E6-4D3E-A2FE-241A1319B187}" type="slidenum">
              <a:rPr lang="en-US" sz="1300"/>
              <a:pPr eaLnBrk="1" hangingPunct="1"/>
              <a:t>192</a:t>
            </a:fld>
            <a:endParaRPr lang="en-US" sz="13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en-US" smtClean="0"/>
              <a:t>A</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charset="0"/>
              </a:defRPr>
            </a:lvl1pPr>
            <a:lvl2pPr marL="785372" indent="-302066" eaLnBrk="0" hangingPunct="0">
              <a:defRPr sz="2500">
                <a:solidFill>
                  <a:schemeClr val="tx1"/>
                </a:solidFill>
                <a:latin typeface="Times New Roman" charset="0"/>
              </a:defRPr>
            </a:lvl2pPr>
            <a:lvl3pPr marL="1208265" indent="-241653" eaLnBrk="0" hangingPunct="0">
              <a:defRPr sz="2500">
                <a:solidFill>
                  <a:schemeClr val="tx1"/>
                </a:solidFill>
                <a:latin typeface="Times New Roman" charset="0"/>
              </a:defRPr>
            </a:lvl3pPr>
            <a:lvl4pPr marL="1691571" indent="-241653" eaLnBrk="0" hangingPunct="0">
              <a:defRPr sz="2500">
                <a:solidFill>
                  <a:schemeClr val="tx1"/>
                </a:solidFill>
                <a:latin typeface="Times New Roman" charset="0"/>
              </a:defRPr>
            </a:lvl4pPr>
            <a:lvl5pPr marL="2174878" indent="-241653" eaLnBrk="0" hangingPunct="0">
              <a:defRPr sz="2500">
                <a:solidFill>
                  <a:schemeClr val="tx1"/>
                </a:solidFill>
                <a:latin typeface="Times New Roman" charset="0"/>
              </a:defRPr>
            </a:lvl5pPr>
            <a:lvl6pPr marL="2658184" indent="-241653" eaLnBrk="0" fontAlgn="base" hangingPunct="0">
              <a:spcBef>
                <a:spcPct val="0"/>
              </a:spcBef>
              <a:spcAft>
                <a:spcPct val="0"/>
              </a:spcAft>
              <a:defRPr sz="2500">
                <a:solidFill>
                  <a:schemeClr val="tx1"/>
                </a:solidFill>
                <a:latin typeface="Times New Roman" charset="0"/>
              </a:defRPr>
            </a:lvl6pPr>
            <a:lvl7pPr marL="3141490" indent="-241653" eaLnBrk="0" fontAlgn="base" hangingPunct="0">
              <a:spcBef>
                <a:spcPct val="0"/>
              </a:spcBef>
              <a:spcAft>
                <a:spcPct val="0"/>
              </a:spcAft>
              <a:defRPr sz="2500">
                <a:solidFill>
                  <a:schemeClr val="tx1"/>
                </a:solidFill>
                <a:latin typeface="Times New Roman" charset="0"/>
              </a:defRPr>
            </a:lvl7pPr>
            <a:lvl8pPr marL="3624796" indent="-241653" eaLnBrk="0" fontAlgn="base" hangingPunct="0">
              <a:spcBef>
                <a:spcPct val="0"/>
              </a:spcBef>
              <a:spcAft>
                <a:spcPct val="0"/>
              </a:spcAft>
              <a:defRPr sz="2500">
                <a:solidFill>
                  <a:schemeClr val="tx1"/>
                </a:solidFill>
                <a:latin typeface="Times New Roman" charset="0"/>
              </a:defRPr>
            </a:lvl8pPr>
            <a:lvl9pPr marL="4108102" indent="-241653" eaLnBrk="0" fontAlgn="base" hangingPunct="0">
              <a:spcBef>
                <a:spcPct val="0"/>
              </a:spcBef>
              <a:spcAft>
                <a:spcPct val="0"/>
              </a:spcAft>
              <a:defRPr sz="2500">
                <a:solidFill>
                  <a:schemeClr val="tx1"/>
                </a:solidFill>
                <a:latin typeface="Times New Roman" charset="0"/>
              </a:defRPr>
            </a:lvl9pPr>
          </a:lstStyle>
          <a:p>
            <a:pPr eaLnBrk="1" hangingPunct="1"/>
            <a:fld id="{B5379DC4-6A04-4C64-A998-F9A43496CE5E}" type="slidenum">
              <a:rPr lang="en-US" sz="1300"/>
              <a:pPr eaLnBrk="1" hangingPunct="1"/>
              <a:t>193</a:t>
            </a:fld>
            <a:endParaRPr lang="en-US" sz="13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smtClean="0"/>
              <a:t>Make a 3D standing wave with Tygon tubing by twirling in a circular motion instead of just up and down.</a:t>
            </a:r>
          </a:p>
          <a:p>
            <a:pPr eaLnBrk="1" hangingPunct="1"/>
            <a:r>
              <a:rPr lang="en-US" smtClean="0"/>
              <a:t>Use Wave Interference: Water tab with faucet moved to middle. Use Rotate view, Show Graph and add detectors.</a:t>
            </a:r>
          </a:p>
          <a:p>
            <a:pPr eaLnBrk="1" hangingPunct="1"/>
            <a:r>
              <a:rPr lang="en-US" smtClean="0"/>
              <a:t>Sound tab in the particle mode to show one wave to represent 3d.</a:t>
            </a:r>
          </a:p>
          <a:p>
            <a:pPr eaLnBrk="1" hangingPunct="1"/>
            <a:r>
              <a:rPr lang="en-US" smtClean="0"/>
              <a:t>Show water waves in the wave tank.</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charset="0"/>
              </a:defRPr>
            </a:lvl1pPr>
            <a:lvl2pPr marL="785372" indent="-302066" eaLnBrk="0" hangingPunct="0">
              <a:defRPr sz="2500">
                <a:solidFill>
                  <a:schemeClr val="tx1"/>
                </a:solidFill>
                <a:latin typeface="Times New Roman" charset="0"/>
              </a:defRPr>
            </a:lvl2pPr>
            <a:lvl3pPr marL="1208265" indent="-241653" eaLnBrk="0" hangingPunct="0">
              <a:defRPr sz="2500">
                <a:solidFill>
                  <a:schemeClr val="tx1"/>
                </a:solidFill>
                <a:latin typeface="Times New Roman" charset="0"/>
              </a:defRPr>
            </a:lvl3pPr>
            <a:lvl4pPr marL="1691571" indent="-241653" eaLnBrk="0" hangingPunct="0">
              <a:defRPr sz="2500">
                <a:solidFill>
                  <a:schemeClr val="tx1"/>
                </a:solidFill>
                <a:latin typeface="Times New Roman" charset="0"/>
              </a:defRPr>
            </a:lvl4pPr>
            <a:lvl5pPr marL="2174878" indent="-241653" eaLnBrk="0" hangingPunct="0">
              <a:defRPr sz="2500">
                <a:solidFill>
                  <a:schemeClr val="tx1"/>
                </a:solidFill>
                <a:latin typeface="Times New Roman" charset="0"/>
              </a:defRPr>
            </a:lvl5pPr>
            <a:lvl6pPr marL="2658184" indent="-241653" eaLnBrk="0" fontAlgn="base" hangingPunct="0">
              <a:spcBef>
                <a:spcPct val="0"/>
              </a:spcBef>
              <a:spcAft>
                <a:spcPct val="0"/>
              </a:spcAft>
              <a:defRPr sz="2500">
                <a:solidFill>
                  <a:schemeClr val="tx1"/>
                </a:solidFill>
                <a:latin typeface="Times New Roman" charset="0"/>
              </a:defRPr>
            </a:lvl6pPr>
            <a:lvl7pPr marL="3141490" indent="-241653" eaLnBrk="0" fontAlgn="base" hangingPunct="0">
              <a:spcBef>
                <a:spcPct val="0"/>
              </a:spcBef>
              <a:spcAft>
                <a:spcPct val="0"/>
              </a:spcAft>
              <a:defRPr sz="2500">
                <a:solidFill>
                  <a:schemeClr val="tx1"/>
                </a:solidFill>
                <a:latin typeface="Times New Roman" charset="0"/>
              </a:defRPr>
            </a:lvl7pPr>
            <a:lvl8pPr marL="3624796" indent="-241653" eaLnBrk="0" fontAlgn="base" hangingPunct="0">
              <a:spcBef>
                <a:spcPct val="0"/>
              </a:spcBef>
              <a:spcAft>
                <a:spcPct val="0"/>
              </a:spcAft>
              <a:defRPr sz="2500">
                <a:solidFill>
                  <a:schemeClr val="tx1"/>
                </a:solidFill>
                <a:latin typeface="Times New Roman" charset="0"/>
              </a:defRPr>
            </a:lvl8pPr>
            <a:lvl9pPr marL="4108102" indent="-241653" eaLnBrk="0" fontAlgn="base" hangingPunct="0">
              <a:spcBef>
                <a:spcPct val="0"/>
              </a:spcBef>
              <a:spcAft>
                <a:spcPct val="0"/>
              </a:spcAft>
              <a:defRPr sz="2500">
                <a:solidFill>
                  <a:schemeClr val="tx1"/>
                </a:solidFill>
                <a:latin typeface="Times New Roman" charset="0"/>
              </a:defRPr>
            </a:lvl9pPr>
          </a:lstStyle>
          <a:p>
            <a:pPr eaLnBrk="1" hangingPunct="1"/>
            <a:fld id="{381738B9-4998-464F-9ECF-3DC3734F5743}" type="slidenum">
              <a:rPr lang="en-US" sz="1300"/>
              <a:pPr eaLnBrk="1" hangingPunct="1"/>
              <a:t>194</a:t>
            </a:fld>
            <a:endParaRPr lang="en-US" sz="13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smtClean="0"/>
              <a:t>I used the Pulse feature with Zero damping. First I set the wave characteristics, then pulsed and paused quickly. Then I reset the characteristics and sent another pulse. Quickly ,I paused again and used the Step feature for slow motion. </a:t>
            </a:r>
            <a:r>
              <a:rPr lang="en-US" smtClean="0">
                <a:cs typeface="Times New Roman" charset="0"/>
              </a:rPr>
              <a:t>You can cycle through the waves interactions many times by stepping. </a:t>
            </a:r>
          </a:p>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charset="0"/>
              </a:defRPr>
            </a:lvl1pPr>
            <a:lvl2pPr marL="785372" indent="-302066" eaLnBrk="0" hangingPunct="0">
              <a:defRPr sz="2500">
                <a:solidFill>
                  <a:schemeClr val="tx1"/>
                </a:solidFill>
                <a:latin typeface="Times New Roman" charset="0"/>
              </a:defRPr>
            </a:lvl2pPr>
            <a:lvl3pPr marL="1208265" indent="-241653" eaLnBrk="0" hangingPunct="0">
              <a:defRPr sz="2500">
                <a:solidFill>
                  <a:schemeClr val="tx1"/>
                </a:solidFill>
                <a:latin typeface="Times New Roman" charset="0"/>
              </a:defRPr>
            </a:lvl3pPr>
            <a:lvl4pPr marL="1691571" indent="-241653" eaLnBrk="0" hangingPunct="0">
              <a:defRPr sz="2500">
                <a:solidFill>
                  <a:schemeClr val="tx1"/>
                </a:solidFill>
                <a:latin typeface="Times New Roman" charset="0"/>
              </a:defRPr>
            </a:lvl4pPr>
            <a:lvl5pPr marL="2174878" indent="-241653" eaLnBrk="0" hangingPunct="0">
              <a:defRPr sz="2500">
                <a:solidFill>
                  <a:schemeClr val="tx1"/>
                </a:solidFill>
                <a:latin typeface="Times New Roman" charset="0"/>
              </a:defRPr>
            </a:lvl5pPr>
            <a:lvl6pPr marL="2658184" indent="-241653" eaLnBrk="0" fontAlgn="base" hangingPunct="0">
              <a:spcBef>
                <a:spcPct val="0"/>
              </a:spcBef>
              <a:spcAft>
                <a:spcPct val="0"/>
              </a:spcAft>
              <a:defRPr sz="2500">
                <a:solidFill>
                  <a:schemeClr val="tx1"/>
                </a:solidFill>
                <a:latin typeface="Times New Roman" charset="0"/>
              </a:defRPr>
            </a:lvl6pPr>
            <a:lvl7pPr marL="3141490" indent="-241653" eaLnBrk="0" fontAlgn="base" hangingPunct="0">
              <a:spcBef>
                <a:spcPct val="0"/>
              </a:spcBef>
              <a:spcAft>
                <a:spcPct val="0"/>
              </a:spcAft>
              <a:defRPr sz="2500">
                <a:solidFill>
                  <a:schemeClr val="tx1"/>
                </a:solidFill>
                <a:latin typeface="Times New Roman" charset="0"/>
              </a:defRPr>
            </a:lvl7pPr>
            <a:lvl8pPr marL="3624796" indent="-241653" eaLnBrk="0" fontAlgn="base" hangingPunct="0">
              <a:spcBef>
                <a:spcPct val="0"/>
              </a:spcBef>
              <a:spcAft>
                <a:spcPct val="0"/>
              </a:spcAft>
              <a:defRPr sz="2500">
                <a:solidFill>
                  <a:schemeClr val="tx1"/>
                </a:solidFill>
                <a:latin typeface="Times New Roman" charset="0"/>
              </a:defRPr>
            </a:lvl8pPr>
            <a:lvl9pPr marL="4108102" indent="-241653" eaLnBrk="0" fontAlgn="base" hangingPunct="0">
              <a:spcBef>
                <a:spcPct val="0"/>
              </a:spcBef>
              <a:spcAft>
                <a:spcPct val="0"/>
              </a:spcAft>
              <a:defRPr sz="2500">
                <a:solidFill>
                  <a:schemeClr val="tx1"/>
                </a:solidFill>
                <a:latin typeface="Times New Roman" charset="0"/>
              </a:defRPr>
            </a:lvl9pPr>
          </a:lstStyle>
          <a:p>
            <a:pPr eaLnBrk="1" hangingPunct="1"/>
            <a:fld id="{078DDE8B-696A-431A-B57E-16AB822C0ED3}" type="slidenum">
              <a:rPr lang="en-US" sz="1300"/>
              <a:pPr eaLnBrk="1" hangingPunct="1"/>
              <a:t>195</a:t>
            </a:fld>
            <a:endParaRPr lang="en-US" sz="13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smtClean="0"/>
              <a:t>May or may not use this slide and the next</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charset="0"/>
              </a:defRPr>
            </a:lvl1pPr>
            <a:lvl2pPr marL="785372" indent="-302066" eaLnBrk="0" hangingPunct="0">
              <a:defRPr sz="2500">
                <a:solidFill>
                  <a:schemeClr val="tx1"/>
                </a:solidFill>
                <a:latin typeface="Times New Roman" charset="0"/>
              </a:defRPr>
            </a:lvl2pPr>
            <a:lvl3pPr marL="1208265" indent="-241653" eaLnBrk="0" hangingPunct="0">
              <a:defRPr sz="2500">
                <a:solidFill>
                  <a:schemeClr val="tx1"/>
                </a:solidFill>
                <a:latin typeface="Times New Roman" charset="0"/>
              </a:defRPr>
            </a:lvl3pPr>
            <a:lvl4pPr marL="1691571" indent="-241653" eaLnBrk="0" hangingPunct="0">
              <a:defRPr sz="2500">
                <a:solidFill>
                  <a:schemeClr val="tx1"/>
                </a:solidFill>
                <a:latin typeface="Times New Roman" charset="0"/>
              </a:defRPr>
            </a:lvl4pPr>
            <a:lvl5pPr marL="2174878" indent="-241653" eaLnBrk="0" hangingPunct="0">
              <a:defRPr sz="2500">
                <a:solidFill>
                  <a:schemeClr val="tx1"/>
                </a:solidFill>
                <a:latin typeface="Times New Roman" charset="0"/>
              </a:defRPr>
            </a:lvl5pPr>
            <a:lvl6pPr marL="2658184" indent="-241653" eaLnBrk="0" fontAlgn="base" hangingPunct="0">
              <a:spcBef>
                <a:spcPct val="0"/>
              </a:spcBef>
              <a:spcAft>
                <a:spcPct val="0"/>
              </a:spcAft>
              <a:defRPr sz="2500">
                <a:solidFill>
                  <a:schemeClr val="tx1"/>
                </a:solidFill>
                <a:latin typeface="Times New Roman" charset="0"/>
              </a:defRPr>
            </a:lvl6pPr>
            <a:lvl7pPr marL="3141490" indent="-241653" eaLnBrk="0" fontAlgn="base" hangingPunct="0">
              <a:spcBef>
                <a:spcPct val="0"/>
              </a:spcBef>
              <a:spcAft>
                <a:spcPct val="0"/>
              </a:spcAft>
              <a:defRPr sz="2500">
                <a:solidFill>
                  <a:schemeClr val="tx1"/>
                </a:solidFill>
                <a:latin typeface="Times New Roman" charset="0"/>
              </a:defRPr>
            </a:lvl7pPr>
            <a:lvl8pPr marL="3624796" indent="-241653" eaLnBrk="0" fontAlgn="base" hangingPunct="0">
              <a:spcBef>
                <a:spcPct val="0"/>
              </a:spcBef>
              <a:spcAft>
                <a:spcPct val="0"/>
              </a:spcAft>
              <a:defRPr sz="2500">
                <a:solidFill>
                  <a:schemeClr val="tx1"/>
                </a:solidFill>
                <a:latin typeface="Times New Roman" charset="0"/>
              </a:defRPr>
            </a:lvl8pPr>
            <a:lvl9pPr marL="4108102" indent="-241653" eaLnBrk="0" fontAlgn="base" hangingPunct="0">
              <a:spcBef>
                <a:spcPct val="0"/>
              </a:spcBef>
              <a:spcAft>
                <a:spcPct val="0"/>
              </a:spcAft>
              <a:defRPr sz="2500">
                <a:solidFill>
                  <a:schemeClr val="tx1"/>
                </a:solidFill>
                <a:latin typeface="Times New Roman" charset="0"/>
              </a:defRPr>
            </a:lvl9pPr>
          </a:lstStyle>
          <a:p>
            <a:pPr eaLnBrk="1" hangingPunct="1"/>
            <a:fld id="{3B69833B-A495-43F4-BC94-34EF88EBCABA}" type="slidenum">
              <a:rPr lang="en-US" sz="1300"/>
              <a:pPr eaLnBrk="1" hangingPunct="1"/>
              <a:t>196</a:t>
            </a:fld>
            <a:endParaRPr lang="en-US" sz="13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smtClean="0"/>
              <a:t>Optional slide</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because of the heavier mass. Some students may select</a:t>
            </a:r>
            <a:r>
              <a:rPr lang="en-US" baseline="0" dirty="0" smtClean="0"/>
              <a:t> C since the spring constants are equal. Use the </a:t>
            </a:r>
            <a:r>
              <a:rPr lang="en-US" baseline="0" dirty="0" err="1" smtClean="0"/>
              <a:t>sim</a:t>
            </a:r>
            <a:r>
              <a:rPr lang="en-US" baseline="0" dirty="0" smtClean="0"/>
              <a:t> to show the students. </a:t>
            </a:r>
            <a:endParaRPr lang="en-US" dirty="0"/>
          </a:p>
        </p:txBody>
      </p:sp>
      <p:sp>
        <p:nvSpPr>
          <p:cNvPr id="4" name="Slide Number Placeholder 3"/>
          <p:cNvSpPr>
            <a:spLocks noGrp="1"/>
          </p:cNvSpPr>
          <p:nvPr>
            <p:ph type="sldNum" sz="quarter" idx="10"/>
          </p:nvPr>
        </p:nvSpPr>
        <p:spPr/>
        <p:txBody>
          <a:bodyPr/>
          <a:lstStyle/>
          <a:p>
            <a:fld id="{994AE52F-E9ED-486A-A1D6-0AC81D2C7308}" type="slidenum">
              <a:rPr lang="en-US" smtClean="0"/>
              <a:pPr/>
              <a:t>198</a:t>
            </a:fld>
            <a:endParaRPr lang="en-US"/>
          </a:p>
        </p:txBody>
      </p:sp>
    </p:spTree>
    <p:extLst>
      <p:ext uri="{BB962C8B-B14F-4D97-AF65-F5344CB8AC3E}">
        <p14:creationId xmlns:p14="http://schemas.microsoft.com/office/powerpoint/2010/main" val="38620666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because of the lower spring constant. Some students may select</a:t>
            </a:r>
            <a:r>
              <a:rPr lang="en-US" baseline="0" dirty="0" smtClean="0"/>
              <a:t> C since the masses are equal. Use the </a:t>
            </a:r>
            <a:r>
              <a:rPr lang="en-US" baseline="0" dirty="0" err="1" smtClean="0"/>
              <a:t>sim</a:t>
            </a:r>
            <a:r>
              <a:rPr lang="en-US" baseline="0" dirty="0" smtClean="0"/>
              <a:t> to show the students. 1 has 1 </a:t>
            </a:r>
            <a:r>
              <a:rPr lang="en-US" baseline="0" dirty="0" err="1" smtClean="0"/>
              <a:t>hz</a:t>
            </a:r>
            <a:r>
              <a:rPr lang="en-US" baseline="0" dirty="0" smtClean="0"/>
              <a:t> and 2 has .7hz</a:t>
            </a:r>
            <a:endParaRPr lang="en-US" dirty="0"/>
          </a:p>
        </p:txBody>
      </p:sp>
      <p:sp>
        <p:nvSpPr>
          <p:cNvPr id="4" name="Slide Number Placeholder 3"/>
          <p:cNvSpPr>
            <a:spLocks noGrp="1"/>
          </p:cNvSpPr>
          <p:nvPr>
            <p:ph type="sldNum" sz="quarter" idx="10"/>
          </p:nvPr>
        </p:nvSpPr>
        <p:spPr/>
        <p:txBody>
          <a:bodyPr/>
          <a:lstStyle/>
          <a:p>
            <a:fld id="{994AE52F-E9ED-486A-A1D6-0AC81D2C7308}" type="slidenum">
              <a:rPr lang="en-US" smtClean="0"/>
              <a:pPr/>
              <a:t>199</a:t>
            </a:fld>
            <a:endParaRPr lang="en-US"/>
          </a:p>
        </p:txBody>
      </p:sp>
    </p:spTree>
    <p:extLst>
      <p:ext uri="{BB962C8B-B14F-4D97-AF65-F5344CB8AC3E}">
        <p14:creationId xmlns:p14="http://schemas.microsoft.com/office/powerpoint/2010/main" val="386206666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amplitude of the driver is an independent</a:t>
            </a:r>
            <a:r>
              <a:rPr lang="en-US" baseline="0" dirty="0" smtClean="0"/>
              <a:t> variable of frequency</a:t>
            </a:r>
            <a:endParaRPr lang="en-US" dirty="0"/>
          </a:p>
        </p:txBody>
      </p:sp>
      <p:sp>
        <p:nvSpPr>
          <p:cNvPr id="4" name="Slide Number Placeholder 3"/>
          <p:cNvSpPr>
            <a:spLocks noGrp="1"/>
          </p:cNvSpPr>
          <p:nvPr>
            <p:ph type="sldNum" sz="quarter" idx="10"/>
          </p:nvPr>
        </p:nvSpPr>
        <p:spPr/>
        <p:txBody>
          <a:bodyPr/>
          <a:lstStyle/>
          <a:p>
            <a:fld id="{994AE52F-E9ED-486A-A1D6-0AC81D2C7308}" type="slidenum">
              <a:rPr lang="en-US" smtClean="0"/>
              <a:pPr/>
              <a:t>200</a:t>
            </a:fld>
            <a:endParaRPr lang="en-US"/>
          </a:p>
        </p:txBody>
      </p:sp>
    </p:spTree>
    <p:extLst>
      <p:ext uri="{BB962C8B-B14F-4D97-AF65-F5344CB8AC3E}">
        <p14:creationId xmlns:p14="http://schemas.microsoft.com/office/powerpoint/2010/main" val="386206666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amplitude of the driver is directly related to oscillation distance (A and B include another way to relate frequency;</a:t>
            </a:r>
            <a:r>
              <a:rPr lang="en-US" baseline="0" dirty="0" smtClean="0"/>
              <a:t> the frequency is not dependent on driver amplitude) </a:t>
            </a:r>
            <a:endParaRPr lang="en-US" dirty="0"/>
          </a:p>
        </p:txBody>
      </p:sp>
      <p:sp>
        <p:nvSpPr>
          <p:cNvPr id="4" name="Slide Number Placeholder 3"/>
          <p:cNvSpPr>
            <a:spLocks noGrp="1"/>
          </p:cNvSpPr>
          <p:nvPr>
            <p:ph type="sldNum" sz="quarter" idx="10"/>
          </p:nvPr>
        </p:nvSpPr>
        <p:spPr/>
        <p:txBody>
          <a:bodyPr/>
          <a:lstStyle/>
          <a:p>
            <a:fld id="{994AE52F-E9ED-486A-A1D6-0AC81D2C7308}" type="slidenum">
              <a:rPr lang="en-US" smtClean="0"/>
              <a:pPr/>
              <a:t>201</a:t>
            </a:fld>
            <a:endParaRPr lang="en-US"/>
          </a:p>
        </p:txBody>
      </p:sp>
    </p:spTree>
    <p:extLst>
      <p:ext uri="{BB962C8B-B14F-4D97-AF65-F5344CB8AC3E}">
        <p14:creationId xmlns:p14="http://schemas.microsoft.com/office/powerpoint/2010/main" val="3862066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9583F1-F5CD-432B-B654-012748787EE5}" type="slidenum">
              <a:rPr lang="en-US"/>
              <a:pPr fontAlgn="base">
                <a:spcBef>
                  <a:spcPct val="0"/>
                </a:spcBef>
                <a:spcAft>
                  <a:spcPct val="0"/>
                </a:spcAft>
              </a:pPr>
              <a:t>22</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a:t>
            </a:r>
            <a:endParaRPr lang="en-US" dirty="0"/>
          </a:p>
        </p:txBody>
      </p:sp>
      <p:sp>
        <p:nvSpPr>
          <p:cNvPr id="4" name="Slide Number Placeholder 3"/>
          <p:cNvSpPr>
            <a:spLocks noGrp="1"/>
          </p:cNvSpPr>
          <p:nvPr>
            <p:ph type="sldNum" sz="quarter" idx="10"/>
          </p:nvPr>
        </p:nvSpPr>
        <p:spPr/>
        <p:txBody>
          <a:bodyPr/>
          <a:lstStyle/>
          <a:p>
            <a:fld id="{994AE52F-E9ED-486A-A1D6-0AC81D2C7308}" type="slidenum">
              <a:rPr lang="en-US" smtClean="0"/>
              <a:pPr/>
              <a:t>202</a:t>
            </a:fld>
            <a:endParaRPr lang="en-US"/>
          </a:p>
        </p:txBody>
      </p:sp>
    </p:spTree>
    <p:extLst>
      <p:ext uri="{BB962C8B-B14F-4D97-AF65-F5344CB8AC3E}">
        <p14:creationId xmlns:p14="http://schemas.microsoft.com/office/powerpoint/2010/main" val="386206666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1031"/>
          <p:cNvSpPr>
            <a:spLocks noGrp="1" noChangeArrowheads="1"/>
          </p:cNvSpPr>
          <p:nvPr>
            <p:ph type="sldNum" sz="quarter" idx="5"/>
          </p:nvPr>
        </p:nvSpPr>
        <p:spPr>
          <a:noFill/>
        </p:spPr>
        <p:txBody>
          <a:bodyPr/>
          <a:lstStyle/>
          <a:p>
            <a:fld id="{5DA573CB-E140-4480-BE03-40FCFF6A39CC}" type="slidenum">
              <a:rPr lang="en-US" smtClean="0"/>
              <a:pPr/>
              <a:t>203</a:t>
            </a:fld>
            <a:endParaRPr lang="en-US" smtClean="0"/>
          </a:p>
        </p:txBody>
      </p:sp>
      <p:sp>
        <p:nvSpPr>
          <p:cNvPr id="368643" name="Rectangle 2"/>
          <p:cNvSpPr>
            <a:spLocks noGrp="1" noRot="1" noChangeAspect="1" noChangeArrowheads="1" noTextEdit="1"/>
          </p:cNvSpPr>
          <p:nvPr>
            <p:ph type="sldImg"/>
          </p:nvPr>
        </p:nvSpPr>
        <p:spPr>
          <a:solidFill>
            <a:srgbClr val="FFFFFF"/>
          </a:solidFill>
          <a:ln/>
        </p:spPr>
      </p:sp>
      <p:sp>
        <p:nvSpPr>
          <p:cNvPr id="3686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p>
          <a:p>
            <a:pPr eaLnBrk="1" hangingPunct="1"/>
            <a:r>
              <a:rPr lang="en-US" dirty="0" smtClean="0">
                <a:cs typeface="Times New Roman" pitchFamily="18" charset="0"/>
              </a:rPr>
              <a:t> </a:t>
            </a:r>
          </a:p>
          <a:p>
            <a:pPr eaLnBrk="1" hangingPunct="1"/>
            <a:endParaRPr lang="en-US" dirty="0"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1031"/>
          <p:cNvSpPr>
            <a:spLocks noGrp="1" noChangeArrowheads="1"/>
          </p:cNvSpPr>
          <p:nvPr>
            <p:ph type="sldNum" sz="quarter" idx="5"/>
          </p:nvPr>
        </p:nvSpPr>
        <p:spPr>
          <a:noFill/>
        </p:spPr>
        <p:txBody>
          <a:bodyPr/>
          <a:lstStyle/>
          <a:p>
            <a:fld id="{7E77B961-F3B7-46FD-9E68-F38921EA925B}" type="slidenum">
              <a:rPr lang="en-US" smtClean="0"/>
              <a:pPr/>
              <a:t>204</a:t>
            </a:fld>
            <a:endParaRPr lang="en-US" smtClean="0"/>
          </a:p>
        </p:txBody>
      </p:sp>
      <p:sp>
        <p:nvSpPr>
          <p:cNvPr id="369667" name="Rectangle 2"/>
          <p:cNvSpPr>
            <a:spLocks noGrp="1" noRot="1" noChangeAspect="1" noChangeArrowheads="1" noTextEdit="1"/>
          </p:cNvSpPr>
          <p:nvPr>
            <p:ph type="sldImg"/>
          </p:nvPr>
        </p:nvSpPr>
        <p:spPr>
          <a:solidFill>
            <a:srgbClr val="FFFFFF"/>
          </a:solidFill>
          <a:ln/>
        </p:spPr>
      </p:sp>
      <p:sp>
        <p:nvSpPr>
          <p:cNvPr id="3696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C </a:t>
            </a:r>
          </a:p>
          <a:p>
            <a:pPr eaLnBrk="1" hangingPunct="1"/>
            <a:r>
              <a:rPr lang="en-US" smtClean="0"/>
              <a:t>1/f=1/d(image) + 1/d(object) 1/50= 1/d+1/100  d=100 positive sign indicates right side</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1031"/>
          <p:cNvSpPr>
            <a:spLocks noGrp="1" noChangeArrowheads="1"/>
          </p:cNvSpPr>
          <p:nvPr>
            <p:ph type="sldNum" sz="quarter" idx="5"/>
          </p:nvPr>
        </p:nvSpPr>
        <p:spPr>
          <a:noFill/>
        </p:spPr>
        <p:txBody>
          <a:bodyPr/>
          <a:lstStyle/>
          <a:p>
            <a:fld id="{ED6D53C3-A5E3-45EC-86C4-B2657DE77A9C}" type="slidenum">
              <a:rPr lang="en-US" smtClean="0"/>
              <a:pPr/>
              <a:t>205</a:t>
            </a:fld>
            <a:endParaRPr lang="en-US" smtClean="0"/>
          </a:p>
        </p:txBody>
      </p:sp>
      <p:sp>
        <p:nvSpPr>
          <p:cNvPr id="370691" name="Rectangle 2"/>
          <p:cNvSpPr>
            <a:spLocks noGrp="1" noRot="1" noChangeAspect="1" noChangeArrowheads="1" noTextEdit="1"/>
          </p:cNvSpPr>
          <p:nvPr>
            <p:ph type="sldImg"/>
          </p:nvPr>
        </p:nvSpPr>
        <p:spPr>
          <a:solidFill>
            <a:srgbClr val="FFFFFF"/>
          </a:solidFill>
          <a:ln/>
        </p:spPr>
      </p:sp>
      <p:sp>
        <p:nvSpPr>
          <p:cNvPr id="3706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D real images are inverted</a:t>
            </a:r>
          </a:p>
          <a:p>
            <a:pPr eaLnBrk="1" hangingPunct="1"/>
            <a:r>
              <a:rPr lang="en-US" smtClean="0"/>
              <a:t>M=d(image)/d(object) M=100/100=1</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1031"/>
          <p:cNvSpPr>
            <a:spLocks noGrp="1" noChangeArrowheads="1"/>
          </p:cNvSpPr>
          <p:nvPr>
            <p:ph type="sldNum" sz="quarter" idx="5"/>
          </p:nvPr>
        </p:nvSpPr>
        <p:spPr>
          <a:noFill/>
        </p:spPr>
        <p:txBody>
          <a:bodyPr/>
          <a:lstStyle/>
          <a:p>
            <a:fld id="{0A2F552D-4618-4802-8688-57C21C3F155A}" type="slidenum">
              <a:rPr lang="en-US" smtClean="0"/>
              <a:pPr/>
              <a:t>207</a:t>
            </a:fld>
            <a:endParaRPr lang="en-US" smtClean="0"/>
          </a:p>
        </p:txBody>
      </p:sp>
      <p:sp>
        <p:nvSpPr>
          <p:cNvPr id="371715" name="Rectangle 2"/>
          <p:cNvSpPr>
            <a:spLocks noGrp="1" noRot="1" noChangeAspect="1" noChangeArrowheads="1" noTextEdit="1"/>
          </p:cNvSpPr>
          <p:nvPr>
            <p:ph type="sldImg"/>
          </p:nvPr>
        </p:nvSpPr>
        <p:spPr>
          <a:solidFill>
            <a:srgbClr val="FFFFFF"/>
          </a:solidFill>
          <a:ln/>
        </p:spPr>
      </p:sp>
      <p:sp>
        <p:nvSpPr>
          <p:cNvPr id="3717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 This</a:t>
            </a:r>
            <a:r>
              <a:rPr lang="en-US" baseline="0" dirty="0" smtClean="0"/>
              <a:t> cannot be demonstrated with the sim </a:t>
            </a:r>
            <a:r>
              <a:rPr lang="en-US" dirty="0" smtClean="0"/>
              <a:t>B</a:t>
            </a:r>
          </a:p>
          <a:p>
            <a:pPr eaLnBrk="1" hangingPunct="1"/>
            <a:r>
              <a:rPr lang="en-US" dirty="0" smtClean="0"/>
              <a:t>1/f=1/d(image) + 1/d(object) 1/-50= 1/d+1/100</a:t>
            </a:r>
          </a:p>
          <a:p>
            <a:pPr eaLnBrk="1" hangingPunct="1"/>
            <a:r>
              <a:rPr lang="en-US" dirty="0" smtClean="0"/>
              <a:t>d=-33 negative sign indicates left side</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1031"/>
          <p:cNvSpPr>
            <a:spLocks noGrp="1" noChangeArrowheads="1"/>
          </p:cNvSpPr>
          <p:nvPr>
            <p:ph type="sldNum" sz="quarter" idx="5"/>
          </p:nvPr>
        </p:nvSpPr>
        <p:spPr>
          <a:noFill/>
        </p:spPr>
        <p:txBody>
          <a:bodyPr/>
          <a:lstStyle/>
          <a:p>
            <a:fld id="{FF6E2B9C-59D9-4C71-8212-5F0310CC21A8}" type="slidenum">
              <a:rPr lang="en-US" smtClean="0"/>
              <a:pPr/>
              <a:t>208</a:t>
            </a:fld>
            <a:endParaRPr lang="en-US" smtClean="0"/>
          </a:p>
        </p:txBody>
      </p:sp>
      <p:sp>
        <p:nvSpPr>
          <p:cNvPr id="372739" name="Rectangle 2"/>
          <p:cNvSpPr>
            <a:spLocks noGrp="1" noRot="1" noChangeAspect="1" noChangeArrowheads="1" noTextEdit="1"/>
          </p:cNvSpPr>
          <p:nvPr>
            <p:ph type="sldImg"/>
          </p:nvPr>
        </p:nvSpPr>
        <p:spPr>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This</a:t>
            </a:r>
            <a:r>
              <a:rPr lang="en-US" baseline="0" dirty="0" smtClean="0"/>
              <a:t> cannot be demonstrated with the sim </a:t>
            </a:r>
            <a:r>
              <a:rPr lang="en-US" dirty="0" smtClean="0"/>
              <a:t>B</a:t>
            </a:r>
          </a:p>
          <a:p>
            <a:pPr eaLnBrk="1" hangingPunct="1"/>
            <a:r>
              <a:rPr lang="en-US" dirty="0" err="1" smtClean="0"/>
              <a:t>Vitual</a:t>
            </a:r>
            <a:r>
              <a:rPr lang="en-US" dirty="0" smtClean="0"/>
              <a:t> images are upright</a:t>
            </a:r>
          </a:p>
          <a:p>
            <a:pPr eaLnBrk="1" hangingPunct="1"/>
            <a:r>
              <a:rPr lang="en-US" dirty="0" smtClean="0"/>
              <a:t>M=d(image)/d(object) M=33/100=.33</a:t>
            </a:r>
          </a:p>
          <a:p>
            <a:pPr eaLnBrk="1" hangingPunct="1"/>
            <a:endParaRPr lang="en-US" dirty="0"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1031"/>
          <p:cNvSpPr>
            <a:spLocks noGrp="1" noChangeArrowheads="1"/>
          </p:cNvSpPr>
          <p:nvPr>
            <p:ph type="sldNum" sz="quarter" idx="5"/>
          </p:nvPr>
        </p:nvSpPr>
        <p:spPr>
          <a:noFill/>
        </p:spPr>
        <p:txBody>
          <a:bodyPr/>
          <a:lstStyle/>
          <a:p>
            <a:fld id="{F2DB5B0C-6E0A-45FB-8D43-2E7AFCAC0F61}" type="slidenum">
              <a:rPr lang="en-US" smtClean="0"/>
              <a:pPr/>
              <a:t>209</a:t>
            </a:fld>
            <a:endParaRPr lang="en-US" smtClean="0"/>
          </a:p>
        </p:txBody>
      </p:sp>
      <p:sp>
        <p:nvSpPr>
          <p:cNvPr id="373763" name="Rectangle 2"/>
          <p:cNvSpPr>
            <a:spLocks noGrp="1" noRot="1" noChangeAspect="1" noChangeArrowheads="1" noTextEdit="1"/>
          </p:cNvSpPr>
          <p:nvPr>
            <p:ph type="sldImg"/>
          </p:nvPr>
        </p:nvSpPr>
        <p:spPr>
          <a:solidFill>
            <a:srgbClr val="FFFFFF"/>
          </a:solidFill>
          <a:ln/>
        </p:spPr>
      </p:sp>
      <p:sp>
        <p:nvSpPr>
          <p:cNvPr id="373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D.</a:t>
            </a:r>
          </a:p>
          <a:p>
            <a:pPr eaLnBrk="1" hangingPunct="1"/>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1031"/>
          <p:cNvSpPr>
            <a:spLocks noGrp="1" noChangeArrowheads="1"/>
          </p:cNvSpPr>
          <p:nvPr>
            <p:ph type="sldNum" sz="quarter" idx="5"/>
          </p:nvPr>
        </p:nvSpPr>
        <p:spPr>
          <a:noFill/>
        </p:spPr>
        <p:txBody>
          <a:bodyPr/>
          <a:lstStyle/>
          <a:p>
            <a:fld id="{1B09A8EB-4966-440A-BE55-D6707B6FBA8D}" type="slidenum">
              <a:rPr lang="en-US" smtClean="0"/>
              <a:pPr/>
              <a:t>210</a:t>
            </a:fld>
            <a:endParaRPr lang="en-US" smtClean="0"/>
          </a:p>
        </p:txBody>
      </p:sp>
      <p:sp>
        <p:nvSpPr>
          <p:cNvPr id="374787" name="Rectangle 2"/>
          <p:cNvSpPr>
            <a:spLocks noGrp="1" noRot="1" noChangeAspect="1" noChangeArrowheads="1" noTextEdit="1"/>
          </p:cNvSpPr>
          <p:nvPr>
            <p:ph type="sldImg"/>
          </p:nvPr>
        </p:nvSpPr>
        <p:spPr>
          <a:solidFill>
            <a:srgbClr val="FFFFFF"/>
          </a:solidFill>
          <a:ln/>
        </p:spPr>
      </p:sp>
      <p:sp>
        <p:nvSpPr>
          <p:cNvPr id="3747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1031"/>
          <p:cNvSpPr>
            <a:spLocks noGrp="1" noChangeArrowheads="1"/>
          </p:cNvSpPr>
          <p:nvPr>
            <p:ph type="sldNum" sz="quarter" idx="5"/>
          </p:nvPr>
        </p:nvSpPr>
        <p:spPr>
          <a:noFill/>
        </p:spPr>
        <p:txBody>
          <a:bodyPr/>
          <a:lstStyle/>
          <a:p>
            <a:fld id="{B1EE5CB0-13BD-4059-B44B-6DAB688853FC}" type="slidenum">
              <a:rPr lang="en-US" smtClean="0"/>
              <a:pPr/>
              <a:t>211</a:t>
            </a:fld>
            <a:endParaRPr lang="en-US" smtClean="0"/>
          </a:p>
        </p:txBody>
      </p:sp>
      <p:sp>
        <p:nvSpPr>
          <p:cNvPr id="375811" name="Rectangle 2"/>
          <p:cNvSpPr>
            <a:spLocks noGrp="1" noRot="1" noChangeAspect="1" noChangeArrowheads="1" noTextEdit="1"/>
          </p:cNvSpPr>
          <p:nvPr>
            <p:ph type="sldImg"/>
          </p:nvPr>
        </p:nvSpPr>
        <p:spPr>
          <a:solidFill>
            <a:srgbClr val="FFFFFF"/>
          </a:solidFill>
          <a:ln/>
        </p:spPr>
      </p:sp>
      <p:sp>
        <p:nvSpPr>
          <p:cNvPr id="375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1031"/>
          <p:cNvSpPr>
            <a:spLocks noGrp="1" noChangeArrowheads="1"/>
          </p:cNvSpPr>
          <p:nvPr>
            <p:ph type="sldNum" sz="quarter" idx="5"/>
          </p:nvPr>
        </p:nvSpPr>
        <p:spPr>
          <a:noFill/>
        </p:spPr>
        <p:txBody>
          <a:bodyPr/>
          <a:lstStyle/>
          <a:p>
            <a:fld id="{A4F53A3A-81D3-4963-9066-3D2D2D4DC2AF}" type="slidenum">
              <a:rPr lang="en-US" smtClean="0"/>
              <a:pPr/>
              <a:t>212</a:t>
            </a:fld>
            <a:endParaRPr lang="en-US" smtClean="0"/>
          </a:p>
        </p:txBody>
      </p:sp>
      <p:sp>
        <p:nvSpPr>
          <p:cNvPr id="376835" name="Rectangle 2"/>
          <p:cNvSpPr>
            <a:spLocks noGrp="1" noRot="1" noChangeAspect="1" noChangeArrowheads="1" noTextEdit="1"/>
          </p:cNvSpPr>
          <p:nvPr>
            <p:ph type="sldImg"/>
          </p:nvPr>
        </p:nvSpPr>
        <p:spPr>
          <a:solidFill>
            <a:srgbClr val="FFFFFF"/>
          </a:solidFill>
          <a:ln/>
        </p:spPr>
      </p:sp>
      <p:sp>
        <p:nvSpPr>
          <p:cNvPr id="376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 plane mirrors do not change magnification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 </a:t>
            </a: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59E93D-8AF8-4D57-A3C8-8B2B1F6F4D80}" type="slidenum">
              <a:rPr lang="en-US"/>
              <a:pPr fontAlgn="base">
                <a:spcBef>
                  <a:spcPct val="0"/>
                </a:spcBef>
                <a:spcAft>
                  <a:spcPct val="0"/>
                </a:spcAft>
              </a:pPr>
              <a:t>23</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1031"/>
          <p:cNvSpPr>
            <a:spLocks noGrp="1" noChangeArrowheads="1"/>
          </p:cNvSpPr>
          <p:nvPr>
            <p:ph type="sldNum" sz="quarter" idx="5"/>
          </p:nvPr>
        </p:nvSpPr>
        <p:spPr>
          <a:noFill/>
        </p:spPr>
        <p:txBody>
          <a:bodyPr/>
          <a:lstStyle/>
          <a:p>
            <a:fld id="{65F76812-7981-4E2B-BC87-59ECD7A8100F}" type="slidenum">
              <a:rPr lang="en-US" smtClean="0"/>
              <a:pPr/>
              <a:t>213</a:t>
            </a:fld>
            <a:endParaRPr lang="en-US" smtClean="0"/>
          </a:p>
        </p:txBody>
      </p:sp>
      <p:sp>
        <p:nvSpPr>
          <p:cNvPr id="377859" name="Rectangle 2"/>
          <p:cNvSpPr>
            <a:spLocks noGrp="1" noRot="1" noChangeAspect="1" noChangeArrowheads="1" noTextEdit="1"/>
          </p:cNvSpPr>
          <p:nvPr>
            <p:ph type="sldImg"/>
          </p:nvPr>
        </p:nvSpPr>
        <p:spPr>
          <a:solidFill>
            <a:srgbClr val="FFFFFF"/>
          </a:solidFill>
          <a:ln/>
        </p:spPr>
      </p:sp>
      <p:sp>
        <p:nvSpPr>
          <p:cNvPr id="3778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C however, if you make the index, too small you may get a virtual image because object will be between lens and focal point.</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031"/>
          <p:cNvSpPr>
            <a:spLocks noGrp="1" noChangeArrowheads="1"/>
          </p:cNvSpPr>
          <p:nvPr>
            <p:ph type="sldNum" sz="quarter" idx="5"/>
          </p:nvPr>
        </p:nvSpPr>
        <p:spPr>
          <a:noFill/>
        </p:spPr>
        <p:txBody>
          <a:bodyPr/>
          <a:lstStyle/>
          <a:p>
            <a:fld id="{53410FB2-B3AD-4DED-8B89-3422DCE5ED10}" type="slidenum">
              <a:rPr lang="en-US" smtClean="0"/>
              <a:pPr/>
              <a:t>214</a:t>
            </a:fld>
            <a:endParaRPr lang="en-US" smtClean="0"/>
          </a:p>
        </p:txBody>
      </p:sp>
      <p:sp>
        <p:nvSpPr>
          <p:cNvPr id="378883" name="Rectangle 2"/>
          <p:cNvSpPr>
            <a:spLocks noGrp="1" noRot="1" noChangeAspect="1" noChangeArrowheads="1" noTextEdit="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It would be nice to show how changing the index can make a virtual image.</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BD6858-EDCC-4C54-A941-5AF5D3908C1F}" type="slidenum">
              <a:rPr lang="en-US" smtClean="0"/>
              <a:pPr/>
              <a:t>215</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
            </a:r>
            <a:endParaRPr lang="en-US" dirty="0"/>
          </a:p>
        </p:txBody>
      </p:sp>
      <p:sp>
        <p:nvSpPr>
          <p:cNvPr id="4" name="Slide Number Placeholder 3"/>
          <p:cNvSpPr>
            <a:spLocks noGrp="1"/>
          </p:cNvSpPr>
          <p:nvPr>
            <p:ph type="sldNum" sz="quarter" idx="10"/>
          </p:nvPr>
        </p:nvSpPr>
        <p:spPr/>
        <p:txBody>
          <a:bodyPr/>
          <a:lstStyle/>
          <a:p>
            <a:fld id="{2DBD6858-EDCC-4C54-A941-5AF5D3908C1F}" type="slidenum">
              <a:rPr lang="en-US" smtClean="0"/>
              <a:pPr/>
              <a:t>216</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2DBD6858-EDCC-4C54-A941-5AF5D3908C1F}" type="slidenum">
              <a:rPr lang="en-US" smtClean="0"/>
              <a:pPr/>
              <a:t>217</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2DBD6858-EDCC-4C54-A941-5AF5D3908C1F}" type="slidenum">
              <a:rPr lang="en-US" smtClean="0"/>
              <a:pPr/>
              <a:t>218</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 (C and D) show this with the </a:t>
            </a:r>
            <a:r>
              <a:rPr lang="en-US" dirty="0" err="1" smtClean="0"/>
              <a:t>sim</a:t>
            </a:r>
            <a:r>
              <a:rPr lang="en-US" dirty="0" smtClean="0"/>
              <a:t> </a:t>
            </a:r>
            <a:endParaRPr lang="en-US" dirty="0"/>
          </a:p>
        </p:txBody>
      </p:sp>
      <p:sp>
        <p:nvSpPr>
          <p:cNvPr id="4" name="Slide Number Placeholder 3"/>
          <p:cNvSpPr>
            <a:spLocks noGrp="1"/>
          </p:cNvSpPr>
          <p:nvPr>
            <p:ph type="sldNum" sz="quarter" idx="10"/>
          </p:nvPr>
        </p:nvSpPr>
        <p:spPr/>
        <p:txBody>
          <a:bodyPr/>
          <a:lstStyle/>
          <a:p>
            <a:fld id="{2DBD6858-EDCC-4C54-A941-5AF5D3908C1F}" type="slidenum">
              <a:rPr lang="en-US" smtClean="0"/>
              <a:pPr/>
              <a:t>219</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2DBD6858-EDCC-4C54-A941-5AF5D3908C1F}" type="slidenum">
              <a:rPr lang="en-US" smtClean="0"/>
              <a:pPr/>
              <a:t>220</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larger diameter provides more field. This is easily demonstrated on the </a:t>
            </a:r>
            <a:r>
              <a:rPr lang="en-US" baseline="0" smtClean="0"/>
              <a:t>generator tab</a:t>
            </a:r>
            <a:endParaRPr lang="en-US"/>
          </a:p>
        </p:txBody>
      </p:sp>
      <p:sp>
        <p:nvSpPr>
          <p:cNvPr id="4" name="Slide Number Placeholder 3"/>
          <p:cNvSpPr>
            <a:spLocks noGrp="1"/>
          </p:cNvSpPr>
          <p:nvPr>
            <p:ph type="sldNum" sz="quarter" idx="10"/>
          </p:nvPr>
        </p:nvSpPr>
        <p:spPr/>
        <p:txBody>
          <a:bodyPr/>
          <a:lstStyle/>
          <a:p>
            <a:fld id="{2DBD6858-EDCC-4C54-A941-5AF5D3908C1F}" type="slidenum">
              <a:rPr lang="en-US" smtClean="0"/>
              <a:pPr/>
              <a:t>221</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 </a:t>
            </a:r>
            <a:r>
              <a:rPr lang="en-US" baseline="0" smtClean="0"/>
              <a:t>more coils provides </a:t>
            </a:r>
            <a:r>
              <a:rPr lang="en-US" baseline="0" dirty="0" smtClean="0"/>
              <a:t>more field. This is easily demonstrated on the generator tab</a:t>
            </a:r>
            <a:endParaRPr lang="en-US" dirty="0"/>
          </a:p>
        </p:txBody>
      </p:sp>
      <p:sp>
        <p:nvSpPr>
          <p:cNvPr id="4" name="Slide Number Placeholder 3"/>
          <p:cNvSpPr>
            <a:spLocks noGrp="1"/>
          </p:cNvSpPr>
          <p:nvPr>
            <p:ph type="sldNum" sz="quarter" idx="10"/>
          </p:nvPr>
        </p:nvSpPr>
        <p:spPr/>
        <p:txBody>
          <a:bodyPr/>
          <a:lstStyle/>
          <a:p>
            <a:fld id="{2DBD6858-EDCC-4C54-A941-5AF5D3908C1F}" type="slidenum">
              <a:rPr lang="en-US" smtClean="0"/>
              <a:pPr/>
              <a:t>222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a:t>
            </a: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C88C52-36F0-4D87-BEF0-61B8B0CD2D44}" type="slidenum">
              <a:rPr lang="en-US"/>
              <a:pPr fontAlgn="base">
                <a:spcBef>
                  <a:spcPct val="0"/>
                </a:spcBef>
                <a:spcAft>
                  <a:spcPct val="0"/>
                </a:spcAft>
              </a:pPr>
              <a:t>25</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1031"/>
          <p:cNvSpPr>
            <a:spLocks noGrp="1" noChangeArrowheads="1"/>
          </p:cNvSpPr>
          <p:nvPr>
            <p:ph type="sldNum" sz="quarter" idx="5"/>
          </p:nvPr>
        </p:nvSpPr>
        <p:spPr>
          <a:noFill/>
        </p:spPr>
        <p:txBody>
          <a:bodyPr/>
          <a:lstStyle/>
          <a:p>
            <a:fld id="{C23D5795-F309-4A93-AF5C-5ACB1A4CB2DA}" type="slidenum">
              <a:rPr lang="en-US" smtClean="0"/>
              <a:pPr/>
              <a:t>224</a:t>
            </a:fld>
            <a:endParaRPr lang="en-US" smtClean="0"/>
          </a:p>
        </p:txBody>
      </p:sp>
      <p:sp>
        <p:nvSpPr>
          <p:cNvPr id="264195" name="Rectangle 2"/>
          <p:cNvSpPr>
            <a:spLocks noGrp="1" noRot="1" noChangeAspect="1" noChangeArrowheads="1" noTextEdit="1"/>
          </p:cNvSpPr>
          <p:nvPr>
            <p:ph type="sldImg"/>
          </p:nvPr>
        </p:nvSpPr>
        <p:spPr>
          <a:solidFill>
            <a:srgbClr val="FFFFFF"/>
          </a:solidFill>
          <a:ln/>
        </p:spPr>
      </p:sp>
      <p:sp>
        <p:nvSpPr>
          <p:cNvPr id="264196"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dirty="0" smtClean="0"/>
              <a:t>B</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1031"/>
          <p:cNvSpPr>
            <a:spLocks noGrp="1" noChangeArrowheads="1"/>
          </p:cNvSpPr>
          <p:nvPr>
            <p:ph type="sldNum" sz="quarter" idx="5"/>
          </p:nvPr>
        </p:nvSpPr>
        <p:spPr>
          <a:noFill/>
        </p:spPr>
        <p:txBody>
          <a:bodyPr/>
          <a:lstStyle/>
          <a:p>
            <a:fld id="{34D720E7-6E13-463D-A62A-91480DE36C61}" type="slidenum">
              <a:rPr lang="en-US" smtClean="0"/>
              <a:pPr/>
              <a:t>226</a:t>
            </a:fld>
            <a:endParaRPr lang="en-US" smtClean="0"/>
          </a:p>
        </p:txBody>
      </p:sp>
      <p:sp>
        <p:nvSpPr>
          <p:cNvPr id="379907" name="Rectangle 2"/>
          <p:cNvSpPr>
            <a:spLocks noGrp="1" noRot="1" noChangeAspect="1" noChangeArrowheads="1" noTextEdit="1"/>
          </p:cNvSpPr>
          <p:nvPr>
            <p:ph type="sldImg"/>
          </p:nvPr>
        </p:nvSpPr>
        <p:spPr>
          <a:solidFill>
            <a:srgbClr val="FFFFFF"/>
          </a:solidFill>
          <a:ln/>
        </p:spPr>
      </p:sp>
      <p:sp>
        <p:nvSpPr>
          <p:cNvPr id="379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All but the last 2 questions are adapted from Perkins’ homework for a PHYS1010 lecture on electric charges from CU Boulder.   The assignment can be downloaded from the PhET Teaching Ideas pages.</a:t>
            </a:r>
          </a:p>
          <a:p>
            <a:pPr eaLnBrk="1" hangingPunct="1"/>
            <a:r>
              <a:rPr lang="en-US" smtClean="0"/>
              <a:t>A true</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1031"/>
          <p:cNvSpPr>
            <a:spLocks noGrp="1" noChangeArrowheads="1"/>
          </p:cNvSpPr>
          <p:nvPr>
            <p:ph type="sldNum" sz="quarter" idx="5"/>
          </p:nvPr>
        </p:nvSpPr>
        <p:spPr>
          <a:noFill/>
        </p:spPr>
        <p:txBody>
          <a:bodyPr/>
          <a:lstStyle/>
          <a:p>
            <a:fld id="{C4B8DCBD-147D-4C46-A0D7-4904D54C9C8A}" type="slidenum">
              <a:rPr lang="en-US" smtClean="0"/>
              <a:pPr/>
              <a:t>227</a:t>
            </a:fld>
            <a:endParaRPr lang="en-US" smtClean="0"/>
          </a:p>
        </p:txBody>
      </p:sp>
      <p:sp>
        <p:nvSpPr>
          <p:cNvPr id="380931" name="Rectangle 2"/>
          <p:cNvSpPr>
            <a:spLocks noGrp="1" noRot="1" noChangeAspect="1" noChangeArrowheads="1" noTextEdit="1"/>
          </p:cNvSpPr>
          <p:nvPr>
            <p:ph type="sldImg"/>
          </p:nvPr>
        </p:nvSpPr>
        <p:spPr>
          <a:solidFill>
            <a:srgbClr val="FFFFFF"/>
          </a:solidFill>
          <a:ln/>
        </p:spPr>
      </p:sp>
      <p:sp>
        <p:nvSpPr>
          <p:cNvPr id="3809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ko-KR" b="1" smtClean="0">
                <a:solidFill>
                  <a:srgbClr val="006600"/>
                </a:solidFill>
                <a:latin typeface="Comic Sans MS" pitchFamily="66" charset="0"/>
                <a:ea typeface="Batang" pitchFamily="18" charset="-127"/>
              </a:rPr>
              <a:t>B false The only difference between C) and D) is two extra minus charges to the right of the puck. Since the puck has a minus charge, it will be repelled from these extra charges, and will feel less force to the right in C than in D.</a:t>
            </a:r>
            <a:r>
              <a:rPr lang="en-US" altLang="ko-KR" smtClean="0">
                <a:ea typeface="Gulim" pitchFamily="34" charset="-127"/>
              </a:rPr>
              <a:t> </a:t>
            </a:r>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1031"/>
          <p:cNvSpPr>
            <a:spLocks noGrp="1" noChangeArrowheads="1"/>
          </p:cNvSpPr>
          <p:nvPr>
            <p:ph type="sldNum" sz="quarter" idx="5"/>
          </p:nvPr>
        </p:nvSpPr>
        <p:spPr>
          <a:noFill/>
        </p:spPr>
        <p:txBody>
          <a:bodyPr/>
          <a:lstStyle/>
          <a:p>
            <a:fld id="{DED49DD6-5FE8-44E8-AA1B-DACFC4112C1A}" type="slidenum">
              <a:rPr lang="en-US" smtClean="0"/>
              <a:pPr/>
              <a:t>228</a:t>
            </a:fld>
            <a:endParaRPr lang="en-US" smtClean="0"/>
          </a:p>
        </p:txBody>
      </p:sp>
      <p:sp>
        <p:nvSpPr>
          <p:cNvPr id="381955" name="Rectangle 2"/>
          <p:cNvSpPr>
            <a:spLocks noGrp="1" noRot="1" noChangeAspect="1" noChangeArrowheads="1" noTextEdit="1"/>
          </p:cNvSpPr>
          <p:nvPr>
            <p:ph type="sldImg"/>
          </p:nvPr>
        </p:nvSpPr>
        <p:spPr>
          <a:solidFill>
            <a:srgbClr val="FFFFFF"/>
          </a:solidFill>
          <a:ln/>
        </p:spPr>
      </p:sp>
      <p:sp>
        <p:nvSpPr>
          <p:cNvPr id="3819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ko-KR" b="1" smtClean="0">
                <a:solidFill>
                  <a:srgbClr val="006600"/>
                </a:solidFill>
                <a:latin typeface="Comic Sans MS" pitchFamily="66" charset="0"/>
                <a:ea typeface="Batang" pitchFamily="18" charset="-127"/>
              </a:rPr>
              <a:t>A true Both E) and B) have the same charges nailed down and on the puck. But in E) the nailed-down charges are half as far away as in B). Since the force is proportional to 1/r^2, this means that the force will be (1/2)^2=1/4 times as large in B as in E. (this is exactly the same problem as #1 part d ii).</a:t>
            </a:r>
            <a:endParaRPr lang="en-US" altLang="ko-KR" smtClean="0">
              <a:ea typeface="Batang" pitchFamily="18" charset="-127"/>
            </a:endParaRPr>
          </a:p>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1031"/>
          <p:cNvSpPr>
            <a:spLocks noGrp="1" noChangeArrowheads="1"/>
          </p:cNvSpPr>
          <p:nvPr>
            <p:ph type="sldNum" sz="quarter" idx="5"/>
          </p:nvPr>
        </p:nvSpPr>
        <p:spPr>
          <a:noFill/>
        </p:spPr>
        <p:txBody>
          <a:bodyPr/>
          <a:lstStyle/>
          <a:p>
            <a:fld id="{7208B228-EFCF-45E3-9B56-B508E54343D3}" type="slidenum">
              <a:rPr lang="en-US" smtClean="0"/>
              <a:pPr/>
              <a:t>229</a:t>
            </a:fld>
            <a:endParaRPr lang="en-US" smtClean="0"/>
          </a:p>
        </p:txBody>
      </p:sp>
      <p:sp>
        <p:nvSpPr>
          <p:cNvPr id="382979" name="Rectangle 2"/>
          <p:cNvSpPr>
            <a:spLocks noGrp="1" noRot="1" noChangeAspect="1" noChangeArrowheads="1" noTextEdit="1"/>
          </p:cNvSpPr>
          <p:nvPr>
            <p:ph type="sldImg"/>
          </p:nvPr>
        </p:nvSpPr>
        <p:spPr>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ko-KR" b="1" smtClean="0">
                <a:solidFill>
                  <a:srgbClr val="006600"/>
                </a:solidFill>
                <a:latin typeface="Comic Sans MS" pitchFamily="66" charset="0"/>
                <a:ea typeface="Batang" pitchFamily="18" charset="-127"/>
              </a:rPr>
              <a:t>B The negatively charged puck is repelled from the minus charges to its left, making for a force to the right, and attracted to the plus charges on its right, making for another force to the right. Two rightward forces add to give a rightward net force, not zero.</a:t>
            </a:r>
            <a:endParaRPr lang="en-US" altLang="ko-KR" smtClean="0">
              <a:ea typeface="Batang" pitchFamily="18" charset="-127"/>
            </a:endParaRPr>
          </a:p>
          <a:p>
            <a:pPr eaLnBrk="1" hangingPunct="1"/>
            <a:r>
              <a:rPr lang="en-US" altLang="ko-KR" smtClean="0">
                <a:ea typeface="Batang" pitchFamily="18" charset="-127"/>
              </a:rPr>
              <a:t> </a:t>
            </a:r>
          </a:p>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1031"/>
          <p:cNvSpPr>
            <a:spLocks noGrp="1" noChangeArrowheads="1"/>
          </p:cNvSpPr>
          <p:nvPr>
            <p:ph type="sldNum" sz="quarter" idx="5"/>
          </p:nvPr>
        </p:nvSpPr>
        <p:spPr>
          <a:noFill/>
        </p:spPr>
        <p:txBody>
          <a:bodyPr/>
          <a:lstStyle/>
          <a:p>
            <a:fld id="{5AD4D526-89FB-4B04-A0DF-980F7BE019F9}" type="slidenum">
              <a:rPr lang="en-US" smtClean="0"/>
              <a:pPr/>
              <a:t>230</a:t>
            </a:fld>
            <a:endParaRPr lang="en-US" smtClean="0"/>
          </a:p>
        </p:txBody>
      </p:sp>
      <p:sp>
        <p:nvSpPr>
          <p:cNvPr id="384003" name="Rectangle 2"/>
          <p:cNvSpPr>
            <a:spLocks noGrp="1" noRot="1" noChangeAspect="1" noChangeArrowheads="1" noTextEdit="1"/>
          </p:cNvSpPr>
          <p:nvPr>
            <p:ph type="sldImg"/>
          </p:nvPr>
        </p:nvSpPr>
        <p:spPr>
          <a:solidFill>
            <a:srgbClr val="FFFFFF"/>
          </a:solidFill>
          <a:ln/>
        </p:spPr>
      </p:sp>
      <p:sp>
        <p:nvSpPr>
          <p:cNvPr id="3840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1031"/>
          <p:cNvSpPr>
            <a:spLocks noGrp="1" noChangeArrowheads="1"/>
          </p:cNvSpPr>
          <p:nvPr>
            <p:ph type="sldNum" sz="quarter" idx="5"/>
          </p:nvPr>
        </p:nvSpPr>
        <p:spPr>
          <a:noFill/>
        </p:spPr>
        <p:txBody>
          <a:bodyPr/>
          <a:lstStyle/>
          <a:p>
            <a:fld id="{B692AC54-F28C-42E6-9E74-C71B12C72196}" type="slidenum">
              <a:rPr lang="en-US" smtClean="0"/>
              <a:pPr/>
              <a:t>232</a:t>
            </a:fld>
            <a:endParaRPr lang="en-US" smtClean="0"/>
          </a:p>
        </p:txBody>
      </p:sp>
      <p:sp>
        <p:nvSpPr>
          <p:cNvPr id="385027" name="Rectangle 2"/>
          <p:cNvSpPr>
            <a:spLocks noGrp="1" noRot="1" noChangeAspect="1" noChangeArrowheads="1" noTextEdit="1"/>
          </p:cNvSpPr>
          <p:nvPr>
            <p:ph type="sldImg"/>
          </p:nvPr>
        </p:nvSpPr>
        <p:spPr>
          <a:solidFill>
            <a:srgbClr val="FFFFFF"/>
          </a:solidFill>
          <a:ln/>
        </p:spPr>
      </p:sp>
      <p:sp>
        <p:nvSpPr>
          <p:cNvPr id="385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b</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1031"/>
          <p:cNvSpPr>
            <a:spLocks noGrp="1" noChangeArrowheads="1"/>
          </p:cNvSpPr>
          <p:nvPr>
            <p:ph type="sldNum" sz="quarter" idx="5"/>
          </p:nvPr>
        </p:nvSpPr>
        <p:spPr>
          <a:noFill/>
        </p:spPr>
        <p:txBody>
          <a:bodyPr/>
          <a:lstStyle/>
          <a:p>
            <a:fld id="{B582F1DF-A06F-4250-A3D8-B54778443963}" type="slidenum">
              <a:rPr lang="en-US" smtClean="0"/>
              <a:pPr/>
              <a:t>233</a:t>
            </a:fld>
            <a:endParaRPr lang="en-US" smtClean="0"/>
          </a:p>
        </p:txBody>
      </p:sp>
      <p:sp>
        <p:nvSpPr>
          <p:cNvPr id="386051" name="Rectangle 2"/>
          <p:cNvSpPr>
            <a:spLocks noGrp="1" noRot="1" noChangeAspect="1" noChangeArrowheads="1" noTextEdit="1"/>
          </p:cNvSpPr>
          <p:nvPr>
            <p:ph type="sldImg"/>
          </p:nvPr>
        </p:nvSpPr>
        <p:spPr>
          <a:solidFill>
            <a:srgbClr val="FFFFFF"/>
          </a:solidFill>
          <a:ln/>
        </p:spPr>
      </p:sp>
      <p:sp>
        <p:nvSpPr>
          <p:cNvPr id="386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C </a:t>
            </a:r>
            <a:r>
              <a:rPr lang="en-US" altLang="ko-KR" b="1" smtClean="0">
                <a:solidFill>
                  <a:srgbClr val="006600"/>
                </a:solidFill>
                <a:latin typeface="Comic Sans MS" pitchFamily="66" charset="0"/>
                <a:ea typeface="Batang" pitchFamily="18" charset="-127"/>
              </a:rPr>
              <a:t>A negatively charged balloon sticks to the wall because the wall's negative charges are farther away than the wall's positive charges, making for a net attraction.</a:t>
            </a:r>
            <a:br>
              <a:rPr lang="en-US" altLang="ko-KR" b="1" smtClean="0">
                <a:solidFill>
                  <a:srgbClr val="006600"/>
                </a:solidFill>
                <a:latin typeface="Comic Sans MS" pitchFamily="66" charset="0"/>
                <a:ea typeface="Batang" pitchFamily="18" charset="-127"/>
              </a:rPr>
            </a:br>
            <a:r>
              <a:rPr lang="en-US" altLang="ko-KR" b="1" smtClean="0">
                <a:solidFill>
                  <a:srgbClr val="006600"/>
                </a:solidFill>
                <a:latin typeface="Comic Sans MS" pitchFamily="66" charset="0"/>
                <a:ea typeface="Batang" pitchFamily="18" charset="-127"/>
              </a:rPr>
              <a:t/>
            </a:r>
            <a:br>
              <a:rPr lang="en-US" altLang="ko-KR" b="1" smtClean="0">
                <a:solidFill>
                  <a:srgbClr val="006600"/>
                </a:solidFill>
                <a:latin typeface="Comic Sans MS" pitchFamily="66" charset="0"/>
                <a:ea typeface="Batang" pitchFamily="18" charset="-127"/>
              </a:rPr>
            </a:br>
            <a:endParaRPr lang="en-US" b="1" smtClean="0">
              <a:solidFill>
                <a:srgbClr val="006600"/>
              </a:solidFill>
              <a:latin typeface="Comic Sans MS" pitchFamily="66" charset="0"/>
              <a:ea typeface="Batang" pitchFamily="18" charset="-127"/>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1031"/>
          <p:cNvSpPr>
            <a:spLocks noGrp="1" noChangeArrowheads="1"/>
          </p:cNvSpPr>
          <p:nvPr>
            <p:ph type="sldNum" sz="quarter" idx="5"/>
          </p:nvPr>
        </p:nvSpPr>
        <p:spPr>
          <a:noFill/>
        </p:spPr>
        <p:txBody>
          <a:bodyPr/>
          <a:lstStyle/>
          <a:p>
            <a:fld id="{53F9783D-9785-437A-9446-DEBB8E466CCE}" type="slidenum">
              <a:rPr lang="en-US" smtClean="0"/>
              <a:pPr/>
              <a:t>234</a:t>
            </a:fld>
            <a:endParaRPr lang="en-US" smtClean="0"/>
          </a:p>
        </p:txBody>
      </p:sp>
      <p:sp>
        <p:nvSpPr>
          <p:cNvPr id="387075" name="Rectangle 2"/>
          <p:cNvSpPr>
            <a:spLocks noGrp="1" noRot="1" noChangeAspect="1" noChangeArrowheads="1" noTextEdit="1"/>
          </p:cNvSpPr>
          <p:nvPr>
            <p:ph type="sldImg"/>
          </p:nvPr>
        </p:nvSpPr>
        <p:spPr>
          <a:solidFill>
            <a:srgbClr val="FFFFFF"/>
          </a:solidFill>
          <a:ln/>
        </p:spPr>
      </p:sp>
      <p:sp>
        <p:nvSpPr>
          <p:cNvPr id="3870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ko-KR" b="1" smtClean="0">
                <a:solidFill>
                  <a:srgbClr val="006600"/>
                </a:solidFill>
                <a:latin typeface="Comic Sans MS" pitchFamily="66" charset="0"/>
                <a:ea typeface="Batang" pitchFamily="18" charset="-127"/>
              </a:rPr>
              <a:t>C -- The positively charged puck is repelled from both of the positive charges near it in the picture. The charge to its left will push the puck to the right and up while the charge on its right will push the charge left and up. Since the puck's position is halfway between the two charges horizontally and a little higher than both vertically, the right- and leftward forces on the puck will cancel each other, while the two upward forces will reinforce each other.</a:t>
            </a:r>
            <a:endParaRPr lang="en-US" altLang="ko-KR" smtClean="0">
              <a:ea typeface="Batang" pitchFamily="18" charset="-127"/>
            </a:endParaRPr>
          </a:p>
          <a:p>
            <a:pPr eaLnBrk="1" hangingPunct="1"/>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t>
            </a:r>
            <a:r>
              <a:rPr lang="en-US" baseline="0" dirty="0" smtClean="0"/>
              <a:t> </a:t>
            </a:r>
            <a:r>
              <a:rPr lang="en-US" dirty="0" smtClean="0"/>
              <a:t>Only the electrons</a:t>
            </a:r>
            <a:r>
              <a:rPr lang="en-US" baseline="0" dirty="0" smtClean="0"/>
              <a:t> can transfer. </a:t>
            </a:r>
            <a:r>
              <a:rPr lang="en-US" dirty="0" smtClean="0"/>
              <a:t>The</a:t>
            </a:r>
            <a:r>
              <a:rPr lang="en-US" baseline="0" dirty="0" smtClean="0"/>
              <a:t> positive charges are protons which cannot move. </a:t>
            </a:r>
            <a:endParaRPr lang="en-US" dirty="0"/>
          </a:p>
        </p:txBody>
      </p:sp>
      <p:sp>
        <p:nvSpPr>
          <p:cNvPr id="4" name="Slide Number Placeholder 3"/>
          <p:cNvSpPr>
            <a:spLocks noGrp="1"/>
          </p:cNvSpPr>
          <p:nvPr>
            <p:ph type="sldNum" sz="quarter" idx="10"/>
          </p:nvPr>
        </p:nvSpPr>
        <p:spPr/>
        <p:txBody>
          <a:bodyPr/>
          <a:lstStyle/>
          <a:p>
            <a:fld id="{CB16F87F-4787-4898-8595-0561BC57E956}" type="slidenum">
              <a:rPr lang="en-US" smtClean="0"/>
              <a:t>237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 </a:t>
            </a:r>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201BD2-199E-4823-8097-C9CF540679F9}" type="slidenum">
              <a:rPr lang="en-US"/>
              <a:pPr fontAlgn="base">
                <a:spcBef>
                  <a:spcPct val="0"/>
                </a:spcBef>
                <a:spcAft>
                  <a:spcPct val="0"/>
                </a:spcAft>
              </a:pPr>
              <a:t>26</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induction causes the electrons to move away. The</a:t>
            </a:r>
            <a:r>
              <a:rPr lang="en-US" baseline="0" dirty="0" smtClean="0"/>
              <a:t> positive charges are protons which cannot move. </a:t>
            </a:r>
            <a:endParaRPr lang="en-US" dirty="0"/>
          </a:p>
        </p:txBody>
      </p:sp>
      <p:sp>
        <p:nvSpPr>
          <p:cNvPr id="4" name="Slide Number Placeholder 3"/>
          <p:cNvSpPr>
            <a:spLocks noGrp="1"/>
          </p:cNvSpPr>
          <p:nvPr>
            <p:ph type="sldNum" sz="quarter" idx="10"/>
          </p:nvPr>
        </p:nvSpPr>
        <p:spPr/>
        <p:txBody>
          <a:bodyPr/>
          <a:lstStyle/>
          <a:p>
            <a:fld id="{CB16F87F-4787-4898-8595-0561BC57E956}" type="slidenum">
              <a:rPr lang="en-US" smtClean="0"/>
              <a:t>239</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 The negative charged bodies will repel one another. </a:t>
            </a:r>
            <a:endParaRPr lang="en-US" dirty="0"/>
          </a:p>
        </p:txBody>
      </p:sp>
      <p:sp>
        <p:nvSpPr>
          <p:cNvPr id="4" name="Slide Number Placeholder 3"/>
          <p:cNvSpPr>
            <a:spLocks noGrp="1"/>
          </p:cNvSpPr>
          <p:nvPr>
            <p:ph type="sldNum" sz="quarter" idx="10"/>
          </p:nvPr>
        </p:nvSpPr>
        <p:spPr/>
        <p:txBody>
          <a:bodyPr/>
          <a:lstStyle/>
          <a:p>
            <a:fld id="{CB16F87F-4787-4898-8595-0561BC57E956}" type="slidenum">
              <a:rPr lang="en-US" smtClean="0"/>
              <a:t>241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Some electrons</a:t>
            </a:r>
            <a:r>
              <a:rPr lang="en-US" baseline="0" dirty="0" smtClean="0"/>
              <a:t> will go into the earth</a:t>
            </a:r>
            <a:endParaRPr lang="en-US" dirty="0"/>
          </a:p>
        </p:txBody>
      </p:sp>
      <p:sp>
        <p:nvSpPr>
          <p:cNvPr id="4" name="Slide Number Placeholder 3"/>
          <p:cNvSpPr>
            <a:spLocks noGrp="1"/>
          </p:cNvSpPr>
          <p:nvPr>
            <p:ph type="sldNum" sz="quarter" idx="10"/>
          </p:nvPr>
        </p:nvSpPr>
        <p:spPr/>
        <p:txBody>
          <a:bodyPr/>
          <a:lstStyle/>
          <a:p>
            <a:fld id="{CB16F87F-4787-4898-8595-0561BC57E956}" type="slidenum">
              <a:rPr lang="en-US" smtClean="0"/>
              <a:t>243</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used these</a:t>
            </a:r>
            <a:r>
              <a:rPr lang="en-US" baseline="0" dirty="0" smtClean="0"/>
              <a:t> after the activity.</a:t>
            </a:r>
            <a:endParaRPr lang="en-US" dirty="0"/>
          </a:p>
        </p:txBody>
      </p:sp>
      <p:sp>
        <p:nvSpPr>
          <p:cNvPr id="4" name="Slide Number Placeholder 3"/>
          <p:cNvSpPr>
            <a:spLocks noGrp="1"/>
          </p:cNvSpPr>
          <p:nvPr>
            <p:ph type="sldNum" sz="quarter" idx="10"/>
          </p:nvPr>
        </p:nvSpPr>
        <p:spPr/>
        <p:txBody>
          <a:bodyPr/>
          <a:lstStyle/>
          <a:p>
            <a:fld id="{DEADCCED-59E3-48E4-B7B3-54D486A3238F}" type="slidenum">
              <a:rPr lang="en-US" smtClean="0"/>
              <a:t>244</a:t>
            </a:fld>
            <a:endParaRPr lang="en-US"/>
          </a:p>
        </p:txBody>
      </p:sp>
    </p:spTree>
    <p:extLst>
      <p:ext uri="{BB962C8B-B14F-4D97-AF65-F5344CB8AC3E}">
        <p14:creationId xmlns:p14="http://schemas.microsoft.com/office/powerpoint/2010/main" val="223209844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DEADCCED-59E3-48E4-B7B3-54D486A3238F}" type="slidenum">
              <a:rPr lang="en-US" smtClean="0"/>
              <a:t>245</a:t>
            </a:fld>
            <a:endParaRPr lang="en-US"/>
          </a:p>
        </p:txBody>
      </p:sp>
    </p:spTree>
    <p:extLst>
      <p:ext uri="{BB962C8B-B14F-4D97-AF65-F5344CB8AC3E}">
        <p14:creationId xmlns:p14="http://schemas.microsoft.com/office/powerpoint/2010/main" val="370064616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because</a:t>
            </a:r>
            <a:r>
              <a:rPr lang="en-US" baseline="0" dirty="0" smtClean="0"/>
              <a:t> it is floating</a:t>
            </a:r>
            <a:endParaRPr lang="en-US" dirty="0"/>
          </a:p>
        </p:txBody>
      </p:sp>
      <p:sp>
        <p:nvSpPr>
          <p:cNvPr id="4" name="Slide Number Placeholder 3"/>
          <p:cNvSpPr>
            <a:spLocks noGrp="1"/>
          </p:cNvSpPr>
          <p:nvPr>
            <p:ph type="sldNum" sz="quarter" idx="10"/>
          </p:nvPr>
        </p:nvSpPr>
        <p:spPr/>
        <p:txBody>
          <a:bodyPr/>
          <a:lstStyle/>
          <a:p>
            <a:fld id="{DEADCCED-59E3-48E4-B7B3-54D486A3238F}" type="slidenum">
              <a:rPr lang="en-US" smtClean="0"/>
              <a:t>246</a:t>
            </a:fld>
            <a:endParaRPr lang="en-US"/>
          </a:p>
        </p:txBody>
      </p:sp>
    </p:spTree>
    <p:extLst>
      <p:ext uri="{BB962C8B-B14F-4D97-AF65-F5344CB8AC3E}">
        <p14:creationId xmlns:p14="http://schemas.microsoft.com/office/powerpoint/2010/main" val="370064616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both A and C</a:t>
            </a:r>
            <a:endParaRPr lang="en-US" dirty="0"/>
          </a:p>
        </p:txBody>
      </p:sp>
      <p:sp>
        <p:nvSpPr>
          <p:cNvPr id="4" name="Slide Number Placeholder 3"/>
          <p:cNvSpPr>
            <a:spLocks noGrp="1"/>
          </p:cNvSpPr>
          <p:nvPr>
            <p:ph type="sldNum" sz="quarter" idx="10"/>
          </p:nvPr>
        </p:nvSpPr>
        <p:spPr/>
        <p:txBody>
          <a:bodyPr/>
          <a:lstStyle/>
          <a:p>
            <a:fld id="{DEADCCED-59E3-48E4-B7B3-54D486A3238F}" type="slidenum">
              <a:rPr lang="en-US" smtClean="0"/>
              <a:t>247</a:t>
            </a:fld>
            <a:endParaRPr lang="en-US"/>
          </a:p>
        </p:txBody>
      </p:sp>
    </p:spTree>
    <p:extLst>
      <p:ext uri="{BB962C8B-B14F-4D97-AF65-F5344CB8AC3E}">
        <p14:creationId xmlns:p14="http://schemas.microsoft.com/office/powerpoint/2010/main" val="391124589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is the best answer. D is</a:t>
            </a:r>
            <a:r>
              <a:rPr lang="en-US" baseline="0" dirty="0" smtClean="0"/>
              <a:t> a true statement but not relevant. </a:t>
            </a:r>
            <a:endParaRPr lang="en-US" dirty="0"/>
          </a:p>
        </p:txBody>
      </p:sp>
      <p:sp>
        <p:nvSpPr>
          <p:cNvPr id="4" name="Slide Number Placeholder 3"/>
          <p:cNvSpPr>
            <a:spLocks noGrp="1"/>
          </p:cNvSpPr>
          <p:nvPr>
            <p:ph type="sldNum" sz="quarter" idx="10"/>
          </p:nvPr>
        </p:nvSpPr>
        <p:spPr/>
        <p:txBody>
          <a:bodyPr/>
          <a:lstStyle/>
          <a:p>
            <a:fld id="{DEADCCED-59E3-48E4-B7B3-54D486A3238F}" type="slidenum">
              <a:rPr lang="en-US" smtClean="0"/>
              <a:t>248</a:t>
            </a:fld>
            <a:endParaRPr lang="en-US"/>
          </a:p>
        </p:txBody>
      </p:sp>
    </p:spTree>
    <p:extLst>
      <p:ext uri="{BB962C8B-B14F-4D97-AF65-F5344CB8AC3E}">
        <p14:creationId xmlns:p14="http://schemas.microsoft.com/office/powerpoint/2010/main" val="391124589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vocabulary “submersed”</a:t>
            </a:r>
            <a:endParaRPr lang="en-US" dirty="0"/>
          </a:p>
        </p:txBody>
      </p:sp>
      <p:sp>
        <p:nvSpPr>
          <p:cNvPr id="4" name="Slide Number Placeholder 3"/>
          <p:cNvSpPr>
            <a:spLocks noGrp="1"/>
          </p:cNvSpPr>
          <p:nvPr>
            <p:ph type="sldNum" sz="quarter" idx="10"/>
          </p:nvPr>
        </p:nvSpPr>
        <p:spPr/>
        <p:txBody>
          <a:bodyPr/>
          <a:lstStyle/>
          <a:p>
            <a:fld id="{DEADCCED-59E3-48E4-B7B3-54D486A3238F}" type="slidenum">
              <a:rPr lang="en-US" smtClean="0"/>
              <a:t>249</a:t>
            </a:fld>
            <a:endParaRPr lang="en-US"/>
          </a:p>
        </p:txBody>
      </p:sp>
    </p:spTree>
    <p:extLst>
      <p:ext uri="{BB962C8B-B14F-4D97-AF65-F5344CB8AC3E}">
        <p14:creationId xmlns:p14="http://schemas.microsoft.com/office/powerpoint/2010/main" val="328321669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is correct Distractors:</a:t>
            </a:r>
            <a:r>
              <a:rPr lang="en-US" baseline="0" dirty="0" smtClean="0"/>
              <a:t> a. wrong </a:t>
            </a:r>
            <a:r>
              <a:rPr lang="en-US" baseline="0" dirty="0" err="1" smtClean="0"/>
              <a:t>calc</a:t>
            </a:r>
            <a:r>
              <a:rPr lang="en-US" baseline="0" dirty="0" smtClean="0"/>
              <a:t> 4L/6.3 kg =.63  b. wrong units C. wrong </a:t>
            </a:r>
            <a:r>
              <a:rPr lang="en-US" baseline="0" dirty="0" err="1" smtClean="0"/>
              <a:t>calc</a:t>
            </a:r>
            <a:r>
              <a:rPr lang="en-US" baseline="0" dirty="0" smtClean="0"/>
              <a:t> and units</a:t>
            </a:r>
            <a:endParaRPr lang="en-US" dirty="0"/>
          </a:p>
        </p:txBody>
      </p:sp>
      <p:sp>
        <p:nvSpPr>
          <p:cNvPr id="4" name="Slide Number Placeholder 3"/>
          <p:cNvSpPr>
            <a:spLocks noGrp="1"/>
          </p:cNvSpPr>
          <p:nvPr>
            <p:ph type="sldNum" sz="quarter" idx="10"/>
          </p:nvPr>
        </p:nvSpPr>
        <p:spPr/>
        <p:txBody>
          <a:bodyPr/>
          <a:lstStyle/>
          <a:p>
            <a:fld id="{DEADCCED-59E3-48E4-B7B3-54D486A3238F}" type="slidenum">
              <a:rPr lang="en-US" smtClean="0"/>
              <a:t>250</a:t>
            </a:fld>
            <a:endParaRPr lang="en-US"/>
          </a:p>
        </p:txBody>
      </p:sp>
    </p:spTree>
    <p:extLst>
      <p:ext uri="{BB962C8B-B14F-4D97-AF65-F5344CB8AC3E}">
        <p14:creationId xmlns:p14="http://schemas.microsoft.com/office/powerpoint/2010/main" val="228499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noFill/>
          <a:ln>
            <a:solidFill>
              <a:srgbClr val="000000"/>
            </a:solidFill>
            <a:miter lim="800000"/>
            <a:headEnd/>
            <a:tailEnd/>
          </a:ln>
        </p:spPr>
      </p:sp>
      <p:sp>
        <p:nvSpPr>
          <p:cNvPr id="24579"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E. The answer is both B and C.</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3.5/5 = .66 kg/L close</a:t>
            </a:r>
            <a:r>
              <a:rPr lang="en-US" baseline="0" dirty="0" smtClean="0"/>
              <a:t> to</a:t>
            </a:r>
            <a:r>
              <a:rPr lang="en-US" dirty="0" smtClean="0"/>
              <a:t> Apple </a:t>
            </a:r>
            <a:endParaRPr lang="en-US" dirty="0"/>
          </a:p>
        </p:txBody>
      </p:sp>
      <p:sp>
        <p:nvSpPr>
          <p:cNvPr id="4" name="Slide Number Placeholder 3"/>
          <p:cNvSpPr>
            <a:spLocks noGrp="1"/>
          </p:cNvSpPr>
          <p:nvPr>
            <p:ph type="sldNum" sz="quarter" idx="10"/>
          </p:nvPr>
        </p:nvSpPr>
        <p:spPr/>
        <p:txBody>
          <a:bodyPr/>
          <a:lstStyle/>
          <a:p>
            <a:fld id="{DEADCCED-59E3-48E4-B7B3-54D486A3238F}" type="slidenum">
              <a:rPr lang="en-US" smtClean="0"/>
              <a:t>251</a:t>
            </a:fld>
            <a:endParaRPr lang="en-US"/>
          </a:p>
        </p:txBody>
      </p:sp>
    </p:spTree>
    <p:extLst>
      <p:ext uri="{BB962C8B-B14F-4D97-AF65-F5344CB8AC3E}">
        <p14:creationId xmlns:p14="http://schemas.microsoft.com/office/powerpoint/2010/main" val="16107950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dirty="0"/>
          </a:p>
        </p:txBody>
      </p:sp>
      <p:sp>
        <p:nvSpPr>
          <p:cNvPr id="4" name="Slide Number Placeholder 3"/>
          <p:cNvSpPr>
            <a:spLocks noGrp="1"/>
          </p:cNvSpPr>
          <p:nvPr>
            <p:ph type="sldNum" sz="quarter" idx="10"/>
          </p:nvPr>
        </p:nvSpPr>
        <p:spPr/>
        <p:txBody>
          <a:bodyPr/>
          <a:lstStyle/>
          <a:p>
            <a:fld id="{DEADCCED-59E3-48E4-B7B3-54D486A3238F}" type="slidenum">
              <a:rPr lang="en-US" smtClean="0"/>
              <a:t>252</a:t>
            </a:fld>
            <a:endParaRPr lang="en-US"/>
          </a:p>
        </p:txBody>
      </p:sp>
    </p:spTree>
    <p:extLst>
      <p:ext uri="{BB962C8B-B14F-4D97-AF65-F5344CB8AC3E}">
        <p14:creationId xmlns:p14="http://schemas.microsoft.com/office/powerpoint/2010/main" val="22849923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a:ln/>
        </p:spPr>
      </p:sp>
      <p:sp>
        <p:nvSpPr>
          <p:cNvPr id="398339" name="Notes Placeholder 2"/>
          <p:cNvSpPr>
            <a:spLocks noGrp="1"/>
          </p:cNvSpPr>
          <p:nvPr>
            <p:ph type="body" idx="1"/>
          </p:nvPr>
        </p:nvSpPr>
        <p:spPr>
          <a:noFill/>
          <a:ln/>
        </p:spPr>
        <p:txBody>
          <a:bodyPr/>
          <a:lstStyle/>
          <a:p>
            <a:pPr eaLnBrk="1" hangingPunct="1"/>
            <a:endParaRPr lang="en-US" smtClean="0"/>
          </a:p>
        </p:txBody>
      </p:sp>
      <p:sp>
        <p:nvSpPr>
          <p:cNvPr id="398340" name="Slide Number Placeholder 3"/>
          <p:cNvSpPr>
            <a:spLocks noGrp="1"/>
          </p:cNvSpPr>
          <p:nvPr>
            <p:ph type="sldNum" sz="quarter" idx="5"/>
          </p:nvPr>
        </p:nvSpPr>
        <p:spPr>
          <a:noFill/>
        </p:spPr>
        <p:txBody>
          <a:bodyPr/>
          <a:lstStyle/>
          <a:p>
            <a:fld id="{79AD6D32-7044-4D10-8D78-2F8CE5C0D4E1}" type="slidenum">
              <a:rPr lang="en-US" smtClean="0"/>
              <a:pPr/>
              <a:t>253</a:t>
            </a:fld>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a:ln/>
        </p:spPr>
      </p:sp>
      <p:sp>
        <p:nvSpPr>
          <p:cNvPr id="399363" name="Notes Placeholder 2"/>
          <p:cNvSpPr>
            <a:spLocks noGrp="1"/>
          </p:cNvSpPr>
          <p:nvPr>
            <p:ph type="body" idx="1"/>
          </p:nvPr>
        </p:nvSpPr>
        <p:spPr>
          <a:noFill/>
          <a:ln/>
        </p:spPr>
        <p:txBody>
          <a:bodyPr/>
          <a:lstStyle/>
          <a:p>
            <a:pPr eaLnBrk="1" hangingPunct="1">
              <a:spcBef>
                <a:spcPct val="0"/>
              </a:spcBef>
            </a:pPr>
            <a:r>
              <a:rPr lang="en-US" b="1" smtClean="0"/>
              <a:t>A</a:t>
            </a:r>
            <a:r>
              <a:rPr lang="en-US" smtClean="0"/>
              <a:t> Sink because the density is obviously (or not, see next slide for more info) greater in the sphere. </a:t>
            </a:r>
          </a:p>
        </p:txBody>
      </p:sp>
      <p:sp>
        <p:nvSpPr>
          <p:cNvPr id="399364" name="Slide Number Placeholder 3"/>
          <p:cNvSpPr>
            <a:spLocks noGrp="1"/>
          </p:cNvSpPr>
          <p:nvPr>
            <p:ph type="sldNum" sz="quarter" idx="5"/>
          </p:nvPr>
        </p:nvSpPr>
        <p:spPr>
          <a:noFill/>
        </p:spPr>
        <p:txBody>
          <a:bodyPr/>
          <a:lstStyle/>
          <a:p>
            <a:fld id="{100E7C92-0F74-4AC7-A851-46A0899BC3FF}" type="slidenum">
              <a:rPr lang="en-US" smtClean="0"/>
              <a:pPr/>
              <a:t>254</a:t>
            </a:fld>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a:ln/>
        </p:spPr>
      </p:sp>
      <p:sp>
        <p:nvSpPr>
          <p:cNvPr id="400387" name="Notes Placeholder 2"/>
          <p:cNvSpPr>
            <a:spLocks noGrp="1"/>
          </p:cNvSpPr>
          <p:nvPr>
            <p:ph type="body" idx="1"/>
          </p:nvPr>
        </p:nvSpPr>
        <p:spPr>
          <a:noFill/>
          <a:ln/>
        </p:spPr>
        <p:txBody>
          <a:bodyPr/>
          <a:lstStyle/>
          <a:p>
            <a:pPr eaLnBrk="1" hangingPunct="1">
              <a:spcBef>
                <a:spcPct val="0"/>
              </a:spcBef>
            </a:pPr>
            <a:r>
              <a:rPr lang="en-US" b="1" smtClean="0"/>
              <a:t>A</a:t>
            </a:r>
            <a:r>
              <a:rPr lang="en-US" smtClean="0"/>
              <a:t> Sink because the density is still be greater in the sphere. See next slide for more info</a:t>
            </a:r>
          </a:p>
        </p:txBody>
      </p:sp>
      <p:sp>
        <p:nvSpPr>
          <p:cNvPr id="400388" name="Slide Number Placeholder 3"/>
          <p:cNvSpPr>
            <a:spLocks noGrp="1"/>
          </p:cNvSpPr>
          <p:nvPr>
            <p:ph type="sldNum" sz="quarter" idx="5"/>
          </p:nvPr>
        </p:nvSpPr>
        <p:spPr>
          <a:noFill/>
        </p:spPr>
        <p:txBody>
          <a:bodyPr/>
          <a:lstStyle/>
          <a:p>
            <a:fld id="{60CA8195-8013-47FA-802A-9541A7438F12}" type="slidenum">
              <a:rPr lang="en-US" smtClean="0"/>
              <a:pPr/>
              <a:t>256</a:t>
            </a:fld>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a:ln/>
        </p:spPr>
      </p:sp>
      <p:sp>
        <p:nvSpPr>
          <p:cNvPr id="401411" name="Notes Placeholder 2"/>
          <p:cNvSpPr>
            <a:spLocks noGrp="1"/>
          </p:cNvSpPr>
          <p:nvPr>
            <p:ph type="body" idx="1"/>
          </p:nvPr>
        </p:nvSpPr>
        <p:spPr>
          <a:noFill/>
          <a:ln/>
        </p:spPr>
        <p:txBody>
          <a:bodyPr/>
          <a:lstStyle/>
          <a:p>
            <a:pPr eaLnBrk="1" hangingPunct="1">
              <a:spcBef>
                <a:spcPct val="0"/>
              </a:spcBef>
            </a:pPr>
            <a:r>
              <a:rPr lang="en-US" smtClean="0"/>
              <a:t>A Theoretically, if the balloon were “perfectly elastic”, the balloon would expand when the molecules collide with the inside until the pressure on the inside is equal to the pressure on the outside. However, in this simulation, the balloon does provide some resistance to expansion and also has some mass. Because there are very few molecules on the outside the balloon will expand, but the balloon does not “pop”. The heavier particles are more effected by gravity, so the density on the outside will be more than the density inside so it will float. The gravity is set to about the middle and if you want to show this with the sim, be prepared for the sim to run for a couple of minutes. If you have no gravity, the behavior is different. </a:t>
            </a:r>
          </a:p>
        </p:txBody>
      </p:sp>
      <p:sp>
        <p:nvSpPr>
          <p:cNvPr id="401412" name="Slide Number Placeholder 3"/>
          <p:cNvSpPr>
            <a:spLocks noGrp="1"/>
          </p:cNvSpPr>
          <p:nvPr>
            <p:ph type="sldNum" sz="quarter" idx="5"/>
          </p:nvPr>
        </p:nvSpPr>
        <p:spPr>
          <a:noFill/>
        </p:spPr>
        <p:txBody>
          <a:bodyPr/>
          <a:lstStyle/>
          <a:p>
            <a:fld id="{F22230A3-3D4D-40B9-9551-D3FA0678A953}" type="slidenum">
              <a:rPr lang="en-US" smtClean="0"/>
              <a:pPr/>
              <a:t>258</a:t>
            </a:fld>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noFill/>
          <a:ln/>
        </p:spPr>
        <p:txBody>
          <a:bodyPr/>
          <a:lstStyle/>
          <a:p>
            <a:pPr eaLnBrk="1" hangingPunct="1">
              <a:spcBef>
                <a:spcPct val="0"/>
              </a:spcBef>
            </a:pPr>
            <a:r>
              <a:rPr lang="en-US" smtClean="0"/>
              <a:t>B The balloon will expand again, but since the molecules are the same mass and there are many more on the outside, it will not expand much and then it will stay on the bottom because the density is more than on the outside. The students may have to be reminded that the balloon does have mass.</a:t>
            </a:r>
          </a:p>
        </p:txBody>
      </p:sp>
      <p:sp>
        <p:nvSpPr>
          <p:cNvPr id="402436" name="Slide Number Placeholder 3"/>
          <p:cNvSpPr>
            <a:spLocks noGrp="1"/>
          </p:cNvSpPr>
          <p:nvPr>
            <p:ph type="sldNum" sz="quarter" idx="5"/>
          </p:nvPr>
        </p:nvSpPr>
        <p:spPr>
          <a:noFill/>
        </p:spPr>
        <p:txBody>
          <a:bodyPr/>
          <a:lstStyle/>
          <a:p>
            <a:fld id="{FD4A96B6-4A5F-45DA-9112-65B48CE93FB6}" type="slidenum">
              <a:rPr lang="en-US" smtClean="0"/>
              <a:pPr/>
              <a:t>260</a:t>
            </a:fld>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a:ln/>
        </p:spPr>
      </p:sp>
      <p:sp>
        <p:nvSpPr>
          <p:cNvPr id="403459" name="Notes Placeholder 2"/>
          <p:cNvSpPr>
            <a:spLocks noGrp="1"/>
          </p:cNvSpPr>
          <p:nvPr>
            <p:ph type="body" idx="1"/>
          </p:nvPr>
        </p:nvSpPr>
        <p:spPr>
          <a:noFill/>
          <a:ln/>
        </p:spPr>
        <p:txBody>
          <a:bodyPr/>
          <a:lstStyle/>
          <a:p>
            <a:pPr eaLnBrk="1" hangingPunct="1"/>
            <a:r>
              <a:rPr lang="en-US" smtClean="0"/>
              <a:t>Acts the same as the question with fewer Heavy particles </a:t>
            </a:r>
          </a:p>
        </p:txBody>
      </p:sp>
      <p:sp>
        <p:nvSpPr>
          <p:cNvPr id="403460" name="Slide Number Placeholder 3"/>
          <p:cNvSpPr>
            <a:spLocks noGrp="1"/>
          </p:cNvSpPr>
          <p:nvPr>
            <p:ph type="sldNum" sz="quarter" idx="5"/>
          </p:nvPr>
        </p:nvSpPr>
        <p:spPr>
          <a:noFill/>
        </p:spPr>
        <p:txBody>
          <a:bodyPr/>
          <a:lstStyle/>
          <a:p>
            <a:fld id="{A674F324-8D7C-4A35-82D6-7BC1866134AF}" type="slidenum">
              <a:rPr lang="en-US" smtClean="0"/>
              <a:pPr/>
              <a:t>262</a:t>
            </a:fld>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a:ln/>
        </p:spPr>
      </p:sp>
      <p:sp>
        <p:nvSpPr>
          <p:cNvPr id="404483" name="Notes Placeholder 2"/>
          <p:cNvSpPr>
            <a:spLocks noGrp="1"/>
          </p:cNvSpPr>
          <p:nvPr>
            <p:ph type="body" idx="1"/>
          </p:nvPr>
        </p:nvSpPr>
        <p:spPr>
          <a:noFill/>
          <a:ln/>
        </p:spPr>
        <p:txBody>
          <a:bodyPr/>
          <a:lstStyle/>
          <a:p>
            <a:pPr eaLnBrk="1" hangingPunct="1">
              <a:spcBef>
                <a:spcPct val="0"/>
              </a:spcBef>
            </a:pPr>
            <a:r>
              <a:rPr lang="en-US" smtClean="0"/>
              <a:t>A sink because the density of the gas will be the same inside and out, but the mass of the balloon will make the overall density greater than the air. </a:t>
            </a:r>
          </a:p>
        </p:txBody>
      </p:sp>
      <p:sp>
        <p:nvSpPr>
          <p:cNvPr id="404484" name="Slide Number Placeholder 3"/>
          <p:cNvSpPr>
            <a:spLocks noGrp="1"/>
          </p:cNvSpPr>
          <p:nvPr>
            <p:ph type="sldNum" sz="quarter" idx="5"/>
          </p:nvPr>
        </p:nvSpPr>
        <p:spPr>
          <a:noFill/>
        </p:spPr>
        <p:txBody>
          <a:bodyPr/>
          <a:lstStyle/>
          <a:p>
            <a:fld id="{1074BD7C-5C14-42F6-A57A-B405A6F4D707}" type="slidenum">
              <a:rPr lang="en-US" smtClean="0"/>
              <a:pPr/>
              <a:t>263</a:t>
            </a:fld>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a:ln/>
        </p:spPr>
      </p:sp>
      <p:sp>
        <p:nvSpPr>
          <p:cNvPr id="405507" name="Notes Placeholder 2"/>
          <p:cNvSpPr>
            <a:spLocks noGrp="1"/>
          </p:cNvSpPr>
          <p:nvPr>
            <p:ph type="body" idx="1"/>
          </p:nvPr>
        </p:nvSpPr>
        <p:spPr>
          <a:noFill/>
          <a:ln/>
        </p:spPr>
        <p:txBody>
          <a:bodyPr/>
          <a:lstStyle/>
          <a:p>
            <a:pPr eaLnBrk="1" hangingPunct="1"/>
            <a:r>
              <a:rPr lang="en-US" smtClean="0"/>
              <a:t>Show simulation and test students ideas to demonstrate that there is not.</a:t>
            </a:r>
          </a:p>
        </p:txBody>
      </p:sp>
      <p:sp>
        <p:nvSpPr>
          <p:cNvPr id="405508" name="Slide Number Placeholder 3"/>
          <p:cNvSpPr>
            <a:spLocks noGrp="1"/>
          </p:cNvSpPr>
          <p:nvPr>
            <p:ph type="sldNum" sz="quarter" idx="5"/>
          </p:nvPr>
        </p:nvSpPr>
        <p:spPr>
          <a:noFill/>
        </p:spPr>
        <p:txBody>
          <a:bodyPr/>
          <a:lstStyle/>
          <a:p>
            <a:fld id="{C299134F-FFF5-405D-BF49-86BA80911B71}" type="slidenum">
              <a:rPr lang="en-US" smtClean="0"/>
              <a:pPr/>
              <a:t>264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1031"/>
          <p:cNvSpPr>
            <a:spLocks noGrp="1" noChangeArrowheads="1"/>
          </p:cNvSpPr>
          <p:nvPr>
            <p:ph type="sldNum" sz="quarter" idx="5"/>
          </p:nvPr>
        </p:nvSpPr>
        <p:spPr>
          <a:noFill/>
        </p:spPr>
        <p:txBody>
          <a:bodyPr/>
          <a:lstStyle/>
          <a:p>
            <a:fld id="{E4E304B1-5655-4624-9477-850DB5219B05}" type="slidenum">
              <a:rPr lang="en-US" smtClean="0"/>
              <a:pPr/>
              <a:t>5</a:t>
            </a:fld>
            <a:endParaRPr lang="en-US" smtClean="0"/>
          </a:p>
        </p:txBody>
      </p:sp>
      <p:sp>
        <p:nvSpPr>
          <p:cNvPr id="339971" name="Rectangle 2"/>
          <p:cNvSpPr>
            <a:spLocks noGrp="1" noRot="1" noChangeAspect="1" noChangeArrowheads="1" noTextEdit="1"/>
          </p:cNvSpPr>
          <p:nvPr>
            <p:ph type="sldImg"/>
          </p:nvPr>
        </p:nvSpPr>
        <p:spPr>
          <a:solidFill>
            <a:srgbClr val="FFFFFF"/>
          </a:solidFill>
          <a:ln/>
        </p:spPr>
      </p:sp>
      <p:sp>
        <p:nvSpPr>
          <p:cNvPr id="339972"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dirty="0" smtClean="0"/>
              <a:t>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p:spPr>
      </p:sp>
      <p:sp>
        <p:nvSpPr>
          <p:cNvPr id="28675"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C </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a:ln/>
        </p:spPr>
      </p:sp>
      <p:sp>
        <p:nvSpPr>
          <p:cNvPr id="406531" name="Notes Placeholder 2"/>
          <p:cNvSpPr>
            <a:spLocks noGrp="1"/>
          </p:cNvSpPr>
          <p:nvPr>
            <p:ph type="body" idx="1"/>
          </p:nvPr>
        </p:nvSpPr>
        <p:spPr>
          <a:noFill/>
          <a:ln/>
        </p:spPr>
        <p:txBody>
          <a:bodyPr/>
          <a:lstStyle/>
          <a:p>
            <a:pPr eaLnBrk="1" hangingPunct="1"/>
            <a:r>
              <a:rPr lang="en-US" smtClean="0"/>
              <a:t>Hot molecules move faster which means they collide with the sides more (provide more pressure). Because the container is open, the pressure equalizes by having some molecules leave. This lowers the density and the balloon will begin to rise. If you are going to demonstrate this in class and want to see the rise happen more quickly, use less gravity. </a:t>
            </a:r>
          </a:p>
        </p:txBody>
      </p:sp>
      <p:sp>
        <p:nvSpPr>
          <p:cNvPr id="406532" name="Slide Number Placeholder 3"/>
          <p:cNvSpPr>
            <a:spLocks noGrp="1"/>
          </p:cNvSpPr>
          <p:nvPr>
            <p:ph type="sldNum" sz="quarter" idx="5"/>
          </p:nvPr>
        </p:nvSpPr>
        <p:spPr>
          <a:noFill/>
        </p:spPr>
        <p:txBody>
          <a:bodyPr/>
          <a:lstStyle/>
          <a:p>
            <a:fld id="{E65E2063-795B-43AB-81FB-AF4600A1C5DF}" type="slidenum">
              <a:rPr lang="en-US" smtClean="0"/>
              <a:pPr/>
              <a:t>265</a:t>
            </a:fld>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lesson plan for more details</a:t>
            </a:r>
            <a:r>
              <a:rPr lang="en-US" baseline="0" dirty="0" smtClean="0"/>
              <a:t> about goals </a:t>
            </a:r>
            <a:endParaRPr lang="en-US" dirty="0"/>
          </a:p>
        </p:txBody>
      </p:sp>
      <p:sp>
        <p:nvSpPr>
          <p:cNvPr id="4" name="Slide Number Placeholder 3"/>
          <p:cNvSpPr>
            <a:spLocks noGrp="1"/>
          </p:cNvSpPr>
          <p:nvPr>
            <p:ph type="sldNum" sz="quarter" idx="10"/>
          </p:nvPr>
        </p:nvSpPr>
        <p:spPr/>
        <p:txBody>
          <a:bodyPr/>
          <a:lstStyle/>
          <a:p>
            <a:fld id="{BCB287D7-9AF0-4BAA-B17E-3875F55E0548}" type="slidenum">
              <a:rPr lang="en-US" smtClean="0"/>
              <a:t>266</a:t>
            </a:fld>
            <a:endParaRPr lang="en-US"/>
          </a:p>
        </p:txBody>
      </p:sp>
    </p:spTree>
    <p:extLst>
      <p:ext uri="{BB962C8B-B14F-4D97-AF65-F5344CB8AC3E}">
        <p14:creationId xmlns:p14="http://schemas.microsoft.com/office/powerpoint/2010/main" val="377184388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BCB287D7-9AF0-4BAA-B17E-3875F55E0548}" type="slidenum">
              <a:rPr lang="en-US" smtClean="0"/>
              <a:t>267</a:t>
            </a:fld>
            <a:endParaRPr lang="en-US"/>
          </a:p>
        </p:txBody>
      </p:sp>
    </p:spTree>
    <p:extLst>
      <p:ext uri="{BB962C8B-B14F-4D97-AF65-F5344CB8AC3E}">
        <p14:creationId xmlns:p14="http://schemas.microsoft.com/office/powerpoint/2010/main" val="87306440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BCB287D7-9AF0-4BAA-B17E-3875F55E0548}" type="slidenum">
              <a:rPr lang="en-US" smtClean="0"/>
              <a:t>268</a:t>
            </a:fld>
            <a:endParaRPr lang="en-US"/>
          </a:p>
        </p:txBody>
      </p:sp>
    </p:spTree>
    <p:extLst>
      <p:ext uri="{BB962C8B-B14F-4D97-AF65-F5344CB8AC3E}">
        <p14:creationId xmlns:p14="http://schemas.microsoft.com/office/powerpoint/2010/main" val="87306440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BCB287D7-9AF0-4BAA-B17E-3875F55E0548}" type="slidenum">
              <a:rPr lang="en-US" smtClean="0"/>
              <a:t>269</a:t>
            </a:fld>
            <a:endParaRPr lang="en-US"/>
          </a:p>
        </p:txBody>
      </p:sp>
    </p:spTree>
    <p:extLst>
      <p:ext uri="{BB962C8B-B14F-4D97-AF65-F5344CB8AC3E}">
        <p14:creationId xmlns:p14="http://schemas.microsoft.com/office/powerpoint/2010/main" val="87306440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BCB287D7-9AF0-4BAA-B17E-3875F55E0548}" type="slidenum">
              <a:rPr lang="en-US" smtClean="0"/>
              <a:t>270</a:t>
            </a:fld>
            <a:endParaRPr lang="en-US"/>
          </a:p>
        </p:txBody>
      </p:sp>
    </p:spTree>
    <p:extLst>
      <p:ext uri="{BB962C8B-B14F-4D97-AF65-F5344CB8AC3E}">
        <p14:creationId xmlns:p14="http://schemas.microsoft.com/office/powerpoint/2010/main" val="87306440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BCB287D7-9AF0-4BAA-B17E-3875F55E0548}" type="slidenum">
              <a:rPr lang="en-US" smtClean="0"/>
              <a:t>271</a:t>
            </a:fld>
            <a:endParaRPr lang="en-US"/>
          </a:p>
        </p:txBody>
      </p:sp>
    </p:spTree>
    <p:extLst>
      <p:ext uri="{BB962C8B-B14F-4D97-AF65-F5344CB8AC3E}">
        <p14:creationId xmlns:p14="http://schemas.microsoft.com/office/powerpoint/2010/main" val="87306440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BCB287D7-9AF0-4BAA-B17E-3875F55E0548}" type="slidenum">
              <a:rPr lang="en-US" smtClean="0"/>
              <a:t>272</a:t>
            </a:fld>
            <a:endParaRPr lang="en-US"/>
          </a:p>
        </p:txBody>
      </p:sp>
    </p:spTree>
    <p:extLst>
      <p:ext uri="{BB962C8B-B14F-4D97-AF65-F5344CB8AC3E}">
        <p14:creationId xmlns:p14="http://schemas.microsoft.com/office/powerpoint/2010/main" val="87306440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fld id="{BCB287D7-9AF0-4BAA-B17E-3875F55E0548}" type="slidenum">
              <a:rPr lang="en-US" smtClean="0"/>
              <a:t>273</a:t>
            </a:fld>
            <a:endParaRPr lang="en-US"/>
          </a:p>
        </p:txBody>
      </p:sp>
    </p:spTree>
    <p:extLst>
      <p:ext uri="{BB962C8B-B14F-4D97-AF65-F5344CB8AC3E}">
        <p14:creationId xmlns:p14="http://schemas.microsoft.com/office/powerpoint/2010/main" val="87306440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BCB287D7-9AF0-4BAA-B17E-3875F55E0548}" type="slidenum">
              <a:rPr lang="en-US" smtClean="0"/>
              <a:t>274</a:t>
            </a:fld>
            <a:endParaRPr lang="en-US"/>
          </a:p>
        </p:txBody>
      </p:sp>
    </p:spTree>
    <p:extLst>
      <p:ext uri="{BB962C8B-B14F-4D97-AF65-F5344CB8AC3E}">
        <p14:creationId xmlns:p14="http://schemas.microsoft.com/office/powerpoint/2010/main" val="873064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p:spPr>
      </p:sp>
      <p:sp>
        <p:nvSpPr>
          <p:cNvPr id="31747"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For the pedestal, a person would be standing still, then walk forward, turn around and walk the other way and stop.</a:t>
            </a:r>
          </a:p>
          <a:p>
            <a:r>
              <a:rPr lang="en-US" dirty="0" smtClean="0"/>
              <a:t>For the linear, a person would be standing still, accelerate at a constant rate forward (going faster), then still going forward slowing at a constant rate to a stop.</a:t>
            </a:r>
          </a:p>
          <a:p>
            <a:r>
              <a:rPr lang="en-US" dirty="0" smtClean="0"/>
              <a:t>For the parabola, the story is nearly the same as the linear</a:t>
            </a:r>
            <a:r>
              <a:rPr lang="en-US" baseline="0" dirty="0" smtClean="0"/>
              <a:t> in that the object is going forward the whole time, </a:t>
            </a:r>
            <a:r>
              <a:rPr lang="en-US" dirty="0" smtClean="0"/>
              <a:t> but it might be easier to imagine</a:t>
            </a:r>
            <a:r>
              <a:rPr lang="en-US" baseline="0" dirty="0" smtClean="0"/>
              <a:t> a person driving a car. The</a:t>
            </a:r>
            <a:r>
              <a:rPr lang="en-US" dirty="0" smtClean="0"/>
              <a:t> car </a:t>
            </a:r>
            <a:r>
              <a:rPr lang="en-US" baseline="0" dirty="0" smtClean="0"/>
              <a:t>would be not increasing speed up as much, so more like the driver was using the gas all </a:t>
            </a:r>
            <a:r>
              <a:rPr lang="en-US" baseline="0" smtClean="0"/>
              <a:t>the way. then </a:t>
            </a:r>
            <a:r>
              <a:rPr lang="en-US" baseline="0" dirty="0" smtClean="0"/>
              <a:t>let up and then used the break more and more </a:t>
            </a:r>
            <a:r>
              <a:rPr lang="en-US" dirty="0" smtClean="0"/>
              <a:t>. </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a:t>
            </a:r>
            <a:endParaRPr lang="en-US" dirty="0"/>
          </a:p>
        </p:txBody>
      </p:sp>
      <p:sp>
        <p:nvSpPr>
          <p:cNvPr id="4" name="Slide Number Placeholder 3"/>
          <p:cNvSpPr>
            <a:spLocks noGrp="1"/>
          </p:cNvSpPr>
          <p:nvPr>
            <p:ph type="sldNum" sz="quarter" idx="10"/>
          </p:nvPr>
        </p:nvSpPr>
        <p:spPr/>
        <p:txBody>
          <a:bodyPr/>
          <a:lstStyle/>
          <a:p>
            <a:fld id="{BCB287D7-9AF0-4BAA-B17E-3875F55E0548}" type="slidenum">
              <a:rPr lang="en-US" smtClean="0"/>
              <a:t>275</a:t>
            </a:fld>
            <a:endParaRPr lang="en-US"/>
          </a:p>
        </p:txBody>
      </p:sp>
    </p:spTree>
    <p:extLst>
      <p:ext uri="{BB962C8B-B14F-4D97-AF65-F5344CB8AC3E}">
        <p14:creationId xmlns:p14="http://schemas.microsoft.com/office/powerpoint/2010/main" val="87306440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 You</a:t>
            </a:r>
            <a:r>
              <a:rPr lang="en-US" baseline="0" dirty="0" smtClean="0"/>
              <a:t> cannot use the ohm meter when there is power to the resistor and measuring the resistance without power will give a value that is less than when powered.</a:t>
            </a:r>
            <a:endParaRPr lang="en-US" dirty="0"/>
          </a:p>
        </p:txBody>
      </p:sp>
      <p:sp>
        <p:nvSpPr>
          <p:cNvPr id="4" name="Slide Number Placeholder 3"/>
          <p:cNvSpPr>
            <a:spLocks noGrp="1"/>
          </p:cNvSpPr>
          <p:nvPr>
            <p:ph type="sldNum" sz="quarter" idx="10"/>
          </p:nvPr>
        </p:nvSpPr>
        <p:spPr/>
        <p:txBody>
          <a:bodyPr/>
          <a:lstStyle/>
          <a:p>
            <a:fld id="{BE0BD38C-811E-408D-991C-68E46319D994}" type="slidenum">
              <a:rPr lang="en-US" smtClean="0"/>
              <a:pPr/>
              <a:t>278</a:t>
            </a:fld>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More voltage means more energy so it will be brighter</a:t>
            </a:r>
            <a:endParaRPr lang="en-US" dirty="0"/>
          </a:p>
        </p:txBody>
      </p:sp>
      <p:sp>
        <p:nvSpPr>
          <p:cNvPr id="4" name="Slide Number Placeholder 3"/>
          <p:cNvSpPr>
            <a:spLocks noGrp="1"/>
          </p:cNvSpPr>
          <p:nvPr>
            <p:ph type="sldNum" sz="quarter" idx="10"/>
          </p:nvPr>
        </p:nvSpPr>
        <p:spPr/>
        <p:txBody>
          <a:bodyPr/>
          <a:lstStyle/>
          <a:p>
            <a:fld id="{BE0BD38C-811E-408D-991C-68E46319D994}" type="slidenum">
              <a:rPr lang="en-US" smtClean="0"/>
              <a:pPr/>
              <a:t>279</a:t>
            </a:fld>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 you</a:t>
            </a:r>
            <a:r>
              <a:rPr lang="en-US" baseline="0" dirty="0" smtClean="0"/>
              <a:t> could just say V=IR and since no change in resistance current goes up, but you might want to discuss why the electron size isn’t used to indicate more energy.</a:t>
            </a:r>
            <a:endParaRPr lang="en-US" dirty="0"/>
          </a:p>
        </p:txBody>
      </p:sp>
      <p:sp>
        <p:nvSpPr>
          <p:cNvPr id="4" name="Slide Number Placeholder 3"/>
          <p:cNvSpPr>
            <a:spLocks noGrp="1"/>
          </p:cNvSpPr>
          <p:nvPr>
            <p:ph type="sldNum" sz="quarter" idx="10"/>
          </p:nvPr>
        </p:nvSpPr>
        <p:spPr/>
        <p:txBody>
          <a:bodyPr/>
          <a:lstStyle/>
          <a:p>
            <a:fld id="{BE0BD38C-811E-408D-991C-68E46319D994}" type="slidenum">
              <a:rPr lang="en-US" smtClean="0"/>
              <a:pPr/>
              <a:t>280</a:t>
            </a:fld>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 more resistance</a:t>
            </a:r>
            <a:r>
              <a:rPr lang="en-US" baseline="0" dirty="0" smtClean="0"/>
              <a:t> means less current </a:t>
            </a:r>
            <a:r>
              <a:rPr lang="en-US" baseline="0" smtClean="0"/>
              <a:t>to bulb.</a:t>
            </a:r>
            <a:endParaRPr lang="en-US"/>
          </a:p>
        </p:txBody>
      </p:sp>
      <p:sp>
        <p:nvSpPr>
          <p:cNvPr id="4" name="Slide Number Placeholder 3"/>
          <p:cNvSpPr>
            <a:spLocks noGrp="1"/>
          </p:cNvSpPr>
          <p:nvPr>
            <p:ph type="sldNum" sz="quarter" idx="10"/>
          </p:nvPr>
        </p:nvSpPr>
        <p:spPr/>
        <p:txBody>
          <a:bodyPr/>
          <a:lstStyle/>
          <a:p>
            <a:fld id="{BE0BD38C-811E-408D-991C-68E46319D994}" type="slidenum">
              <a:rPr lang="en-US" smtClean="0"/>
              <a:pPr/>
              <a:t>281</a:t>
            </a:fld>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283</a:t>
            </a:fld>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284</a:t>
            </a:fld>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285</a:t>
            </a:fld>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286</a:t>
            </a:fld>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287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1031"/>
          <p:cNvSpPr>
            <a:spLocks noGrp="1" noChangeArrowheads="1"/>
          </p:cNvSpPr>
          <p:nvPr>
            <p:ph type="sldNum" sz="quarter" idx="5"/>
          </p:nvPr>
        </p:nvSpPr>
        <p:spPr>
          <a:noFill/>
        </p:spPr>
        <p:txBody>
          <a:bodyPr/>
          <a:lstStyle/>
          <a:p>
            <a:fld id="{224882C8-D830-44DC-9CF0-32202BD95555}" type="slidenum">
              <a:rPr lang="en-US" smtClean="0"/>
              <a:pPr/>
              <a:t>34</a:t>
            </a:fld>
            <a:endParaRPr lang="en-US" smtClean="0"/>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Adapted from Beale/Franklin</a:t>
            </a:r>
          </a:p>
          <a:p>
            <a:pPr eaLnBrk="1" hangingPunct="1"/>
            <a:r>
              <a:rPr lang="en-US" smtClean="0">
                <a:solidFill>
                  <a:srgbClr val="0000FF"/>
                </a:solidFill>
              </a:rPr>
              <a:t>B. The total distance traveled is 200 km and the elapsed time is 3 hours so the average speed is (200 km)/(3 hours)=67 km/hr. </a:t>
            </a:r>
            <a:endParaRPr lang="en-US" smtClean="0"/>
          </a:p>
          <a:p>
            <a:pPr eaLnBrk="1" hangingPunct="1"/>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288</a:t>
            </a:fld>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289</a:t>
            </a:fld>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290</a:t>
            </a:fld>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291</a:t>
            </a:fld>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292</a:t>
            </a:fld>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293</a:t>
            </a:fld>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 [1/(30+40) + 1/45]^-1</a:t>
            </a:r>
            <a:r>
              <a:rPr lang="en-US" baseline="0" dirty="0" smtClean="0"/>
              <a:t> =21</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295</a:t>
            </a:fld>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 [1</a:t>
            </a:r>
            <a:r>
              <a:rPr lang="en-US" dirty="0" smtClean="0"/>
              <a:t>/(45+10) ]^-1</a:t>
            </a:r>
            <a:r>
              <a:rPr lang="en-US" baseline="0" dirty="0" smtClean="0"/>
              <a:t>  + 30=38</a:t>
            </a:r>
            <a:endParaRPr lang="en-US" dirty="0"/>
          </a:p>
        </p:txBody>
      </p:sp>
      <p:sp>
        <p:nvSpPr>
          <p:cNvPr id="4" name="Slide Number Placeholder 3"/>
          <p:cNvSpPr>
            <a:spLocks noGrp="1"/>
          </p:cNvSpPr>
          <p:nvPr>
            <p:ph type="sldNum" sz="quarter" idx="10"/>
          </p:nvPr>
        </p:nvSpPr>
        <p:spPr/>
        <p:txBody>
          <a:bodyPr/>
          <a:lstStyle/>
          <a:p>
            <a:fld id="{D0A32047-31BD-4355-8001-AF7CBC84A6A8}" type="slidenum">
              <a:rPr lang="en-US" smtClean="0"/>
              <a:pPr/>
              <a:t>296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1031"/>
          <p:cNvSpPr>
            <a:spLocks noGrp="1" noChangeArrowheads="1"/>
          </p:cNvSpPr>
          <p:nvPr>
            <p:ph type="sldNum" sz="quarter" idx="5"/>
          </p:nvPr>
        </p:nvSpPr>
        <p:spPr>
          <a:noFill/>
        </p:spPr>
        <p:txBody>
          <a:bodyPr/>
          <a:lstStyle/>
          <a:p>
            <a:fld id="{824555E6-B1C4-4E1F-AD59-7C586A82F370}" type="slidenum">
              <a:rPr lang="en-US" smtClean="0"/>
              <a:pPr/>
              <a:t>35</a:t>
            </a:fld>
            <a:endParaRPr lang="en-US" smtClean="0"/>
          </a:p>
        </p:txBody>
      </p:sp>
      <p:sp>
        <p:nvSpPr>
          <p:cNvPr id="257027" name="Rectangle 2"/>
          <p:cNvSpPr>
            <a:spLocks noGrp="1" noRot="1" noChangeAspect="1" noChangeArrowheads="1" noTextEdit="1"/>
          </p:cNvSpPr>
          <p:nvPr>
            <p:ph type="sldImg"/>
          </p:nvPr>
        </p:nvSpPr>
        <p:spPr>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Adapted from Beale/Franklin</a:t>
            </a:r>
          </a:p>
          <a:p>
            <a:pPr eaLnBrk="1" hangingPunct="1"/>
            <a:r>
              <a:rPr lang="en-US" smtClean="0">
                <a:solidFill>
                  <a:srgbClr val="0000FF"/>
                </a:solidFill>
              </a:rPr>
              <a:t>A. The magnitude of the net displacement is the length of the diagonal which is 141 km by the Pythagorean theorem. The magnitude of the average velocity is then (141 km)/(3 hours)=47 km/hr. </a:t>
            </a:r>
            <a:endParaRPr lang="en-US" smtClean="0"/>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1031"/>
          <p:cNvSpPr>
            <a:spLocks noGrp="1" noChangeArrowheads="1"/>
          </p:cNvSpPr>
          <p:nvPr>
            <p:ph type="sldNum" sz="quarter" idx="5"/>
          </p:nvPr>
        </p:nvSpPr>
        <p:spPr>
          <a:noFill/>
        </p:spPr>
        <p:txBody>
          <a:bodyPr/>
          <a:lstStyle/>
          <a:p>
            <a:fld id="{2C0D22D7-ED5D-42FE-9DE1-8A43815120AF}" type="slidenum">
              <a:rPr lang="en-US" smtClean="0"/>
              <a:pPr/>
              <a:t>36</a:t>
            </a:fld>
            <a:endParaRPr lang="en-US" smtClean="0"/>
          </a:p>
        </p:txBody>
      </p:sp>
      <p:sp>
        <p:nvSpPr>
          <p:cNvPr id="258051" name="Rectangle 2"/>
          <p:cNvSpPr>
            <a:spLocks noGrp="1" noRot="1" noChangeAspect="1" noChangeArrowheads="1" noTextEdit="1"/>
          </p:cNvSpPr>
          <p:nvPr>
            <p:ph type="sldImg"/>
          </p:nvPr>
        </p:nvSpPr>
        <p:spPr>
          <a:solidFill>
            <a:srgbClr val="FFFFFF"/>
          </a:solidFill>
          <a:ln/>
        </p:spPr>
      </p:sp>
      <p:sp>
        <p:nvSpPr>
          <p:cNvPr id="258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Adapted from Beale/Franklin</a:t>
            </a:r>
          </a:p>
          <a:p>
            <a:pPr eaLnBrk="1" hangingPunct="1"/>
            <a:r>
              <a:rPr lang="en-US" smtClean="0">
                <a:solidFill>
                  <a:srgbClr val="0000FF"/>
                </a:solidFill>
              </a:rPr>
              <a:t>E   none of the above.The net displacement is zero since you are back where you started. Therefore the average velocity is zero. </a:t>
            </a:r>
            <a:endParaRPr lang="en-US" smtClean="0"/>
          </a:p>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1031"/>
          <p:cNvSpPr>
            <a:spLocks noGrp="1" noChangeArrowheads="1"/>
          </p:cNvSpPr>
          <p:nvPr>
            <p:ph type="sldNum" sz="quarter" idx="5"/>
          </p:nvPr>
        </p:nvSpPr>
        <p:spPr>
          <a:noFill/>
        </p:spPr>
        <p:txBody>
          <a:bodyPr/>
          <a:lstStyle/>
          <a:p>
            <a:fld id="{E6BF0DB4-DF97-4E1D-B6D4-248D1D2598AC}" type="slidenum">
              <a:rPr lang="en-US" smtClean="0"/>
              <a:pPr/>
              <a:t>37</a:t>
            </a:fld>
            <a:endParaRPr lang="en-US" smtClean="0"/>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Adapted from Beale/Franklin</a:t>
            </a:r>
          </a:p>
          <a:p>
            <a:pPr eaLnBrk="1" hangingPunct="1"/>
            <a:r>
              <a:rPr lang="en-US" smtClean="0">
                <a:solidFill>
                  <a:srgbClr val="0000FF"/>
                </a:solidFill>
              </a:rPr>
              <a:t>C   200 km.</a:t>
            </a:r>
          </a:p>
          <a:p>
            <a:pPr eaLnBrk="1" hangingPunct="1"/>
            <a:r>
              <a:rPr lang="en-US" smtClean="0">
                <a:solidFill>
                  <a:srgbClr val="0000FF"/>
                </a:solidFill>
              </a:rPr>
              <a:t>x=100 km + (200 km)cos(60°)=100 km + 100km = 200 km </a:t>
            </a:r>
            <a:endParaRPr lang="en-US" smtClean="0"/>
          </a:p>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1031"/>
          <p:cNvSpPr>
            <a:spLocks noGrp="1" noChangeArrowheads="1"/>
          </p:cNvSpPr>
          <p:nvPr>
            <p:ph type="sldNum" sz="quarter" idx="5"/>
          </p:nvPr>
        </p:nvSpPr>
        <p:spPr>
          <a:noFill/>
        </p:spPr>
        <p:txBody>
          <a:bodyPr/>
          <a:lstStyle/>
          <a:p>
            <a:fld id="{9C3C705C-0174-4732-90D8-C4CBB2B5D22D}" type="slidenum">
              <a:rPr lang="en-US" smtClean="0"/>
              <a:pPr/>
              <a:t>38</a:t>
            </a:fld>
            <a:endParaRPr lang="en-US" smtClean="0"/>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solidFill>
                  <a:srgbClr val="0000FF"/>
                </a:solidFill>
              </a:rPr>
              <a:t>Adapted from Beale/Franklin</a:t>
            </a:r>
          </a:p>
          <a:p>
            <a:pPr eaLnBrk="1" hangingPunct="1"/>
            <a:r>
              <a:rPr lang="en-US" smtClean="0">
                <a:solidFill>
                  <a:srgbClr val="0000FF"/>
                </a:solidFill>
              </a:rPr>
              <a:t>C   170 km.y=(200 km)sin(60°)=173 km </a:t>
            </a:r>
            <a:endParaRPr lang="en-US" smtClean="0"/>
          </a:p>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1031"/>
          <p:cNvSpPr>
            <a:spLocks noGrp="1" noChangeArrowheads="1"/>
          </p:cNvSpPr>
          <p:nvPr>
            <p:ph type="sldNum" sz="quarter" idx="5"/>
          </p:nvPr>
        </p:nvSpPr>
        <p:spPr>
          <a:noFill/>
        </p:spPr>
        <p:txBody>
          <a:bodyPr/>
          <a:lstStyle/>
          <a:p>
            <a:fld id="{5D27F72D-1E78-4B3A-B55D-0969B58781E1}" type="slidenum">
              <a:rPr lang="en-US" smtClean="0"/>
              <a:pPr/>
              <a:t>39</a:t>
            </a:fld>
            <a:endParaRPr lang="en-US" smtClean="0"/>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Adapted from Beale/Franklin</a:t>
            </a:r>
          </a:p>
          <a:p>
            <a:pPr eaLnBrk="1" hangingPunct="1"/>
            <a:r>
              <a:rPr lang="en-US" smtClean="0">
                <a:solidFill>
                  <a:srgbClr val="0000FF"/>
                </a:solidFill>
              </a:rPr>
              <a:t>C   260 km By the Pythagorean theorem, the magnitude of the displacement is </a:t>
            </a:r>
            <a:br>
              <a:rPr lang="en-US" smtClean="0">
                <a:solidFill>
                  <a:srgbClr val="0000FF"/>
                </a:solidFill>
              </a:rPr>
            </a:br>
            <a:r>
              <a:rPr lang="en-US" smtClean="0">
                <a:solidFill>
                  <a:srgbClr val="0000FF"/>
                </a:solidFill>
              </a:rPr>
              <a:t>sqrt((200 km)</a:t>
            </a:r>
            <a:r>
              <a:rPr lang="en-US" baseline="30000" smtClean="0">
                <a:solidFill>
                  <a:srgbClr val="0000FF"/>
                </a:solidFill>
              </a:rPr>
              <a:t>2</a:t>
            </a:r>
            <a:r>
              <a:rPr lang="en-US" smtClean="0">
                <a:solidFill>
                  <a:srgbClr val="0000FF"/>
                </a:solidFill>
              </a:rPr>
              <a:t>+(173 km)</a:t>
            </a:r>
            <a:r>
              <a:rPr lang="en-US" baseline="30000" smtClean="0">
                <a:solidFill>
                  <a:srgbClr val="0000FF"/>
                </a:solidFill>
              </a:rPr>
              <a:t>2</a:t>
            </a:r>
            <a:r>
              <a:rPr lang="en-US" smtClean="0">
                <a:solidFill>
                  <a:srgbClr val="0000FF"/>
                </a:solidFill>
              </a:rPr>
              <a:t>)=264 km</a:t>
            </a:r>
            <a:r>
              <a:rPr lang="en-US" smtClean="0"/>
              <a:t> </a:t>
            </a:r>
          </a:p>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1031"/>
          <p:cNvSpPr>
            <a:spLocks noGrp="1" noChangeArrowheads="1"/>
          </p:cNvSpPr>
          <p:nvPr>
            <p:ph type="sldNum" sz="quarter" idx="5"/>
          </p:nvPr>
        </p:nvSpPr>
        <p:spPr>
          <a:noFill/>
        </p:spPr>
        <p:txBody>
          <a:bodyPr/>
          <a:lstStyle/>
          <a:p>
            <a:fld id="{26518F06-EB96-4BBE-965D-90B80BF8FD28}" type="slidenum">
              <a:rPr lang="en-US" smtClean="0"/>
              <a:pPr/>
              <a:t>40</a:t>
            </a:fld>
            <a:endParaRPr lang="en-US" smtClean="0"/>
          </a:p>
        </p:txBody>
      </p:sp>
      <p:sp>
        <p:nvSpPr>
          <p:cNvPr id="262147" name="Rectangle 2"/>
          <p:cNvSpPr>
            <a:spLocks noGrp="1" noRot="1" noChangeAspect="1" noChangeArrowheads="1" noTextEdit="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Adapted from Beale/Franklin</a:t>
            </a:r>
          </a:p>
          <a:p>
            <a:pPr eaLnBrk="1" hangingPunct="1"/>
            <a:r>
              <a:rPr lang="en-US" smtClean="0"/>
              <a:t>D north of east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1031"/>
          <p:cNvSpPr>
            <a:spLocks noGrp="1" noChangeArrowheads="1"/>
          </p:cNvSpPr>
          <p:nvPr>
            <p:ph type="sldNum" sz="quarter" idx="5"/>
          </p:nvPr>
        </p:nvSpPr>
        <p:spPr>
          <a:noFill/>
        </p:spPr>
        <p:txBody>
          <a:bodyPr/>
          <a:lstStyle/>
          <a:p>
            <a:fld id="{28EA4649-2B61-4006-9891-A35695441877}" type="slidenum">
              <a:rPr lang="en-US" smtClean="0"/>
              <a:pPr/>
              <a:t>41</a:t>
            </a:fld>
            <a:endParaRPr lang="en-US" smtClean="0"/>
          </a:p>
        </p:txBody>
      </p:sp>
      <p:sp>
        <p:nvSpPr>
          <p:cNvPr id="308227" name="Rectangle 2"/>
          <p:cNvSpPr>
            <a:spLocks noGrp="1" noRot="1" noChangeAspect="1" noChangeArrowheads="1" noTextEdit="1"/>
          </p:cNvSpPr>
          <p:nvPr>
            <p:ph type="sldImg"/>
          </p:nvPr>
        </p:nvSpPr>
        <p:spPr>
          <a:solidFill>
            <a:srgbClr val="FFFFFF"/>
          </a:solidFill>
          <a:ln/>
        </p:spPr>
      </p:sp>
      <p:sp>
        <p:nvSpPr>
          <p:cNvPr id="3082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Trace with air resistance are red and without are blue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1031"/>
          <p:cNvSpPr>
            <a:spLocks noGrp="1" noChangeArrowheads="1"/>
          </p:cNvSpPr>
          <p:nvPr>
            <p:ph type="sldNum" sz="quarter" idx="5"/>
          </p:nvPr>
        </p:nvSpPr>
        <p:spPr>
          <a:noFill/>
        </p:spPr>
        <p:txBody>
          <a:bodyPr/>
          <a:lstStyle/>
          <a:p>
            <a:fld id="{5DEA8821-C793-4F86-8D53-F3C7C6460DB9}" type="slidenum">
              <a:rPr lang="en-US" smtClean="0"/>
              <a:pPr/>
              <a:t>6</a:t>
            </a:fld>
            <a:endParaRPr lang="en-US" smtClean="0"/>
          </a:p>
        </p:txBody>
      </p:sp>
      <p:sp>
        <p:nvSpPr>
          <p:cNvPr id="340995" name="Rectangle 2"/>
          <p:cNvSpPr>
            <a:spLocks noGrp="1" noRot="1" noChangeAspect="1" noChangeArrowheads="1" noTextEdit="1"/>
          </p:cNvSpPr>
          <p:nvPr>
            <p:ph type="sldImg"/>
          </p:nvPr>
        </p:nvSpPr>
        <p:spPr>
          <a:solidFill>
            <a:srgbClr val="FFFFFF"/>
          </a:solidFill>
          <a:ln/>
        </p:spPr>
      </p:sp>
      <p:sp>
        <p:nvSpPr>
          <p:cNvPr id="340996"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Sketch what you think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1031"/>
          <p:cNvSpPr>
            <a:spLocks noGrp="1" noChangeArrowheads="1"/>
          </p:cNvSpPr>
          <p:nvPr>
            <p:ph type="sldNum" sz="quarter" idx="5"/>
          </p:nvPr>
        </p:nvSpPr>
        <p:spPr>
          <a:noFill/>
        </p:spPr>
        <p:txBody>
          <a:bodyPr/>
          <a:lstStyle/>
          <a:p>
            <a:fld id="{690AD262-1C60-49B5-9F40-458EF65B513D}" type="slidenum">
              <a:rPr lang="en-US" smtClean="0"/>
              <a:pPr/>
              <a:t>43</a:t>
            </a:fld>
            <a:endParaRPr lang="en-US" smtClean="0"/>
          </a:p>
        </p:txBody>
      </p:sp>
      <p:sp>
        <p:nvSpPr>
          <p:cNvPr id="309251" name="Rectangle 2"/>
          <p:cNvSpPr>
            <a:spLocks noGrp="1" noRot="1" noChangeAspect="1" noChangeArrowheads="1" noTextEdit="1"/>
          </p:cNvSpPr>
          <p:nvPr>
            <p:ph type="sldImg"/>
          </p:nvPr>
        </p:nvSpPr>
        <p:spPr>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 is about 75 degrees B is about 35 degrees </a:t>
            </a:r>
          </a:p>
          <a:p>
            <a:pPr eaLnBrk="1" hangingPunct="1"/>
            <a:r>
              <a:rPr lang="en-US" smtClean="0"/>
              <a:t>Correct answer B</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1031"/>
          <p:cNvSpPr>
            <a:spLocks noGrp="1" noChangeArrowheads="1"/>
          </p:cNvSpPr>
          <p:nvPr>
            <p:ph type="sldNum" sz="quarter" idx="5"/>
          </p:nvPr>
        </p:nvSpPr>
        <p:spPr>
          <a:noFill/>
        </p:spPr>
        <p:txBody>
          <a:bodyPr/>
          <a:lstStyle/>
          <a:p>
            <a:fld id="{4E17D84D-80F9-4559-BC93-23FF1EDB22D0}" type="slidenum">
              <a:rPr lang="en-US" smtClean="0"/>
              <a:pPr/>
              <a:t>44</a:t>
            </a:fld>
            <a:endParaRPr lang="en-US" smtClean="0"/>
          </a:p>
        </p:txBody>
      </p:sp>
      <p:sp>
        <p:nvSpPr>
          <p:cNvPr id="310275" name="Rectangle 2"/>
          <p:cNvSpPr>
            <a:spLocks noGrp="1" noRot="1" noChangeAspect="1" noChangeArrowheads="1" noTextEdit="1"/>
          </p:cNvSpPr>
          <p:nvPr>
            <p:ph type="sldImg"/>
          </p:nvPr>
        </p:nvSpPr>
        <p:spPr>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1031"/>
          <p:cNvSpPr>
            <a:spLocks noGrp="1" noChangeArrowheads="1"/>
          </p:cNvSpPr>
          <p:nvPr>
            <p:ph type="sldNum" sz="quarter" idx="5"/>
          </p:nvPr>
        </p:nvSpPr>
        <p:spPr>
          <a:noFill/>
        </p:spPr>
        <p:txBody>
          <a:bodyPr/>
          <a:lstStyle/>
          <a:p>
            <a:fld id="{BB7F3AF3-56D5-4DD8-97F6-904310CF05DB}" type="slidenum">
              <a:rPr lang="en-US" smtClean="0"/>
              <a:pPr/>
              <a:t>45</a:t>
            </a:fld>
            <a:endParaRPr lang="en-US" smtClean="0"/>
          </a:p>
        </p:txBody>
      </p:sp>
      <p:sp>
        <p:nvSpPr>
          <p:cNvPr id="311299" name="Rectangle 2"/>
          <p:cNvSpPr>
            <a:spLocks noGrp="1" noRot="1" noChangeAspect="1" noChangeArrowheads="1" noTextEdit="1"/>
          </p:cNvSpPr>
          <p:nvPr>
            <p:ph type="sldImg"/>
          </p:nvPr>
        </p:nvSpPr>
        <p:spPr>
          <a:solidFill>
            <a:srgbClr val="FFFFFF"/>
          </a:solidFill>
          <a:ln/>
        </p:spPr>
      </p:sp>
      <p:sp>
        <p:nvSpPr>
          <p:cNvPr id="311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1031"/>
          <p:cNvSpPr>
            <a:spLocks noGrp="1" noChangeArrowheads="1"/>
          </p:cNvSpPr>
          <p:nvPr>
            <p:ph type="sldNum" sz="quarter" idx="5"/>
          </p:nvPr>
        </p:nvSpPr>
        <p:spPr>
          <a:noFill/>
        </p:spPr>
        <p:txBody>
          <a:bodyPr/>
          <a:lstStyle/>
          <a:p>
            <a:fld id="{8720C74B-1615-4C56-BE2C-D7CEA1575404}" type="slidenum">
              <a:rPr lang="en-US" smtClean="0"/>
              <a:pPr/>
              <a:t>47</a:t>
            </a:fld>
            <a:endParaRPr lang="en-US" smtClean="0"/>
          </a:p>
        </p:txBody>
      </p:sp>
      <p:sp>
        <p:nvSpPr>
          <p:cNvPr id="312323" name="Rectangle 2"/>
          <p:cNvSpPr>
            <a:spLocks noGrp="1" noRot="1" noChangeAspect="1" noChangeArrowheads="1" noTextEdit="1"/>
          </p:cNvSpPr>
          <p:nvPr>
            <p:ph type="sldImg"/>
          </p:nvPr>
        </p:nvSpPr>
        <p:spPr>
          <a:solidFill>
            <a:srgbClr val="FFFFFF"/>
          </a:solidFill>
          <a:ln/>
        </p:spPr>
      </p:sp>
      <p:sp>
        <p:nvSpPr>
          <p:cNvPr id="312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C</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1031"/>
          <p:cNvSpPr>
            <a:spLocks noGrp="1" noChangeArrowheads="1"/>
          </p:cNvSpPr>
          <p:nvPr>
            <p:ph type="sldNum" sz="quarter" idx="5"/>
          </p:nvPr>
        </p:nvSpPr>
        <p:spPr>
          <a:noFill/>
        </p:spPr>
        <p:txBody>
          <a:bodyPr/>
          <a:lstStyle/>
          <a:p>
            <a:fld id="{F9CC0E05-268A-4910-8B8F-13F437E26DC7}" type="slidenum">
              <a:rPr lang="en-US" smtClean="0"/>
              <a:pPr/>
              <a:t>48</a:t>
            </a:fld>
            <a:endParaRPr lang="en-US" smtClean="0"/>
          </a:p>
        </p:txBody>
      </p:sp>
      <p:sp>
        <p:nvSpPr>
          <p:cNvPr id="313347" name="Rectangle 2"/>
          <p:cNvSpPr>
            <a:spLocks noGrp="1" noRot="1" noChangeAspect="1" noChangeArrowheads="1" noTextEdit="1"/>
          </p:cNvSpPr>
          <p:nvPr>
            <p:ph type="sldImg"/>
          </p:nvPr>
        </p:nvSpPr>
        <p:spPr>
          <a:solidFill>
            <a:srgbClr val="FFFFFF"/>
          </a:solidFill>
          <a:ln/>
        </p:spPr>
      </p:sp>
      <p:sp>
        <p:nvSpPr>
          <p:cNvPr id="3133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B small drag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1031"/>
          <p:cNvSpPr>
            <a:spLocks noGrp="1" noChangeArrowheads="1"/>
          </p:cNvSpPr>
          <p:nvPr>
            <p:ph type="sldNum" sz="quarter" idx="5"/>
          </p:nvPr>
        </p:nvSpPr>
        <p:spPr>
          <a:noFill/>
        </p:spPr>
        <p:txBody>
          <a:bodyPr/>
          <a:lstStyle/>
          <a:p>
            <a:fld id="{97FED132-6E0F-448A-94F5-85EBCEC9066A}" type="slidenum">
              <a:rPr lang="en-US" smtClean="0"/>
              <a:pPr/>
              <a:t>49</a:t>
            </a:fld>
            <a:endParaRPr lang="en-US" smtClean="0"/>
          </a:p>
        </p:txBody>
      </p:sp>
      <p:sp>
        <p:nvSpPr>
          <p:cNvPr id="314371" name="Rectangle 2"/>
          <p:cNvSpPr>
            <a:spLocks noGrp="1" noRot="1" noChangeAspect="1" noChangeArrowheads="1" noTextEdit="1"/>
          </p:cNvSpPr>
          <p:nvPr>
            <p:ph type="sldImg"/>
          </p:nvPr>
        </p:nvSpPr>
        <p:spPr>
          <a:solidFill>
            <a:srgbClr val="FFFFFF"/>
          </a:solidFill>
          <a:ln/>
        </p:spPr>
      </p:sp>
      <p:sp>
        <p:nvSpPr>
          <p:cNvPr id="3143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B small drag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031"/>
          <p:cNvSpPr>
            <a:spLocks noGrp="1" noChangeArrowheads="1"/>
          </p:cNvSpPr>
          <p:nvPr>
            <p:ph type="sldNum" sz="quarter" idx="5"/>
          </p:nvPr>
        </p:nvSpPr>
        <p:spPr>
          <a:noFill/>
        </p:spPr>
        <p:txBody>
          <a:bodyPr/>
          <a:lstStyle/>
          <a:p>
            <a:fld id="{28F4A0D8-4E07-4AF9-9CEF-16683B10DD38}" type="slidenum">
              <a:rPr lang="en-US" smtClean="0"/>
              <a:pPr/>
              <a:t>50</a:t>
            </a:fld>
            <a:endParaRPr lang="en-US" smtClean="0"/>
          </a:p>
        </p:txBody>
      </p:sp>
      <p:sp>
        <p:nvSpPr>
          <p:cNvPr id="315395" name="Rectangle 2"/>
          <p:cNvSpPr>
            <a:spLocks noGrp="1" noRot="1" noChangeAspect="1" noChangeArrowheads="1" noTextEdit="1"/>
          </p:cNvSpPr>
          <p:nvPr>
            <p:ph type="sldImg"/>
          </p:nvPr>
        </p:nvSpPr>
        <p:spPr>
          <a:solidFill>
            <a:srgbClr val="FFFFFF"/>
          </a:solidFill>
          <a:ln/>
        </p:spPr>
      </p:sp>
      <p:sp>
        <p:nvSpPr>
          <p:cNvPr id="3153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 less drag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53</a:t>
            </a:fld>
            <a:endParaRPr lang="en-US"/>
          </a:p>
        </p:txBody>
      </p:sp>
    </p:spTree>
    <p:extLst>
      <p:ext uri="{BB962C8B-B14F-4D97-AF65-F5344CB8AC3E}">
        <p14:creationId xmlns:p14="http://schemas.microsoft.com/office/powerpoint/2010/main" val="1452962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or D depending on how long the force is applied</a:t>
            </a:r>
            <a:r>
              <a:rPr lang="en-US" baseline="0" dirty="0" smtClean="0"/>
              <a:t> . This makes for a great class discussion</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54</a:t>
            </a:fld>
            <a:endParaRPr lang="en-US"/>
          </a:p>
        </p:txBody>
      </p:sp>
    </p:spTree>
    <p:extLst>
      <p:ext uri="{BB962C8B-B14F-4D97-AF65-F5344CB8AC3E}">
        <p14:creationId xmlns:p14="http://schemas.microsoft.com/office/powerpoint/2010/main" val="3760695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55</a:t>
            </a:fld>
            <a:endParaRPr lang="en-US"/>
          </a:p>
        </p:txBody>
      </p:sp>
    </p:spTree>
    <p:extLst>
      <p:ext uri="{BB962C8B-B14F-4D97-AF65-F5344CB8AC3E}">
        <p14:creationId xmlns:p14="http://schemas.microsoft.com/office/powerpoint/2010/main" val="40780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031"/>
          <p:cNvSpPr>
            <a:spLocks noGrp="1" noChangeArrowheads="1"/>
          </p:cNvSpPr>
          <p:nvPr>
            <p:ph type="sldNum" sz="quarter" idx="5"/>
          </p:nvPr>
        </p:nvSpPr>
        <p:spPr>
          <a:noFill/>
        </p:spPr>
        <p:txBody>
          <a:bodyPr/>
          <a:lstStyle/>
          <a:p>
            <a:fld id="{F3F23BE6-F041-4124-8348-EB3599976398}" type="slidenum">
              <a:rPr lang="en-US" smtClean="0"/>
              <a:pPr/>
              <a:t>7</a:t>
            </a:fld>
            <a:endParaRPr lang="en-US" smtClean="0"/>
          </a:p>
        </p:txBody>
      </p:sp>
      <p:sp>
        <p:nvSpPr>
          <p:cNvPr id="342019" name="Rectangle 2"/>
          <p:cNvSpPr>
            <a:spLocks noGrp="1" noRot="1" noChangeAspect="1" noChangeArrowheads="1" noTextEdit="1"/>
          </p:cNvSpPr>
          <p:nvPr>
            <p:ph type="sldImg"/>
          </p:nvPr>
        </p:nvSpPr>
        <p:spPr>
          <a:solidFill>
            <a:srgbClr val="FFFFFF"/>
          </a:solidFill>
          <a:ln/>
        </p:spPr>
      </p:sp>
      <p:sp>
        <p:nvSpPr>
          <p:cNvPr id="342020"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2 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031"/>
          <p:cNvSpPr>
            <a:spLocks noGrp="1" noChangeArrowheads="1"/>
          </p:cNvSpPr>
          <p:nvPr>
            <p:ph type="sldNum" sz="quarter" idx="5"/>
          </p:nvPr>
        </p:nvSpPr>
        <p:spPr>
          <a:noFill/>
        </p:spPr>
        <p:txBody>
          <a:bodyPr/>
          <a:lstStyle/>
          <a:p>
            <a:fld id="{1A7E0F7A-5447-4DCB-937A-078D70805B73}" type="slidenum">
              <a:rPr lang="en-US" smtClean="0"/>
              <a:pPr/>
              <a:t>57</a:t>
            </a:fld>
            <a:endParaRPr lang="en-US" smtClean="0"/>
          </a:p>
        </p:txBody>
      </p:sp>
      <p:sp>
        <p:nvSpPr>
          <p:cNvPr id="268291" name="Rectangle 2"/>
          <p:cNvSpPr>
            <a:spLocks noGrp="1" noRot="1" noChangeAspect="1" noChangeArrowheads="1" noTextEdit="1"/>
          </p:cNvSpPr>
          <p:nvPr>
            <p:ph type="sldImg"/>
          </p:nvPr>
        </p:nvSpPr>
        <p:spPr>
          <a:solidFill>
            <a:srgbClr val="FFFFFF"/>
          </a:solidFill>
          <a:ln/>
        </p:spPr>
      </p:sp>
      <p:sp>
        <p:nvSpPr>
          <p:cNvPr id="2682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Have the students draw this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1031"/>
          <p:cNvSpPr>
            <a:spLocks noGrp="1" noChangeArrowheads="1"/>
          </p:cNvSpPr>
          <p:nvPr>
            <p:ph type="sldNum" sz="quarter" idx="5"/>
          </p:nvPr>
        </p:nvSpPr>
        <p:spPr>
          <a:noFill/>
        </p:spPr>
        <p:txBody>
          <a:bodyPr/>
          <a:lstStyle/>
          <a:p>
            <a:fld id="{AA493F20-1E6B-4241-A441-C7DD9C5D1A94}" type="slidenum">
              <a:rPr lang="en-US" smtClean="0"/>
              <a:pPr/>
              <a:t>58</a:t>
            </a:fld>
            <a:endParaRPr lang="en-US" smtClean="0"/>
          </a:p>
        </p:txBody>
      </p:sp>
      <p:sp>
        <p:nvSpPr>
          <p:cNvPr id="269315" name="Rectangle 2"/>
          <p:cNvSpPr>
            <a:spLocks noGrp="1" noRot="1" noChangeAspect="1" noChangeArrowheads="1" noTextEdit="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C, force and acceleration match shapes because F=MA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1031"/>
          <p:cNvSpPr>
            <a:spLocks noGrp="1" noChangeArrowheads="1"/>
          </p:cNvSpPr>
          <p:nvPr>
            <p:ph type="sldNum" sz="quarter" idx="5"/>
          </p:nvPr>
        </p:nvSpPr>
        <p:spPr>
          <a:noFill/>
        </p:spPr>
        <p:txBody>
          <a:bodyPr/>
          <a:lstStyle/>
          <a:p>
            <a:fld id="{5B4659F4-3346-4325-8AE9-DF5C4FB84C72}" type="slidenum">
              <a:rPr lang="en-US" smtClean="0"/>
              <a:pPr/>
              <a:t>59</a:t>
            </a:fld>
            <a:endParaRPr lang="en-US" smtClean="0"/>
          </a:p>
        </p:txBody>
      </p:sp>
      <p:sp>
        <p:nvSpPr>
          <p:cNvPr id="270339" name="Rectangle 2"/>
          <p:cNvSpPr>
            <a:spLocks noGrp="1" noRot="1" noChangeAspect="1" noChangeArrowheads="1" noTextEdit="1"/>
          </p:cNvSpPr>
          <p:nvPr>
            <p:ph type="sldImg"/>
          </p:nvPr>
        </p:nvSpPr>
        <p:spPr>
          <a:solidFill>
            <a:srgbClr val="FFFFFF"/>
          </a:solidFill>
          <a:ln/>
        </p:spPr>
      </p:sp>
      <p:sp>
        <p:nvSpPr>
          <p:cNvPr id="2703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B because net force is to the right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1031"/>
          <p:cNvSpPr>
            <a:spLocks noGrp="1" noChangeArrowheads="1"/>
          </p:cNvSpPr>
          <p:nvPr>
            <p:ph type="sldNum" sz="quarter" idx="5"/>
          </p:nvPr>
        </p:nvSpPr>
        <p:spPr>
          <a:noFill/>
        </p:spPr>
        <p:txBody>
          <a:bodyPr/>
          <a:lstStyle/>
          <a:p>
            <a:fld id="{0AA8815D-3C42-40E8-94E8-A4D12BA3E3BC}" type="slidenum">
              <a:rPr lang="en-US" smtClean="0"/>
              <a:pPr/>
              <a:t>60</a:t>
            </a:fld>
            <a:endParaRPr lang="en-US" smtClean="0"/>
          </a:p>
        </p:txBody>
      </p:sp>
      <p:sp>
        <p:nvSpPr>
          <p:cNvPr id="271363" name="Rectangle 2"/>
          <p:cNvSpPr>
            <a:spLocks noGrp="1" noRot="1" noChangeAspect="1" noChangeArrowheads="1" noTextEdit="1"/>
          </p:cNvSpPr>
          <p:nvPr>
            <p:ph type="sldImg"/>
          </p:nvPr>
        </p:nvSpPr>
        <p:spPr>
          <a:solidFill>
            <a:srgbClr val="FFFFFF"/>
          </a:solidFill>
          <a:ln/>
        </p:spPr>
      </p:sp>
      <p:sp>
        <p:nvSpPr>
          <p:cNvPr id="2713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Have the students copy this, the numbers are not important, just note that velocity is positive the entire time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031"/>
          <p:cNvSpPr>
            <a:spLocks noGrp="1" noChangeArrowheads="1"/>
          </p:cNvSpPr>
          <p:nvPr>
            <p:ph type="sldNum" sz="quarter" idx="5"/>
          </p:nvPr>
        </p:nvSpPr>
        <p:spPr>
          <a:noFill/>
        </p:spPr>
        <p:txBody>
          <a:bodyPr/>
          <a:lstStyle/>
          <a:p>
            <a:fld id="{F8E884A2-37C6-43A7-BF52-F23578E9AB07}" type="slidenum">
              <a:rPr lang="en-US" smtClean="0"/>
              <a:pPr/>
              <a:t>61</a:t>
            </a:fld>
            <a:endParaRPr lang="en-US" smtClean="0"/>
          </a:p>
        </p:txBody>
      </p:sp>
      <p:sp>
        <p:nvSpPr>
          <p:cNvPr id="272387" name="Rectangle 2"/>
          <p:cNvSpPr>
            <a:spLocks noGrp="1" noRot="1" noChangeAspect="1" noChangeArrowheads="1" noTextEdit="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 matches the necessary forces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choices are on next slide</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62</a:t>
            </a:fld>
            <a:endParaRPr lang="en-US"/>
          </a:p>
        </p:txBody>
      </p:sp>
    </p:spTree>
    <p:extLst>
      <p:ext uri="{BB962C8B-B14F-4D97-AF65-F5344CB8AC3E}">
        <p14:creationId xmlns:p14="http://schemas.microsoft.com/office/powerpoint/2010/main" val="444877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1031"/>
          <p:cNvSpPr>
            <a:spLocks noGrp="1" noChangeArrowheads="1"/>
          </p:cNvSpPr>
          <p:nvPr>
            <p:ph type="sldNum" sz="quarter" idx="5"/>
          </p:nvPr>
        </p:nvSpPr>
        <p:spPr>
          <a:noFill/>
        </p:spPr>
        <p:txBody>
          <a:bodyPr/>
          <a:lstStyle/>
          <a:p>
            <a:fld id="{64EFA245-70BB-4AB1-9911-57ACC373BFC9}" type="slidenum">
              <a:rPr lang="en-US" smtClean="0"/>
              <a:pPr/>
              <a:t>63</a:t>
            </a:fld>
            <a:endParaRPr lang="en-US" smtClean="0"/>
          </a:p>
        </p:txBody>
      </p:sp>
      <p:sp>
        <p:nvSpPr>
          <p:cNvPr id="273411" name="Rectangle 2"/>
          <p:cNvSpPr>
            <a:spLocks noGrp="1" noRot="1" noChangeAspect="1" noChangeArrowheads="1" noTextEdit="1"/>
          </p:cNvSpPr>
          <p:nvPr>
            <p:ph type="sldImg"/>
          </p:nvPr>
        </p:nvSpPr>
        <p:spPr>
          <a:solidFill>
            <a:srgbClr val="FFFFFF"/>
          </a:solidFill>
          <a:ln/>
        </p:spPr>
      </p:sp>
      <p:sp>
        <p:nvSpPr>
          <p:cNvPr id="2734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D going forward slowing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1031"/>
          <p:cNvSpPr>
            <a:spLocks noGrp="1" noChangeArrowheads="1"/>
          </p:cNvSpPr>
          <p:nvPr>
            <p:ph type="sldNum" sz="quarter" idx="5"/>
          </p:nvPr>
        </p:nvSpPr>
        <p:spPr>
          <a:noFill/>
        </p:spPr>
        <p:txBody>
          <a:bodyPr/>
          <a:lstStyle/>
          <a:p>
            <a:fld id="{F78EE7A1-07AB-4628-9320-6567FFBC1ABC}" type="slidenum">
              <a:rPr lang="en-US" smtClean="0"/>
              <a:pPr/>
              <a:t>65</a:t>
            </a:fld>
            <a:endParaRPr lang="en-US" smtClean="0"/>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B</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1031"/>
          <p:cNvSpPr>
            <a:spLocks noGrp="1" noChangeArrowheads="1"/>
          </p:cNvSpPr>
          <p:nvPr>
            <p:ph type="sldNum" sz="quarter" idx="5"/>
          </p:nvPr>
        </p:nvSpPr>
        <p:spPr>
          <a:noFill/>
        </p:spPr>
        <p:txBody>
          <a:bodyPr/>
          <a:lstStyle/>
          <a:p>
            <a:fld id="{18E67187-3687-4C6C-91CD-DCB6E1C3988E}" type="slidenum">
              <a:rPr lang="en-US" smtClean="0"/>
              <a:pPr/>
              <a:t>66</a:t>
            </a:fld>
            <a:endParaRPr lang="en-US" smtClean="0"/>
          </a:p>
        </p:txBody>
      </p:sp>
      <p:sp>
        <p:nvSpPr>
          <p:cNvPr id="363523" name="Rectangle 2"/>
          <p:cNvSpPr>
            <a:spLocks noGrp="1" noRot="1" noChangeAspect="1" noChangeArrowheads="1" noTextEdit="1"/>
          </p:cNvSpPr>
          <p:nvPr>
            <p:ph type="sldImg"/>
          </p:nvPr>
        </p:nvSpPr>
        <p:spPr>
          <a:solidFill>
            <a:srgbClr val="FFFFFF"/>
          </a:solidFill>
          <a:ln/>
        </p:spPr>
      </p:sp>
      <p:sp>
        <p:nvSpPr>
          <p:cNvPr id="363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C (It is not D because the net force is non-zero)</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1031"/>
          <p:cNvSpPr>
            <a:spLocks noGrp="1" noChangeArrowheads="1"/>
          </p:cNvSpPr>
          <p:nvPr>
            <p:ph type="sldNum" sz="quarter" idx="5"/>
          </p:nvPr>
        </p:nvSpPr>
        <p:spPr>
          <a:noFill/>
        </p:spPr>
        <p:txBody>
          <a:bodyPr/>
          <a:lstStyle/>
          <a:p>
            <a:fld id="{27D408BD-157B-4F7F-B7D2-BE81EAC13FB4}" type="slidenum">
              <a:rPr lang="en-US" smtClean="0"/>
              <a:pPr/>
              <a:t>67</a:t>
            </a:fld>
            <a:endParaRPr lang="en-US" smtClean="0"/>
          </a:p>
        </p:txBody>
      </p:sp>
      <p:sp>
        <p:nvSpPr>
          <p:cNvPr id="364547" name="Rectangle 2"/>
          <p:cNvSpPr>
            <a:spLocks noGrp="1" noRot="1" noChangeAspect="1" noChangeArrowheads="1" noTextEdit="1"/>
          </p:cNvSpPr>
          <p:nvPr>
            <p:ph type="sldImg"/>
          </p:nvPr>
        </p:nvSpPr>
        <p:spPr>
          <a:solidFill>
            <a:srgbClr val="FFFFFF"/>
          </a:solidFill>
          <a:ln/>
        </p:spPr>
      </p:sp>
      <p:sp>
        <p:nvSpPr>
          <p:cNvPr id="364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 fridge has more mass so its vectors (weight, friction and normal force are larger) the applied force (the guy pushing) is the same.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1031"/>
          <p:cNvSpPr>
            <a:spLocks noGrp="1" noChangeArrowheads="1"/>
          </p:cNvSpPr>
          <p:nvPr>
            <p:ph type="sldNum" sz="quarter" idx="5"/>
          </p:nvPr>
        </p:nvSpPr>
        <p:spPr>
          <a:noFill/>
        </p:spPr>
        <p:txBody>
          <a:bodyPr/>
          <a:lstStyle/>
          <a:p>
            <a:fld id="{0F748C90-C42A-45B6-8D36-EA68774A76F0}" type="slidenum">
              <a:rPr lang="en-US" smtClean="0"/>
              <a:pPr/>
              <a:t>8</a:t>
            </a:fld>
            <a:endParaRPr lang="en-US" smtClean="0"/>
          </a:p>
        </p:txBody>
      </p:sp>
      <p:sp>
        <p:nvSpPr>
          <p:cNvPr id="343043" name="Rectangle 2"/>
          <p:cNvSpPr>
            <a:spLocks noGrp="1" noRot="1" noChangeAspect="1" noChangeArrowheads="1" noTextEdit="1"/>
          </p:cNvSpPr>
          <p:nvPr>
            <p:ph type="sldImg"/>
          </p:nvPr>
        </p:nvSpPr>
        <p:spPr>
          <a:solidFill>
            <a:srgbClr val="FFFFFF"/>
          </a:solidFill>
          <a:ln/>
        </p:spPr>
      </p:sp>
      <p:sp>
        <p:nvSpPr>
          <p:cNvPr id="34304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3B</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6F9ED3EC-2503-4C68-B57D-654DB0A51973}" type="slidenum">
              <a:rPr lang="en-US" smtClean="0"/>
              <a:pPr/>
              <a:t>68</a:t>
            </a:fld>
            <a:endParaRPr lang="en-US" smtClean="0"/>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pPr eaLnBrk="1" hangingPunct="1"/>
            <a:r>
              <a:rPr lang="en-US" smtClean="0"/>
              <a:t>B (not A because the net force is downward)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005CCFF9-1361-40ED-B833-52A86EC09881}" type="slidenum">
              <a:rPr lang="en-US" smtClean="0"/>
              <a:pPr/>
              <a:t>69</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r>
              <a:rPr lang="en-US" dirty="0" smtClean="0"/>
              <a:t>C The normal force and therefore the friction are higher on the 10° ramp, but there is a lower the component of the weight parallel to the ramp. So we would need to know more about the friction coefficient</a:t>
            </a:r>
            <a:br>
              <a:rPr lang="en-US" dirty="0" smtClean="0"/>
            </a:b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E5390BE2-F8FF-4B47-838A-B5B105795B89}" type="slidenum">
              <a:rPr lang="en-US" smtClean="0"/>
              <a:pPr/>
              <a:t>70</a:t>
            </a:fld>
            <a:endParaRPr 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r>
              <a:rPr lang="en-US" smtClean="0"/>
              <a:t>A (the normal force is decreased causing friction force to decrease)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1031"/>
          <p:cNvSpPr>
            <a:spLocks noGrp="1" noChangeArrowheads="1"/>
          </p:cNvSpPr>
          <p:nvPr>
            <p:ph type="sldNum" sz="quarter" idx="5"/>
          </p:nvPr>
        </p:nvSpPr>
        <p:spPr>
          <a:noFill/>
        </p:spPr>
        <p:txBody>
          <a:bodyPr/>
          <a:lstStyle/>
          <a:p>
            <a:fld id="{62CDC9FD-3AE1-41C7-B3E9-B8C19A42064B}" type="slidenum">
              <a:rPr lang="en-US" smtClean="0"/>
              <a:pPr/>
              <a:t>72</a:t>
            </a:fld>
            <a:endParaRPr lang="en-US" smtClean="0"/>
          </a:p>
        </p:txBody>
      </p:sp>
      <p:sp>
        <p:nvSpPr>
          <p:cNvPr id="390147" name="Rectangle 2"/>
          <p:cNvSpPr>
            <a:spLocks noGrp="1" noRot="1" noChangeAspect="1" noChangeArrowheads="1" noTextEdit="1"/>
          </p:cNvSpPr>
          <p:nvPr>
            <p:ph type="sldImg"/>
          </p:nvPr>
        </p:nvSpPr>
        <p:spPr>
          <a:solidFill>
            <a:srgbClr val="FFFFFF"/>
          </a:solidFill>
          <a:ln/>
        </p:spPr>
      </p:sp>
      <p:sp>
        <p:nvSpPr>
          <p:cNvPr id="3901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B</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1031"/>
          <p:cNvSpPr>
            <a:spLocks noGrp="1" noChangeArrowheads="1"/>
          </p:cNvSpPr>
          <p:nvPr>
            <p:ph type="sldNum" sz="quarter" idx="5"/>
          </p:nvPr>
        </p:nvSpPr>
        <p:spPr>
          <a:noFill/>
        </p:spPr>
        <p:txBody>
          <a:bodyPr/>
          <a:lstStyle/>
          <a:p>
            <a:fld id="{0F274D03-A344-4039-B723-C6EFC87FBE1A}" type="slidenum">
              <a:rPr lang="en-US" smtClean="0"/>
              <a:pPr/>
              <a:t>73</a:t>
            </a:fld>
            <a:endParaRPr lang="en-US" smtClean="0"/>
          </a:p>
        </p:txBody>
      </p:sp>
      <p:sp>
        <p:nvSpPr>
          <p:cNvPr id="391171" name="Rectangle 2"/>
          <p:cNvSpPr>
            <a:spLocks noGrp="1" noRot="1" noChangeAspect="1" noChangeArrowheads="1" noTextEdit="1"/>
          </p:cNvSpPr>
          <p:nvPr>
            <p:ph type="sldImg"/>
          </p:nvPr>
        </p:nvSpPr>
        <p:spPr>
          <a:solidFill>
            <a:srgbClr val="FFFFFF"/>
          </a:solidFill>
          <a:ln/>
        </p:spPr>
      </p:sp>
      <p:sp>
        <p:nvSpPr>
          <p:cNvPr id="391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1031"/>
          <p:cNvSpPr>
            <a:spLocks noGrp="1" noChangeArrowheads="1"/>
          </p:cNvSpPr>
          <p:nvPr>
            <p:ph type="sldNum" sz="quarter" idx="5"/>
          </p:nvPr>
        </p:nvSpPr>
        <p:spPr>
          <a:noFill/>
        </p:spPr>
        <p:txBody>
          <a:bodyPr/>
          <a:lstStyle/>
          <a:p>
            <a:fld id="{351EB2E9-00A4-42B8-AC1E-BFA4A82167A9}" type="slidenum">
              <a:rPr lang="en-US" smtClean="0"/>
              <a:pPr/>
              <a:t>74</a:t>
            </a:fld>
            <a:endParaRPr lang="en-US" smtClean="0"/>
          </a:p>
        </p:txBody>
      </p:sp>
      <p:sp>
        <p:nvSpPr>
          <p:cNvPr id="392195" name="Rectangle 2"/>
          <p:cNvSpPr>
            <a:spLocks noGrp="1" noRot="1" noChangeAspect="1" noChangeArrowheads="1" noTextEdit="1"/>
          </p:cNvSpPr>
          <p:nvPr>
            <p:ph type="sldImg"/>
          </p:nvPr>
        </p:nvSpPr>
        <p:spPr>
          <a:solidFill>
            <a:srgbClr val="FFFFFF"/>
          </a:solidFill>
          <a:ln/>
        </p:spPr>
      </p:sp>
      <p:sp>
        <p:nvSpPr>
          <p:cNvPr id="392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1031"/>
          <p:cNvSpPr>
            <a:spLocks noGrp="1" noChangeArrowheads="1"/>
          </p:cNvSpPr>
          <p:nvPr>
            <p:ph type="sldNum" sz="quarter" idx="5"/>
          </p:nvPr>
        </p:nvSpPr>
        <p:spPr>
          <a:noFill/>
        </p:spPr>
        <p:txBody>
          <a:bodyPr/>
          <a:lstStyle/>
          <a:p>
            <a:fld id="{9BF5A965-94C4-4C08-91AE-FB1BE874AA71}" type="slidenum">
              <a:rPr lang="en-US" smtClean="0"/>
              <a:pPr/>
              <a:t>75</a:t>
            </a:fld>
            <a:endParaRPr lang="en-US" smtClean="0"/>
          </a:p>
        </p:txBody>
      </p:sp>
      <p:sp>
        <p:nvSpPr>
          <p:cNvPr id="393219" name="Rectangle 2"/>
          <p:cNvSpPr>
            <a:spLocks noGrp="1" noRot="1" noChangeAspect="1" noChangeArrowheads="1" noTextEdit="1"/>
          </p:cNvSpPr>
          <p:nvPr>
            <p:ph type="sldImg"/>
          </p:nvPr>
        </p:nvSpPr>
        <p:spPr>
          <a:solidFill>
            <a:srgbClr val="FFFFFF"/>
          </a:solidFill>
          <a:ln/>
        </p:spPr>
      </p:sp>
      <p:sp>
        <p:nvSpPr>
          <p:cNvPr id="3932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If you use the sim, when you change to acceleration the ball quits moving and has a zero velocity. I plan to tell my students to imagine that the ball continues with the velocity and then they get to make it accelerate.</a:t>
            </a:r>
          </a:p>
          <a:p>
            <a:pPr eaLnBrk="1" hangingPunct="1"/>
            <a:r>
              <a:rPr lang="en-US" smtClean="0"/>
              <a:t>C</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77</a:t>
            </a:fld>
            <a:endParaRPr lang="en-US"/>
          </a:p>
        </p:txBody>
      </p:sp>
    </p:spTree>
    <p:extLst>
      <p:ext uri="{BB962C8B-B14F-4D97-AF65-F5344CB8AC3E}">
        <p14:creationId xmlns:p14="http://schemas.microsoft.com/office/powerpoint/2010/main" val="32296312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(A</a:t>
            </a:r>
            <a:r>
              <a:rPr lang="en-US" baseline="0" dirty="0" smtClean="0"/>
              <a:t>– makes for a good discussion)</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78</a:t>
            </a:fld>
            <a:endParaRPr lang="en-US"/>
          </a:p>
        </p:txBody>
      </p:sp>
    </p:spTree>
    <p:extLst>
      <p:ext uri="{BB962C8B-B14F-4D97-AF65-F5344CB8AC3E}">
        <p14:creationId xmlns:p14="http://schemas.microsoft.com/office/powerpoint/2010/main" val="15209900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79</a:t>
            </a:fld>
            <a:endParaRPr lang="en-US"/>
          </a:p>
        </p:txBody>
      </p:sp>
    </p:spTree>
    <p:extLst>
      <p:ext uri="{BB962C8B-B14F-4D97-AF65-F5344CB8AC3E}">
        <p14:creationId xmlns:p14="http://schemas.microsoft.com/office/powerpoint/2010/main" val="401871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1031"/>
          <p:cNvSpPr>
            <a:spLocks noGrp="1" noChangeArrowheads="1"/>
          </p:cNvSpPr>
          <p:nvPr>
            <p:ph type="sldNum" sz="quarter" idx="5"/>
          </p:nvPr>
        </p:nvSpPr>
        <p:spPr>
          <a:noFill/>
        </p:spPr>
        <p:txBody>
          <a:bodyPr/>
          <a:lstStyle/>
          <a:p>
            <a:fld id="{46F3BB95-BA3A-480E-95A5-7A813F984558}" type="slidenum">
              <a:rPr lang="en-US" smtClean="0"/>
              <a:pPr/>
              <a:t>9</a:t>
            </a:fld>
            <a:endParaRPr lang="en-US" smtClean="0"/>
          </a:p>
        </p:txBody>
      </p:sp>
      <p:sp>
        <p:nvSpPr>
          <p:cNvPr id="344067" name="Rectangle 2"/>
          <p:cNvSpPr>
            <a:spLocks noGrp="1" noRot="1" noChangeAspect="1" noChangeArrowheads="1" noTextEdit="1"/>
          </p:cNvSpPr>
          <p:nvPr>
            <p:ph type="sldImg"/>
          </p:nvPr>
        </p:nvSpPr>
        <p:spPr>
          <a:solidFill>
            <a:srgbClr val="FFFFFF"/>
          </a:solidFill>
          <a:ln/>
        </p:spPr>
      </p:sp>
      <p:sp>
        <p:nvSpPr>
          <p:cNvPr id="344068"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Draw graph on paper</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80</a:t>
            </a:fld>
            <a:endParaRPr lang="en-US"/>
          </a:p>
        </p:txBody>
      </p:sp>
    </p:spTree>
    <p:extLst>
      <p:ext uri="{BB962C8B-B14F-4D97-AF65-F5344CB8AC3E}">
        <p14:creationId xmlns:p14="http://schemas.microsoft.com/office/powerpoint/2010/main" val="1815914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1031"/>
          <p:cNvSpPr>
            <a:spLocks noGrp="1" noChangeArrowheads="1"/>
          </p:cNvSpPr>
          <p:nvPr>
            <p:ph type="sldNum" sz="quarter" idx="5"/>
          </p:nvPr>
        </p:nvSpPr>
        <p:spPr>
          <a:noFill/>
        </p:spPr>
        <p:txBody>
          <a:bodyPr/>
          <a:lstStyle/>
          <a:p>
            <a:fld id="{1F33878B-206E-4AA1-823B-E6EC44BF3E9A}" type="slidenum">
              <a:rPr lang="en-US" smtClean="0"/>
              <a:pPr/>
              <a:t>81</a:t>
            </a:fld>
            <a:endParaRPr lang="en-US" smtClean="0"/>
          </a:p>
        </p:txBody>
      </p:sp>
      <p:sp>
        <p:nvSpPr>
          <p:cNvPr id="285699" name="Rectangle 2"/>
          <p:cNvSpPr>
            <a:spLocks noGrp="1" noRot="1" noChangeAspect="1" noChangeArrowheads="1" noTextEdit="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B.</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1031"/>
          <p:cNvSpPr>
            <a:spLocks noGrp="1" noChangeArrowheads="1"/>
          </p:cNvSpPr>
          <p:nvPr>
            <p:ph type="sldNum" sz="quarter" idx="5"/>
          </p:nvPr>
        </p:nvSpPr>
        <p:spPr>
          <a:noFill/>
        </p:spPr>
        <p:txBody>
          <a:bodyPr/>
          <a:lstStyle/>
          <a:p>
            <a:fld id="{8B288324-6B3A-4DB5-A185-6C47E5747975}" type="slidenum">
              <a:rPr lang="en-US" smtClean="0"/>
              <a:pPr/>
              <a:t>82</a:t>
            </a:fld>
            <a:endParaRPr lang="en-US" smtClean="0"/>
          </a:p>
        </p:txBody>
      </p:sp>
      <p:sp>
        <p:nvSpPr>
          <p:cNvPr id="286723" name="Rectangle 2"/>
          <p:cNvSpPr>
            <a:spLocks noGrp="1" noRot="1" noChangeAspect="1" noChangeArrowheads="1" noTextEdit="1"/>
          </p:cNvSpPr>
          <p:nvPr>
            <p:ph type="sldImg"/>
          </p:nvPr>
        </p:nvSpPr>
        <p:spPr>
          <a:solidFill>
            <a:srgbClr val="FFFFFF"/>
          </a:solidFill>
          <a:ln/>
        </p:spPr>
      </p:sp>
      <p:sp>
        <p:nvSpPr>
          <p:cNvPr id="286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C</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83</a:t>
            </a:fld>
            <a:endParaRPr lang="en-US"/>
          </a:p>
        </p:txBody>
      </p:sp>
    </p:spTree>
    <p:extLst>
      <p:ext uri="{BB962C8B-B14F-4D97-AF65-F5344CB8AC3E}">
        <p14:creationId xmlns:p14="http://schemas.microsoft.com/office/powerpoint/2010/main" val="3741332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1031"/>
          <p:cNvSpPr>
            <a:spLocks noGrp="1" noChangeArrowheads="1"/>
          </p:cNvSpPr>
          <p:nvPr>
            <p:ph type="sldNum" sz="quarter" idx="5"/>
          </p:nvPr>
        </p:nvSpPr>
        <p:spPr>
          <a:noFill/>
        </p:spPr>
        <p:txBody>
          <a:bodyPr/>
          <a:lstStyle/>
          <a:p>
            <a:fld id="{8593AE99-5E2C-402D-BDB7-CB829CD9870B}" type="slidenum">
              <a:rPr lang="en-US" smtClean="0"/>
              <a:pPr/>
              <a:t>84</a:t>
            </a:fld>
            <a:endParaRPr lang="en-US" smtClean="0"/>
          </a:p>
        </p:txBody>
      </p:sp>
      <p:sp>
        <p:nvSpPr>
          <p:cNvPr id="287747" name="Rectangle 2"/>
          <p:cNvSpPr>
            <a:spLocks noGrp="1" noRot="1" noChangeAspect="1" noChangeArrowheads="1" noTextEdit="1"/>
          </p:cNvSpPr>
          <p:nvPr>
            <p:ph type="sldImg"/>
          </p:nvPr>
        </p:nvSpPr>
        <p:spPr>
          <a:solidFill>
            <a:srgbClr val="FFFFFF"/>
          </a:solidFill>
          <a:ln/>
        </p:spPr>
      </p:sp>
      <p:sp>
        <p:nvSpPr>
          <p:cNvPr id="287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C </a:t>
            </a:r>
          </a:p>
          <a:p>
            <a:pPr eaLnBrk="1" hangingPunct="1"/>
            <a:r>
              <a:rPr lang="en-US" dirty="0" smtClean="0"/>
              <a:t>The point E is Zero PE</a:t>
            </a:r>
          </a:p>
          <a:p>
            <a:pPr eaLnBrk="1" hangingPunct="1"/>
            <a:r>
              <a:rPr lang="en-US" dirty="0" smtClean="0"/>
              <a:t>The track is saved, but you have to change the skater to the girl. It is the default track, but I used the pause to place her at the very top of the track and moved the track so that she reaches zero PE (nearly)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031"/>
          <p:cNvSpPr>
            <a:spLocks noGrp="1" noChangeArrowheads="1"/>
          </p:cNvSpPr>
          <p:nvPr>
            <p:ph type="sldNum" sz="quarter" idx="5"/>
          </p:nvPr>
        </p:nvSpPr>
        <p:spPr>
          <a:noFill/>
        </p:spPr>
        <p:txBody>
          <a:bodyPr/>
          <a:lstStyle/>
          <a:p>
            <a:fld id="{DF619578-CE5F-417E-ACD6-F0FB4B11FE94}" type="slidenum">
              <a:rPr lang="en-US" smtClean="0"/>
              <a:pPr/>
              <a:t>85</a:t>
            </a:fld>
            <a:endParaRPr lang="en-US" smtClean="0"/>
          </a:p>
        </p:txBody>
      </p:sp>
      <p:sp>
        <p:nvSpPr>
          <p:cNvPr id="288771" name="Rectangle 2"/>
          <p:cNvSpPr>
            <a:spLocks noGrp="1" noRot="1" noChangeAspect="1" noChangeArrowheads="1" noTextEdit="1"/>
          </p:cNvSpPr>
          <p:nvPr>
            <p:ph type="sldImg"/>
          </p:nvPr>
        </p:nvSpPr>
        <p:spPr>
          <a:solidFill>
            <a:srgbClr val="FFFFFF"/>
          </a:solidFill>
          <a:ln/>
        </p:spPr>
      </p:sp>
      <p:sp>
        <p:nvSpPr>
          <p:cNvPr id="288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1031"/>
          <p:cNvSpPr>
            <a:spLocks noGrp="1" noChangeArrowheads="1"/>
          </p:cNvSpPr>
          <p:nvPr>
            <p:ph type="sldNum" sz="quarter" idx="5"/>
          </p:nvPr>
        </p:nvSpPr>
        <p:spPr>
          <a:noFill/>
        </p:spPr>
        <p:txBody>
          <a:bodyPr/>
          <a:lstStyle/>
          <a:p>
            <a:fld id="{1B60F611-095F-458F-92B7-44D0A3166E8F}" type="slidenum">
              <a:rPr lang="en-US" smtClean="0"/>
              <a:pPr/>
              <a:t>86</a:t>
            </a:fld>
            <a:endParaRPr lang="en-US" smtClean="0"/>
          </a:p>
        </p:txBody>
      </p:sp>
      <p:sp>
        <p:nvSpPr>
          <p:cNvPr id="289795" name="Rectangle 2"/>
          <p:cNvSpPr>
            <a:spLocks noGrp="1" noRot="1" noChangeAspect="1" noChangeArrowheads="1" noTextEdit="1"/>
          </p:cNvSpPr>
          <p:nvPr>
            <p:ph type="sldImg"/>
          </p:nvPr>
        </p:nvSpPr>
        <p:spPr>
          <a:solidFill>
            <a:srgbClr val="FFFFFF"/>
          </a:solidFill>
          <a:ln/>
        </p:spPr>
      </p:sp>
      <p:sp>
        <p:nvSpPr>
          <p:cNvPr id="2897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B</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31"/>
          <p:cNvSpPr>
            <a:spLocks noGrp="1" noChangeArrowheads="1"/>
          </p:cNvSpPr>
          <p:nvPr>
            <p:ph type="sldNum" sz="quarter" idx="5"/>
          </p:nvPr>
        </p:nvSpPr>
        <p:spPr>
          <a:noFill/>
        </p:spPr>
        <p:txBody>
          <a:bodyPr/>
          <a:lstStyle/>
          <a:p>
            <a:fld id="{8D92DE70-BA62-41B6-B366-F1A669CA47E4}" type="slidenum">
              <a:rPr lang="en-US" smtClean="0"/>
              <a:pPr/>
              <a:t>87</a:t>
            </a:fld>
            <a:endParaRPr lang="en-US" smtClean="0"/>
          </a:p>
        </p:txBody>
      </p:sp>
      <p:sp>
        <p:nvSpPr>
          <p:cNvPr id="290819" name="Rectangle 2"/>
          <p:cNvSpPr>
            <a:spLocks noGrp="1" noRot="1" noChangeAspect="1" noChangeArrowheads="1" noTextEdit="1"/>
          </p:cNvSpPr>
          <p:nvPr>
            <p:ph type="sldImg"/>
          </p:nvPr>
        </p:nvSpPr>
        <p:spPr>
          <a:solidFill>
            <a:srgbClr val="FFFFFF"/>
          </a:solidFill>
          <a:ln/>
        </p:spPr>
      </p:sp>
      <p:sp>
        <p:nvSpPr>
          <p:cNvPr id="290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The track is saved, but you have to select the ball and give it maximum mass to see the pie well. I used the loop track with the ball skater and made it more massive. The answer is C</a:t>
            </a:r>
          </a:p>
          <a:p>
            <a:pPr eaLnBrk="1" hangingPunct="1"/>
            <a:r>
              <a:rPr lang="en-US" smtClean="0"/>
              <a:t>A is at 1 or 3</a:t>
            </a:r>
          </a:p>
          <a:p>
            <a:pPr eaLnBrk="1" hangingPunct="1"/>
            <a:r>
              <a:rPr lang="en-US" smtClean="0"/>
              <a:t>B is at the lowest point on the track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1031"/>
          <p:cNvSpPr>
            <a:spLocks noGrp="1" noChangeArrowheads="1"/>
          </p:cNvSpPr>
          <p:nvPr>
            <p:ph type="sldNum" sz="quarter" idx="5"/>
          </p:nvPr>
        </p:nvSpPr>
        <p:spPr>
          <a:noFill/>
        </p:spPr>
        <p:txBody>
          <a:bodyPr/>
          <a:lstStyle/>
          <a:p>
            <a:fld id="{E337BA23-DD3F-449E-A00C-9671064C5683}" type="slidenum">
              <a:rPr lang="en-US" smtClean="0"/>
              <a:pPr/>
              <a:t>88</a:t>
            </a:fld>
            <a:endParaRPr lang="en-US" smtClean="0"/>
          </a:p>
        </p:txBody>
      </p:sp>
      <p:sp>
        <p:nvSpPr>
          <p:cNvPr id="291843" name="Rectangle 2"/>
          <p:cNvSpPr>
            <a:spLocks noGrp="1" noRot="1" noChangeAspect="1" noChangeArrowheads="1" noTextEdit="1"/>
          </p:cNvSpPr>
          <p:nvPr>
            <p:ph type="sldImg"/>
          </p:nvPr>
        </p:nvSpPr>
        <p:spPr>
          <a:solidFill>
            <a:srgbClr val="FFFFFF"/>
          </a:solidFill>
          <a:ln/>
        </p:spPr>
      </p:sp>
      <p:sp>
        <p:nvSpPr>
          <p:cNvPr id="2918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B</a:t>
            </a:r>
          </a:p>
          <a:p>
            <a:pPr eaLnBrk="1" hangingPunct="1"/>
            <a:r>
              <a:rPr lang="en-US" smtClean="0"/>
              <a:t>Change the ball’s mass to show this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031"/>
          <p:cNvSpPr>
            <a:spLocks noGrp="1" noChangeArrowheads="1"/>
          </p:cNvSpPr>
          <p:nvPr>
            <p:ph type="sldNum" sz="quarter" idx="5"/>
          </p:nvPr>
        </p:nvSpPr>
        <p:spPr>
          <a:noFill/>
        </p:spPr>
        <p:txBody>
          <a:bodyPr/>
          <a:lstStyle/>
          <a:p>
            <a:fld id="{8F49EFF3-C3D5-4FE4-9709-9FD715A4140C}" type="slidenum">
              <a:rPr lang="en-US" smtClean="0"/>
              <a:pPr/>
              <a:t>89</a:t>
            </a:fld>
            <a:endParaRPr lang="en-US" smtClean="0"/>
          </a:p>
        </p:txBody>
      </p:sp>
      <p:sp>
        <p:nvSpPr>
          <p:cNvPr id="292867" name="Rectangle 2"/>
          <p:cNvSpPr>
            <a:spLocks noGrp="1" noRot="1" noChangeAspect="1" noChangeArrowheads="1" noTextEdit="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You will need to Zoom out on the bar graph window to see the top of the bars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1031"/>
          <p:cNvSpPr>
            <a:spLocks noGrp="1" noChangeArrowheads="1"/>
          </p:cNvSpPr>
          <p:nvPr>
            <p:ph type="sldNum" sz="quarter" idx="5"/>
          </p:nvPr>
        </p:nvSpPr>
        <p:spPr>
          <a:noFill/>
        </p:spPr>
        <p:txBody>
          <a:bodyPr/>
          <a:lstStyle/>
          <a:p>
            <a:fld id="{7FEB7F90-05DD-4571-8E58-2CBD80F0EB39}" type="slidenum">
              <a:rPr lang="en-US" smtClean="0"/>
              <a:pPr/>
              <a:t>10</a:t>
            </a:fld>
            <a:endParaRPr lang="en-US" smtClean="0"/>
          </a:p>
        </p:txBody>
      </p:sp>
      <p:sp>
        <p:nvSpPr>
          <p:cNvPr id="345091" name="Rectangle 2"/>
          <p:cNvSpPr>
            <a:spLocks noGrp="1" noRot="1" noChangeAspect="1" noChangeArrowheads="1" noTextEdit="1"/>
          </p:cNvSpPr>
          <p:nvPr>
            <p:ph type="sldImg"/>
          </p:nvPr>
        </p:nvSpPr>
        <p:spPr>
          <a:solidFill>
            <a:srgbClr val="FFFFFF"/>
          </a:solidFill>
          <a:ln/>
        </p:spPr>
      </p:sp>
      <p:sp>
        <p:nvSpPr>
          <p:cNvPr id="345092"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5A</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1031"/>
          <p:cNvSpPr>
            <a:spLocks noGrp="1" noChangeArrowheads="1"/>
          </p:cNvSpPr>
          <p:nvPr>
            <p:ph type="sldNum" sz="quarter" idx="5"/>
          </p:nvPr>
        </p:nvSpPr>
        <p:spPr>
          <a:noFill/>
        </p:spPr>
        <p:txBody>
          <a:bodyPr/>
          <a:lstStyle/>
          <a:p>
            <a:fld id="{5C885E24-DDDF-4393-A560-17AA2BB5D8C4}" type="slidenum">
              <a:rPr lang="en-US" smtClean="0"/>
              <a:pPr/>
              <a:t>90</a:t>
            </a:fld>
            <a:endParaRPr lang="en-US" smtClean="0"/>
          </a:p>
        </p:txBody>
      </p:sp>
      <p:sp>
        <p:nvSpPr>
          <p:cNvPr id="293891" name="Rectangle 2"/>
          <p:cNvSpPr>
            <a:spLocks noGrp="1" noRot="1" noChangeAspect="1" noChangeArrowheads="1" noTextEdit="1"/>
          </p:cNvSpPr>
          <p:nvPr>
            <p:ph type="sldImg"/>
          </p:nvPr>
        </p:nvSpPr>
        <p:spPr>
          <a:solidFill>
            <a:srgbClr val="FFFFFF"/>
          </a:solidFill>
          <a:ln/>
        </p:spPr>
      </p:sp>
      <p:sp>
        <p:nvSpPr>
          <p:cNvPr id="2938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1031"/>
          <p:cNvSpPr>
            <a:spLocks noGrp="1" noChangeArrowheads="1"/>
          </p:cNvSpPr>
          <p:nvPr>
            <p:ph type="sldNum" sz="quarter" idx="5"/>
          </p:nvPr>
        </p:nvSpPr>
        <p:spPr>
          <a:noFill/>
        </p:spPr>
        <p:txBody>
          <a:bodyPr/>
          <a:lstStyle/>
          <a:p>
            <a:fld id="{BAF13F3D-7C09-4F0D-A10E-03ACA399F9E3}" type="slidenum">
              <a:rPr lang="en-US" smtClean="0"/>
              <a:pPr/>
              <a:t>91</a:t>
            </a:fld>
            <a:endParaRPr lang="en-US" smtClean="0"/>
          </a:p>
        </p:txBody>
      </p:sp>
      <p:sp>
        <p:nvSpPr>
          <p:cNvPr id="294915" name="Rectangle 2"/>
          <p:cNvSpPr>
            <a:spLocks noGrp="1" noRot="1" noChangeAspect="1" noChangeArrowheads="1" noTextEdit="1"/>
          </p:cNvSpPr>
          <p:nvPr>
            <p:ph type="sldImg"/>
          </p:nvPr>
        </p:nvSpPr>
        <p:spPr>
          <a:solidFill>
            <a:srgbClr val="FFFFFF"/>
          </a:solidFill>
          <a:ln/>
        </p:spPr>
      </p:sp>
      <p:sp>
        <p:nvSpPr>
          <p:cNvPr id="294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C</a:t>
            </a:r>
          </a:p>
          <a:p>
            <a:pPr eaLnBrk="1" hangingPunct="1"/>
            <a:r>
              <a:rPr lang="en-US" smtClean="0"/>
              <a:t>Have the students predict by drawing the charts for B, D and E then show the next slide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1031"/>
          <p:cNvSpPr>
            <a:spLocks noGrp="1" noChangeArrowheads="1"/>
          </p:cNvSpPr>
          <p:nvPr>
            <p:ph type="sldNum" sz="quarter" idx="5"/>
          </p:nvPr>
        </p:nvSpPr>
        <p:spPr>
          <a:noFill/>
        </p:spPr>
        <p:txBody>
          <a:bodyPr/>
          <a:lstStyle/>
          <a:p>
            <a:fld id="{F420D7E0-D7DC-40A2-A76B-EEF4A0011911}" type="slidenum">
              <a:rPr lang="en-US" smtClean="0"/>
              <a:pPr/>
              <a:t>92</a:t>
            </a:fld>
            <a:endParaRPr lang="en-US" smtClean="0"/>
          </a:p>
        </p:txBody>
      </p:sp>
      <p:sp>
        <p:nvSpPr>
          <p:cNvPr id="295939" name="Rectangle 2"/>
          <p:cNvSpPr>
            <a:spLocks noGrp="1" noRot="1" noChangeAspect="1" noChangeArrowheads="1" noTextEdit="1"/>
          </p:cNvSpPr>
          <p:nvPr>
            <p:ph type="sldImg"/>
          </p:nvPr>
        </p:nvSpPr>
        <p:spPr>
          <a:solidFill>
            <a:srgbClr val="FFFFFF"/>
          </a:solidFill>
          <a:ln/>
        </p:spPr>
      </p:sp>
      <p:sp>
        <p:nvSpPr>
          <p:cNvPr id="2959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A slow</a:t>
            </a:r>
          </a:p>
          <a:p>
            <a:pPr eaLnBrk="1" hangingPunct="1"/>
            <a:r>
              <a:rPr lang="en-US" smtClean="0"/>
              <a:t>B stopped</a:t>
            </a:r>
          </a:p>
          <a:p>
            <a:pPr eaLnBrk="1" hangingPunct="1"/>
            <a:r>
              <a:rPr lang="en-US" smtClean="0"/>
              <a:t>C fast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93</a:t>
            </a:fld>
            <a:endParaRPr lang="en-US"/>
          </a:p>
        </p:txBody>
      </p:sp>
    </p:spTree>
    <p:extLst>
      <p:ext uri="{BB962C8B-B14F-4D97-AF65-F5344CB8AC3E}">
        <p14:creationId xmlns:p14="http://schemas.microsoft.com/office/powerpoint/2010/main" val="42865250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1031"/>
          <p:cNvSpPr>
            <a:spLocks noGrp="1" noChangeArrowheads="1"/>
          </p:cNvSpPr>
          <p:nvPr>
            <p:ph type="sldNum" sz="quarter" idx="5"/>
          </p:nvPr>
        </p:nvSpPr>
        <p:spPr>
          <a:noFill/>
        </p:spPr>
        <p:txBody>
          <a:bodyPr/>
          <a:lstStyle/>
          <a:p>
            <a:fld id="{FFBA8FBE-023C-47AD-8EAE-1BA9BE9F91E6}" type="slidenum">
              <a:rPr lang="en-US" smtClean="0"/>
              <a:pPr/>
              <a:t>95</a:t>
            </a:fld>
            <a:endParaRPr lang="en-US" smtClean="0"/>
          </a:p>
        </p:txBody>
      </p:sp>
      <p:sp>
        <p:nvSpPr>
          <p:cNvPr id="303107"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03108" name="Rectangle 3"/>
          <p:cNvSpPr>
            <a:spLocks noGrp="1" noChangeArrowheads="1"/>
          </p:cNvSpPr>
          <p:nvPr>
            <p:ph type="body" idx="1"/>
          </p:nvPr>
        </p:nvSpPr>
        <p:spPr>
          <a:solidFill>
            <a:srgbClr val="FFFFFF"/>
          </a:solidFill>
          <a:ln>
            <a:solidFill>
              <a:srgbClr val="000000"/>
            </a:solidFill>
          </a:ln>
        </p:spPr>
        <p:txBody>
          <a:bodyPr lIns="91432" tIns="45716" rIns="91432" bIns="45716"/>
          <a:lstStyle/>
          <a:p>
            <a:pPr eaLnBrk="1" hangingPunct="1"/>
            <a:r>
              <a:rPr lang="en-US" smtClean="0"/>
              <a:t>D</a:t>
            </a:r>
          </a:p>
          <a:p>
            <a:pPr eaLnBrk="1" hangingPunct="1"/>
            <a:r>
              <a:rPr lang="en-US" smtClean="0"/>
              <a:t>This is the default track with the PE line moved up to the track </a:t>
            </a:r>
          </a:p>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1031"/>
          <p:cNvSpPr>
            <a:spLocks noGrp="1" noChangeArrowheads="1"/>
          </p:cNvSpPr>
          <p:nvPr>
            <p:ph type="sldNum" sz="quarter" idx="5"/>
          </p:nvPr>
        </p:nvSpPr>
        <p:spPr>
          <a:noFill/>
        </p:spPr>
        <p:txBody>
          <a:bodyPr/>
          <a:lstStyle/>
          <a:p>
            <a:fld id="{A855B761-7A7B-4483-8049-5FB557A9A9E9}" type="slidenum">
              <a:rPr lang="en-US" smtClean="0"/>
              <a:pPr/>
              <a:t>97</a:t>
            </a:fld>
            <a:endParaRPr lang="en-US" smtClean="0"/>
          </a:p>
        </p:txBody>
      </p:sp>
      <p:sp>
        <p:nvSpPr>
          <p:cNvPr id="304131"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04132" name="Rectangle 3"/>
          <p:cNvSpPr>
            <a:spLocks noGrp="1" noChangeArrowheads="1"/>
          </p:cNvSpPr>
          <p:nvPr>
            <p:ph type="body" idx="1"/>
          </p:nvPr>
        </p:nvSpPr>
        <p:spPr>
          <a:solidFill>
            <a:srgbClr val="FFFFFF"/>
          </a:solidFill>
          <a:ln>
            <a:solidFill>
              <a:srgbClr val="000000"/>
            </a:solidFill>
          </a:ln>
        </p:spPr>
        <p:txBody>
          <a:bodyPr lIns="91432" tIns="45716" rIns="91432" bIns="45716"/>
          <a:lstStyle/>
          <a:p>
            <a:pPr eaLnBrk="1" hangingPunct="1"/>
            <a:r>
              <a:rPr lang="en-US" smtClean="0"/>
              <a:t>B</a:t>
            </a:r>
          </a:p>
          <a:p>
            <a:pPr eaLnBrk="1" hangingPunct="1"/>
            <a:r>
              <a:rPr lang="en-US" smtClean="0"/>
              <a:t>I used the Double well roller coaster track with the Skater changed to the girl and I moved the PE line to the bottom of the first well. Then I started from the “Return Skater” position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031"/>
          <p:cNvSpPr>
            <a:spLocks noGrp="1" noChangeArrowheads="1"/>
          </p:cNvSpPr>
          <p:nvPr>
            <p:ph type="sldNum" sz="quarter" idx="5"/>
          </p:nvPr>
        </p:nvSpPr>
        <p:spPr>
          <a:noFill/>
        </p:spPr>
        <p:txBody>
          <a:bodyPr/>
          <a:lstStyle/>
          <a:p>
            <a:fld id="{5DE38A78-9F4B-4347-986B-B5232568DE7A}" type="slidenum">
              <a:rPr lang="en-US" smtClean="0"/>
              <a:pPr/>
              <a:t>99</a:t>
            </a:fld>
            <a:endParaRPr lang="en-US" smtClean="0"/>
          </a:p>
        </p:txBody>
      </p:sp>
      <p:sp>
        <p:nvSpPr>
          <p:cNvPr id="305155"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05156" name="Rectangle 3"/>
          <p:cNvSpPr>
            <a:spLocks noGrp="1" noChangeArrowheads="1"/>
          </p:cNvSpPr>
          <p:nvPr>
            <p:ph type="body" idx="1"/>
          </p:nvPr>
        </p:nvSpPr>
        <p:spPr>
          <a:solidFill>
            <a:srgbClr val="FFFFFF"/>
          </a:solidFill>
          <a:ln>
            <a:solidFill>
              <a:srgbClr val="000000"/>
            </a:solidFill>
          </a:ln>
        </p:spPr>
        <p:txBody>
          <a:bodyPr lIns="91432" tIns="45716" rIns="91432" bIns="45716"/>
          <a:lstStyle/>
          <a:p>
            <a:pPr eaLnBrk="1" hangingPunct="1"/>
            <a:r>
              <a:rPr lang="en-US" smtClean="0"/>
              <a:t>I used the double well roller coaster again with a ball at 18 kg for #3 and #4</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1031"/>
          <p:cNvSpPr>
            <a:spLocks noGrp="1" noChangeArrowheads="1"/>
          </p:cNvSpPr>
          <p:nvPr>
            <p:ph type="sldNum" sz="quarter" idx="5"/>
          </p:nvPr>
        </p:nvSpPr>
        <p:spPr>
          <a:noFill/>
        </p:spPr>
        <p:txBody>
          <a:bodyPr/>
          <a:lstStyle/>
          <a:p>
            <a:fld id="{B729EA60-5306-4E16-A582-F557B08A8C35}" type="slidenum">
              <a:rPr lang="en-US" smtClean="0"/>
              <a:pPr/>
              <a:t>100</a:t>
            </a:fld>
            <a:endParaRPr lang="en-US" smtClean="0"/>
          </a:p>
        </p:txBody>
      </p:sp>
      <p:sp>
        <p:nvSpPr>
          <p:cNvPr id="306179"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06180" name="Rectangle 3"/>
          <p:cNvSpPr>
            <a:spLocks noGrp="1" noChangeArrowheads="1"/>
          </p:cNvSpPr>
          <p:nvPr>
            <p:ph type="body" idx="1"/>
          </p:nvPr>
        </p:nvSpPr>
        <p:spPr>
          <a:solidFill>
            <a:srgbClr val="FFFFFF"/>
          </a:solidFill>
          <a:ln>
            <a:solidFill>
              <a:srgbClr val="000000"/>
            </a:solidFill>
          </a:ln>
        </p:spPr>
        <p:txBody>
          <a:bodyPr lIns="91432" tIns="45716" rIns="91432" bIns="45716"/>
          <a:lstStyle/>
          <a:p>
            <a:pPr eaLnBrk="1" hangingPunct="1"/>
            <a:r>
              <a:rPr lang="en-US" smtClean="0"/>
              <a:t>B</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1031"/>
          <p:cNvSpPr>
            <a:spLocks noGrp="1" noChangeArrowheads="1"/>
          </p:cNvSpPr>
          <p:nvPr>
            <p:ph type="sldNum" sz="quarter" idx="5"/>
          </p:nvPr>
        </p:nvSpPr>
        <p:spPr>
          <a:noFill/>
        </p:spPr>
        <p:txBody>
          <a:bodyPr/>
          <a:lstStyle/>
          <a:p>
            <a:fld id="{17945F2C-D8DF-4E3C-865D-890AD70C8CB4}" type="slidenum">
              <a:rPr lang="en-US" smtClean="0"/>
              <a:pPr/>
              <a:t>102</a:t>
            </a:fld>
            <a:endParaRPr lang="en-US" smtClean="0"/>
          </a:p>
        </p:txBody>
      </p:sp>
      <p:sp>
        <p:nvSpPr>
          <p:cNvPr id="307203"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p:spPr>
        <p:txBody>
          <a:bodyPr lIns="91432" tIns="45716" rIns="91432" bIns="45716"/>
          <a:lstStyle/>
          <a:p>
            <a:pPr eaLnBrk="1" hangingPunct="1"/>
            <a:r>
              <a:rPr lang="en-US" smtClean="0"/>
              <a:t>B</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105</a:t>
            </a:fld>
            <a:endParaRPr lang="en-US"/>
          </a:p>
        </p:txBody>
      </p:sp>
    </p:spTree>
    <p:extLst>
      <p:ext uri="{BB962C8B-B14F-4D97-AF65-F5344CB8AC3E}">
        <p14:creationId xmlns:p14="http://schemas.microsoft.com/office/powerpoint/2010/main" val="263271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1031"/>
          <p:cNvSpPr>
            <a:spLocks noGrp="1" noChangeArrowheads="1"/>
          </p:cNvSpPr>
          <p:nvPr>
            <p:ph type="sldNum" sz="quarter" idx="5"/>
          </p:nvPr>
        </p:nvSpPr>
        <p:spPr>
          <a:noFill/>
        </p:spPr>
        <p:txBody>
          <a:bodyPr/>
          <a:lstStyle/>
          <a:p>
            <a:fld id="{2A01FAE5-2A01-4A24-83F3-667D0ADA446B}" type="slidenum">
              <a:rPr lang="en-US" smtClean="0"/>
              <a:pPr/>
              <a:t>12</a:t>
            </a:fld>
            <a:endParaRPr lang="en-US" smtClean="0"/>
          </a:p>
        </p:txBody>
      </p:sp>
      <p:sp>
        <p:nvSpPr>
          <p:cNvPr id="346115" name="Rectangle 2"/>
          <p:cNvSpPr>
            <a:spLocks noGrp="1" noRot="1" noChangeAspect="1" noChangeArrowheads="1" noTextEdit="1"/>
          </p:cNvSpPr>
          <p:nvPr>
            <p:ph type="sldImg"/>
          </p:nvPr>
        </p:nvSpPr>
        <p:spPr>
          <a:solidFill>
            <a:srgbClr val="FFFFFF"/>
          </a:solidFill>
          <a:ln/>
        </p:spPr>
      </p:sp>
      <p:sp>
        <p:nvSpPr>
          <p:cNvPr id="346116"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dirty="0" smtClean="0"/>
              <a:t>These next slides are adapted from Perkins’ </a:t>
            </a:r>
            <a:r>
              <a:rPr lang="en-US" dirty="0" smtClean="0">
                <a:cs typeface="Times New Roman" pitchFamily="18" charset="0"/>
              </a:rPr>
              <a:t>Phys1010 Homework 2</a:t>
            </a:r>
            <a:r>
              <a:rPr lang="en-US" dirty="0" smtClean="0"/>
              <a:t> activity in Teaching Ideas</a:t>
            </a:r>
          </a:p>
          <a:p>
            <a:pPr eaLnBrk="1" hangingPunct="1"/>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106</a:t>
            </a:fld>
            <a:endParaRPr lang="en-US"/>
          </a:p>
        </p:txBody>
      </p:sp>
    </p:spTree>
    <p:extLst>
      <p:ext uri="{BB962C8B-B14F-4D97-AF65-F5344CB8AC3E}">
        <p14:creationId xmlns:p14="http://schemas.microsoft.com/office/powerpoint/2010/main" val="11516234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107</a:t>
            </a:fld>
            <a:endParaRPr lang="en-US"/>
          </a:p>
        </p:txBody>
      </p:sp>
    </p:spTree>
    <p:extLst>
      <p:ext uri="{BB962C8B-B14F-4D97-AF65-F5344CB8AC3E}">
        <p14:creationId xmlns:p14="http://schemas.microsoft.com/office/powerpoint/2010/main" val="13057853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031"/>
          <p:cNvSpPr>
            <a:spLocks noGrp="1" noChangeArrowheads="1"/>
          </p:cNvSpPr>
          <p:nvPr>
            <p:ph type="sldNum" sz="quarter" idx="5"/>
          </p:nvPr>
        </p:nvSpPr>
        <p:spPr>
          <a:noFill/>
        </p:spPr>
        <p:txBody>
          <a:bodyPr/>
          <a:lstStyle/>
          <a:p>
            <a:fld id="{CF7F5E91-BBAA-4220-8F77-A30E30D3747C}" type="slidenum">
              <a:rPr lang="en-US" smtClean="0"/>
              <a:pPr/>
              <a:t>108</a:t>
            </a:fld>
            <a:endParaRPr lang="en-US" smtClean="0"/>
          </a:p>
        </p:txBody>
      </p:sp>
      <p:sp>
        <p:nvSpPr>
          <p:cNvPr id="275459" name="Rectangle 2"/>
          <p:cNvSpPr>
            <a:spLocks noGrp="1" noRot="1" noChangeAspect="1" noChangeArrowheads="1" noTextEdit="1"/>
          </p:cNvSpPr>
          <p:nvPr>
            <p:ph type="sldImg"/>
          </p:nvPr>
        </p:nvSpPr>
        <p:spPr>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700" dirty="0" smtClean="0">
                <a:cs typeface="Times New Roman" pitchFamily="18" charset="0"/>
              </a:rPr>
              <a:t>The dotted lines are on the drawing to help you see the change in position relative to the spring with no mass.</a:t>
            </a:r>
            <a:br>
              <a:rPr lang="en-US" sz="700" dirty="0" smtClean="0">
                <a:cs typeface="Times New Roman" pitchFamily="18" charset="0"/>
              </a:rPr>
            </a:br>
            <a:r>
              <a:rPr lang="en-US" sz="700" dirty="0" smtClean="0">
                <a:cs typeface="Times New Roman" pitchFamily="18" charset="0"/>
              </a:rPr>
              <a:t> Say “ you may need more than one answer. The</a:t>
            </a:r>
            <a:r>
              <a:rPr lang="en-US" sz="700" baseline="0" dirty="0" smtClean="0">
                <a:cs typeface="Times New Roman" pitchFamily="18" charset="0"/>
              </a:rPr>
              <a:t> answers are B and C</a:t>
            </a:r>
            <a:endParaRPr lang="en-US" sz="700" dirty="0" smtClean="0">
              <a:cs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109</a:t>
            </a:fld>
            <a:endParaRPr lang="en-US"/>
          </a:p>
        </p:txBody>
      </p:sp>
    </p:spTree>
    <p:extLst>
      <p:ext uri="{BB962C8B-B14F-4D97-AF65-F5344CB8AC3E}">
        <p14:creationId xmlns:p14="http://schemas.microsoft.com/office/powerpoint/2010/main" val="38989458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and C</a:t>
            </a:r>
            <a:endParaRPr lang="en-US" dirty="0"/>
          </a:p>
        </p:txBody>
      </p:sp>
      <p:sp>
        <p:nvSpPr>
          <p:cNvPr id="4" name="Slide Number Placeholder 3"/>
          <p:cNvSpPr>
            <a:spLocks noGrp="1"/>
          </p:cNvSpPr>
          <p:nvPr>
            <p:ph type="sldNum" sz="quarter" idx="10"/>
          </p:nvPr>
        </p:nvSpPr>
        <p:spPr/>
        <p:txBody>
          <a:bodyPr/>
          <a:lstStyle/>
          <a:p>
            <a:pPr>
              <a:defRPr/>
            </a:pPr>
            <a:fld id="{1EE9F97B-5FF9-4B0D-BCAB-7E9BA9677921}" type="slidenum">
              <a:rPr lang="en-US" smtClean="0"/>
              <a:pPr>
                <a:defRPr/>
              </a:pPr>
              <a:t>110</a:t>
            </a:fld>
            <a:endParaRPr lang="en-US"/>
          </a:p>
        </p:txBody>
      </p:sp>
    </p:spTree>
    <p:extLst>
      <p:ext uri="{BB962C8B-B14F-4D97-AF65-F5344CB8AC3E}">
        <p14:creationId xmlns:p14="http://schemas.microsoft.com/office/powerpoint/2010/main" val="21574418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1031"/>
          <p:cNvSpPr>
            <a:spLocks noGrp="1" noChangeArrowheads="1"/>
          </p:cNvSpPr>
          <p:nvPr>
            <p:ph type="sldNum" sz="quarter" idx="5"/>
          </p:nvPr>
        </p:nvSpPr>
        <p:spPr>
          <a:noFill/>
        </p:spPr>
        <p:txBody>
          <a:bodyPr/>
          <a:lstStyle/>
          <a:p>
            <a:fld id="{AF419A19-7E3C-4C63-B584-EEC319A86AEF}" type="slidenum">
              <a:rPr lang="en-US" smtClean="0"/>
              <a:pPr/>
              <a:t>113</a:t>
            </a:fld>
            <a:endParaRPr lang="en-US" smtClean="0"/>
          </a:p>
        </p:txBody>
      </p:sp>
      <p:sp>
        <p:nvSpPr>
          <p:cNvPr id="394243"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94244" name="Rectangle 3"/>
          <p:cNvSpPr>
            <a:spLocks noGrp="1" noChangeArrowheads="1"/>
          </p:cNvSpPr>
          <p:nvPr>
            <p:ph type="body" idx="1"/>
          </p:nvPr>
        </p:nvSpPr>
        <p:spPr>
          <a:solidFill>
            <a:srgbClr val="FFFFFF"/>
          </a:solidFill>
          <a:ln>
            <a:solidFill>
              <a:srgbClr val="000000"/>
            </a:solidFill>
          </a:ln>
        </p:spPr>
        <p:txBody>
          <a:bodyPr lIns="91432" tIns="45716" rIns="91432" bIns="45716"/>
          <a:lstStyle/>
          <a:p>
            <a:pPr eaLnBrk="1" hangingPunct="1"/>
            <a:r>
              <a:rPr lang="en-US" smtClean="0"/>
              <a:t>Shorter one is faster</a:t>
            </a:r>
          </a:p>
          <a:p>
            <a:pPr eaLnBrk="1" hangingPunct="1"/>
            <a:r>
              <a:rPr lang="en-US" smtClean="0"/>
              <a:t>Since no friction, both go back to initial angle</a:t>
            </a:r>
          </a:p>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031"/>
          <p:cNvSpPr>
            <a:spLocks noGrp="1" noChangeArrowheads="1"/>
          </p:cNvSpPr>
          <p:nvPr>
            <p:ph type="sldNum" sz="quarter" idx="5"/>
          </p:nvPr>
        </p:nvSpPr>
        <p:spPr>
          <a:noFill/>
        </p:spPr>
        <p:txBody>
          <a:bodyPr/>
          <a:lstStyle/>
          <a:p>
            <a:fld id="{932D0EAC-6A7B-47E4-ACFC-1AF50557C0B9}" type="slidenum">
              <a:rPr lang="en-US" smtClean="0"/>
              <a:pPr/>
              <a:t>116</a:t>
            </a:fld>
            <a:endParaRPr lang="en-US" smtClean="0"/>
          </a:p>
        </p:txBody>
      </p:sp>
      <p:sp>
        <p:nvSpPr>
          <p:cNvPr id="395267"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95268" name="Rectangle 3"/>
          <p:cNvSpPr>
            <a:spLocks noGrp="1" noChangeArrowheads="1"/>
          </p:cNvSpPr>
          <p:nvPr>
            <p:ph type="body" idx="1"/>
          </p:nvPr>
        </p:nvSpPr>
        <p:spPr>
          <a:solidFill>
            <a:srgbClr val="FFFFFF"/>
          </a:solidFill>
          <a:ln>
            <a:solidFill>
              <a:srgbClr val="000000"/>
            </a:solidFill>
          </a:ln>
        </p:spPr>
        <p:txBody>
          <a:bodyPr lIns="91432" tIns="45716" rIns="91432" bIns="45716"/>
          <a:lstStyle/>
          <a:p>
            <a:pPr eaLnBrk="1" hangingPunct="1"/>
            <a:r>
              <a:rPr lang="en-US" smtClean="0"/>
              <a:t>D Smaller mass swings less high and stops first.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1031"/>
          <p:cNvSpPr>
            <a:spLocks noGrp="1" noChangeArrowheads="1"/>
          </p:cNvSpPr>
          <p:nvPr>
            <p:ph type="sldNum" sz="quarter" idx="5"/>
          </p:nvPr>
        </p:nvSpPr>
        <p:spPr>
          <a:noFill/>
        </p:spPr>
        <p:txBody>
          <a:bodyPr/>
          <a:lstStyle/>
          <a:p>
            <a:fld id="{2C67E721-D8B2-4ED9-9627-8EF06FFCCA25}" type="slidenum">
              <a:rPr lang="en-US" smtClean="0"/>
              <a:pPr/>
              <a:t>117</a:t>
            </a:fld>
            <a:endParaRPr lang="en-US" smtClean="0"/>
          </a:p>
        </p:txBody>
      </p:sp>
      <p:sp>
        <p:nvSpPr>
          <p:cNvPr id="396291"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96292" name="Rectangle 3"/>
          <p:cNvSpPr>
            <a:spLocks noGrp="1" noChangeArrowheads="1"/>
          </p:cNvSpPr>
          <p:nvPr>
            <p:ph type="body" idx="1"/>
          </p:nvPr>
        </p:nvSpPr>
        <p:spPr>
          <a:solidFill>
            <a:srgbClr val="FFFFFF"/>
          </a:solidFill>
          <a:ln>
            <a:solidFill>
              <a:srgbClr val="000000"/>
            </a:solidFill>
          </a:ln>
        </p:spPr>
        <p:txBody>
          <a:bodyPr lIns="91432" tIns="45716" rIns="91432" bIns="45716"/>
          <a:lstStyle/>
          <a:p>
            <a:pPr eaLnBrk="1" hangingPunct="1"/>
            <a:r>
              <a:rPr lang="en-US" smtClean="0"/>
              <a:t>They stop at the same time because same mass, length doesn’t matter</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031"/>
          <p:cNvSpPr>
            <a:spLocks noGrp="1" noChangeArrowheads="1"/>
          </p:cNvSpPr>
          <p:nvPr>
            <p:ph type="sldNum" sz="quarter" idx="5"/>
          </p:nvPr>
        </p:nvSpPr>
        <p:spPr>
          <a:noFill/>
        </p:spPr>
        <p:txBody>
          <a:bodyPr/>
          <a:lstStyle/>
          <a:p>
            <a:fld id="{324CF98A-BFDE-4B8A-9A20-43594B24E6B7}" type="slidenum">
              <a:rPr lang="en-US" smtClean="0"/>
              <a:pPr/>
              <a:t>118</a:t>
            </a:fld>
            <a:endParaRPr lang="en-US" smtClean="0"/>
          </a:p>
        </p:txBody>
      </p:sp>
      <p:sp>
        <p:nvSpPr>
          <p:cNvPr id="397315"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97316" name="Rectangle 3"/>
          <p:cNvSpPr>
            <a:spLocks noGrp="1" noChangeArrowheads="1"/>
          </p:cNvSpPr>
          <p:nvPr>
            <p:ph type="body" idx="1"/>
          </p:nvPr>
        </p:nvSpPr>
        <p:spPr>
          <a:solidFill>
            <a:srgbClr val="FFFFFF"/>
          </a:solidFill>
          <a:ln>
            <a:solidFill>
              <a:srgbClr val="000000"/>
            </a:solidFill>
          </a:ln>
        </p:spPr>
        <p:txBody>
          <a:bodyPr lIns="91432" tIns="45716" rIns="91432" bIns="45716"/>
          <a:lstStyle/>
          <a:p>
            <a:pPr eaLnBrk="1" hangingPunct="1"/>
            <a:r>
              <a:rPr lang="en-US" smtClean="0"/>
              <a:t>Lower angle shorter period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In the cartoon mode, the earth crashes into the sun, but in reality, the path is just reduced in size.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DC24BC6-B196-4B8C-86D1-1B3044EE6DD3}" type="slidenum">
              <a:rPr lang="en-US" smtClean="0"/>
              <a:t>121</a:t>
            </a:fld>
            <a:endParaRPr lang="en-US"/>
          </a:p>
        </p:txBody>
      </p:sp>
    </p:spTree>
    <p:extLst>
      <p:ext uri="{BB962C8B-B14F-4D97-AF65-F5344CB8AC3E}">
        <p14:creationId xmlns:p14="http://schemas.microsoft.com/office/powerpoint/2010/main" val="3514537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1031"/>
          <p:cNvSpPr>
            <a:spLocks noGrp="1" noChangeArrowheads="1"/>
          </p:cNvSpPr>
          <p:nvPr>
            <p:ph type="sldNum" sz="quarter" idx="5"/>
          </p:nvPr>
        </p:nvSpPr>
        <p:spPr>
          <a:noFill/>
        </p:spPr>
        <p:txBody>
          <a:bodyPr/>
          <a:lstStyle/>
          <a:p>
            <a:fld id="{8EC31B29-FCD7-4556-905C-AE951D9E9CD6}" type="slidenum">
              <a:rPr lang="en-US" smtClean="0"/>
              <a:pPr/>
              <a:t>13</a:t>
            </a:fld>
            <a:endParaRPr lang="en-US" smtClean="0"/>
          </a:p>
        </p:txBody>
      </p:sp>
      <p:sp>
        <p:nvSpPr>
          <p:cNvPr id="347139" name="Rectangle 2"/>
          <p:cNvSpPr>
            <a:spLocks noGrp="1" noRot="1" noChangeAspect="1" noChangeArrowheads="1" noTextEdit="1"/>
          </p:cNvSpPr>
          <p:nvPr>
            <p:ph type="sldImg"/>
          </p:nvPr>
        </p:nvSpPr>
        <p:spPr>
          <a:solidFill>
            <a:srgbClr val="FFFFFF"/>
          </a:solidFill>
          <a:ln/>
        </p:spPr>
      </p:sp>
      <p:sp>
        <p:nvSpPr>
          <p:cNvPr id="347140"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eaLnBrk="1" hangingPunct="1"/>
            <a:r>
              <a:rPr lang="en-US" smtClean="0"/>
              <a:t>In this example, I set the man at x= -8, v=5, a=-3, pressed </a:t>
            </a:r>
            <a:r>
              <a:rPr lang="en-US" b="1" smtClean="0"/>
              <a:t>Go</a:t>
            </a:r>
            <a:r>
              <a:rPr lang="en-US" smtClean="0"/>
              <a:t> and </a:t>
            </a:r>
            <a:r>
              <a:rPr lang="en-US" b="1" smtClean="0"/>
              <a:t>Pause</a:t>
            </a:r>
            <a:r>
              <a:rPr lang="en-US" smtClean="0"/>
              <a:t> when the velocity was 0. Then I set man at –8, v=10, a=-3, pressed </a:t>
            </a:r>
            <a:r>
              <a:rPr lang="en-US" b="1" smtClean="0"/>
              <a:t>Go</a:t>
            </a:r>
            <a:r>
              <a:rPr lang="en-US" smtClean="0"/>
              <a:t> and </a:t>
            </a:r>
            <a:r>
              <a:rPr lang="en-US" b="1" smtClean="0"/>
              <a:t>Pause</a:t>
            </a:r>
            <a:r>
              <a:rPr lang="en-US" smtClean="0"/>
              <a:t> when the velocity was 0. I plan to show this with the simulation running, but I made the slide to help me remember settings that work well.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students chose A because the vector appears to be the smallest, which would make sense if you think of vector addition of the gravity of the earth and gravity and sun although the moon vector is not to scale compared to the earth sun vector. </a:t>
            </a:r>
            <a:endParaRPr lang="en-US" dirty="0"/>
          </a:p>
        </p:txBody>
      </p:sp>
      <p:sp>
        <p:nvSpPr>
          <p:cNvPr id="4" name="Slide Number Placeholder 3"/>
          <p:cNvSpPr>
            <a:spLocks noGrp="1"/>
          </p:cNvSpPr>
          <p:nvPr>
            <p:ph type="sldNum" sz="quarter" idx="10"/>
          </p:nvPr>
        </p:nvSpPr>
        <p:spPr/>
        <p:txBody>
          <a:bodyPr/>
          <a:lstStyle/>
          <a:p>
            <a:fld id="{218CDBF3-2413-4B68-B077-00D507E7F6DD}" type="slidenum">
              <a:rPr lang="en-US" smtClean="0"/>
              <a:t>122</a:t>
            </a:fld>
            <a:endParaRPr lang="en-US"/>
          </a:p>
        </p:txBody>
      </p:sp>
    </p:spTree>
    <p:extLst>
      <p:ext uri="{BB962C8B-B14F-4D97-AF65-F5344CB8AC3E}">
        <p14:creationId xmlns:p14="http://schemas.microsoft.com/office/powerpoint/2010/main" val="36445221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that the placement</a:t>
            </a:r>
            <a:r>
              <a:rPr lang="en-US" baseline="0" dirty="0" smtClean="0"/>
              <a:t> of vectors in space is arbitrary. </a:t>
            </a:r>
            <a:endParaRPr lang="en-US" dirty="0"/>
          </a:p>
        </p:txBody>
      </p:sp>
      <p:sp>
        <p:nvSpPr>
          <p:cNvPr id="4" name="Slide Number Placeholder 3"/>
          <p:cNvSpPr>
            <a:spLocks noGrp="1"/>
          </p:cNvSpPr>
          <p:nvPr>
            <p:ph type="sldNum" sz="quarter" idx="10"/>
          </p:nvPr>
        </p:nvSpPr>
        <p:spPr/>
        <p:txBody>
          <a:bodyPr/>
          <a:lstStyle/>
          <a:p>
            <a:fld id="{218CDBF3-2413-4B68-B077-00D507E7F6DD}" type="slidenum">
              <a:rPr lang="en-US" smtClean="0"/>
              <a:t>123</a:t>
            </a:fld>
            <a:endParaRPr lang="en-US"/>
          </a:p>
        </p:txBody>
      </p:sp>
    </p:spTree>
    <p:extLst>
      <p:ext uri="{BB962C8B-B14F-4D97-AF65-F5344CB8AC3E}">
        <p14:creationId xmlns:p14="http://schemas.microsoft.com/office/powerpoint/2010/main" val="38605663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a:ln/>
        </p:spPr>
      </p:sp>
      <p:sp>
        <p:nvSpPr>
          <p:cNvPr id="407555" name="Notes Placeholder 2"/>
          <p:cNvSpPr>
            <a:spLocks noGrp="1"/>
          </p:cNvSpPr>
          <p:nvPr>
            <p:ph type="body" idx="1"/>
          </p:nvPr>
        </p:nvSpPr>
        <p:spPr>
          <a:noFill/>
          <a:ln/>
        </p:spPr>
        <p:txBody>
          <a:bodyPr/>
          <a:lstStyle/>
          <a:p>
            <a:r>
              <a:rPr lang="en-US" smtClean="0"/>
              <a:t>Remind the students that the flower represents the (0,0) location. </a:t>
            </a:r>
          </a:p>
          <a:p>
            <a:r>
              <a:rPr lang="en-US" smtClean="0"/>
              <a:t>D is correct</a:t>
            </a:r>
          </a:p>
        </p:txBody>
      </p:sp>
      <p:sp>
        <p:nvSpPr>
          <p:cNvPr id="407556" name="Slide Number Placeholder 3"/>
          <p:cNvSpPr>
            <a:spLocks noGrp="1"/>
          </p:cNvSpPr>
          <p:nvPr>
            <p:ph type="sldNum" sz="quarter" idx="5"/>
          </p:nvPr>
        </p:nvSpPr>
        <p:spPr>
          <a:noFill/>
        </p:spPr>
        <p:txBody>
          <a:bodyPr/>
          <a:lstStyle/>
          <a:p>
            <a:fld id="{FAB9C131-1FF6-4D2B-A1FA-8DDFC436FDD8}" type="slidenum">
              <a:rPr lang="en-US" smtClean="0"/>
              <a:pPr/>
              <a:t>125</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a:ln/>
        </p:spPr>
      </p:sp>
      <p:sp>
        <p:nvSpPr>
          <p:cNvPr id="408579" name="Notes Placeholder 2"/>
          <p:cNvSpPr>
            <a:spLocks noGrp="1"/>
          </p:cNvSpPr>
          <p:nvPr>
            <p:ph type="body" idx="1"/>
          </p:nvPr>
        </p:nvSpPr>
        <p:spPr>
          <a:noFill/>
          <a:ln/>
        </p:spPr>
        <p:txBody>
          <a:bodyPr/>
          <a:lstStyle/>
          <a:p>
            <a:pPr defTabSz="965200" eaLnBrk="1" hangingPunct="1">
              <a:spcBef>
                <a:spcPct val="0"/>
              </a:spcBef>
            </a:pPr>
            <a:r>
              <a:rPr lang="en-US" smtClean="0"/>
              <a:t>C is correct</a:t>
            </a:r>
          </a:p>
          <a:p>
            <a:pPr defTabSz="965200"/>
            <a:endParaRPr lang="en-US" smtClean="0"/>
          </a:p>
        </p:txBody>
      </p:sp>
      <p:sp>
        <p:nvSpPr>
          <p:cNvPr id="408580" name="Slide Number Placeholder 3"/>
          <p:cNvSpPr>
            <a:spLocks noGrp="1"/>
          </p:cNvSpPr>
          <p:nvPr>
            <p:ph type="sldNum" sz="quarter" idx="5"/>
          </p:nvPr>
        </p:nvSpPr>
        <p:spPr>
          <a:noFill/>
        </p:spPr>
        <p:txBody>
          <a:bodyPr/>
          <a:lstStyle/>
          <a:p>
            <a:fld id="{B76A7F7D-4E95-4C1E-9B21-B8B00EE12430}" type="slidenum">
              <a:rPr lang="en-US" smtClean="0"/>
              <a:pPr/>
              <a:t>127</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a:ln/>
        </p:spPr>
      </p:sp>
      <p:sp>
        <p:nvSpPr>
          <p:cNvPr id="409603" name="Notes Placeholder 2"/>
          <p:cNvSpPr>
            <a:spLocks noGrp="1"/>
          </p:cNvSpPr>
          <p:nvPr>
            <p:ph type="body" idx="1"/>
          </p:nvPr>
        </p:nvSpPr>
        <p:spPr>
          <a:noFill/>
          <a:ln/>
        </p:spPr>
        <p:txBody>
          <a:bodyPr/>
          <a:lstStyle/>
          <a:p>
            <a:r>
              <a:rPr lang="en-US" smtClean="0"/>
              <a:t>B is correct</a:t>
            </a:r>
          </a:p>
        </p:txBody>
      </p:sp>
      <p:sp>
        <p:nvSpPr>
          <p:cNvPr id="409604" name="Slide Number Placeholder 3"/>
          <p:cNvSpPr>
            <a:spLocks noGrp="1"/>
          </p:cNvSpPr>
          <p:nvPr>
            <p:ph type="sldNum" sz="quarter" idx="5"/>
          </p:nvPr>
        </p:nvSpPr>
        <p:spPr>
          <a:noFill/>
        </p:spPr>
        <p:txBody>
          <a:bodyPr/>
          <a:lstStyle/>
          <a:p>
            <a:fld id="{BE00912F-2FE0-4A09-9973-92AA6F298407}" type="slidenum">
              <a:rPr lang="en-US" smtClean="0"/>
              <a:pPr/>
              <a:t>129</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a:ln/>
        </p:spPr>
      </p:sp>
      <p:sp>
        <p:nvSpPr>
          <p:cNvPr id="410627" name="Notes Placeholder 2"/>
          <p:cNvSpPr>
            <a:spLocks noGrp="1"/>
          </p:cNvSpPr>
          <p:nvPr>
            <p:ph type="body" idx="1"/>
          </p:nvPr>
        </p:nvSpPr>
        <p:spPr>
          <a:noFill/>
          <a:ln/>
        </p:spPr>
        <p:txBody>
          <a:bodyPr/>
          <a:lstStyle/>
          <a:p>
            <a:endParaRPr lang="en-US" smtClean="0"/>
          </a:p>
        </p:txBody>
      </p:sp>
      <p:sp>
        <p:nvSpPr>
          <p:cNvPr id="410628" name="Slide Number Placeholder 3"/>
          <p:cNvSpPr>
            <a:spLocks noGrp="1"/>
          </p:cNvSpPr>
          <p:nvPr>
            <p:ph type="sldNum" sz="quarter" idx="5"/>
          </p:nvPr>
        </p:nvSpPr>
        <p:spPr>
          <a:noFill/>
        </p:spPr>
        <p:txBody>
          <a:bodyPr/>
          <a:lstStyle/>
          <a:p>
            <a:fld id="{E2ECFD30-47C0-4F40-B3EC-B017CED644BE}" type="slidenum">
              <a:rPr lang="en-US" smtClean="0"/>
              <a:pPr/>
              <a:t>130</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a:ln/>
        </p:spPr>
      </p:sp>
      <p:sp>
        <p:nvSpPr>
          <p:cNvPr id="411651" name="Notes Placeholder 2"/>
          <p:cNvSpPr>
            <a:spLocks noGrp="1"/>
          </p:cNvSpPr>
          <p:nvPr>
            <p:ph type="body" idx="1"/>
          </p:nvPr>
        </p:nvSpPr>
        <p:spPr>
          <a:noFill/>
          <a:ln/>
        </p:spPr>
        <p:txBody>
          <a:bodyPr/>
          <a:lstStyle/>
          <a:p>
            <a:r>
              <a:rPr lang="en-US" smtClean="0"/>
              <a:t>D is correct, see next slide for possible discussion</a:t>
            </a:r>
          </a:p>
        </p:txBody>
      </p:sp>
      <p:sp>
        <p:nvSpPr>
          <p:cNvPr id="411652" name="Slide Number Placeholder 3"/>
          <p:cNvSpPr>
            <a:spLocks noGrp="1"/>
          </p:cNvSpPr>
          <p:nvPr>
            <p:ph type="sldNum" sz="quarter" idx="5"/>
          </p:nvPr>
        </p:nvSpPr>
        <p:spPr>
          <a:noFill/>
        </p:spPr>
        <p:txBody>
          <a:bodyPr/>
          <a:lstStyle/>
          <a:p>
            <a:fld id="{08676F1A-5DB8-4D98-BF21-67B3A26B7872}" type="slidenum">
              <a:rPr lang="en-US" smtClean="0"/>
              <a:pPr/>
              <a:t>131</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1031"/>
          <p:cNvSpPr>
            <a:spLocks noGrp="1" noChangeArrowheads="1"/>
          </p:cNvSpPr>
          <p:nvPr>
            <p:ph type="sldNum" sz="quarter" idx="5"/>
          </p:nvPr>
        </p:nvSpPr>
        <p:spPr>
          <a:noFill/>
        </p:spPr>
        <p:txBody>
          <a:bodyPr/>
          <a:lstStyle/>
          <a:p>
            <a:fld id="{0B847435-BFC7-4905-9E4A-BD9DD2F68A6A}" type="slidenum">
              <a:rPr lang="en-US" smtClean="0"/>
              <a:pPr/>
              <a:t>138</a:t>
            </a:fld>
            <a:endParaRPr lang="en-US" smtClean="0"/>
          </a:p>
        </p:txBody>
      </p:sp>
      <p:sp>
        <p:nvSpPr>
          <p:cNvPr id="354307" name="Rectangle 2"/>
          <p:cNvSpPr>
            <a:spLocks noGrp="1" noRot="1" noChangeAspect="1" noChangeArrowheads="1" noTextEdit="1"/>
          </p:cNvSpPr>
          <p:nvPr>
            <p:ph type="sldImg"/>
          </p:nvPr>
        </p:nvSpPr>
        <p:spPr>
          <a:solidFill>
            <a:srgbClr val="FFFFFF"/>
          </a:solidFill>
          <a:ln/>
        </p:spPr>
      </p:sp>
      <p:sp>
        <p:nvSpPr>
          <p:cNvPr id="354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B</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1031"/>
          <p:cNvSpPr>
            <a:spLocks noGrp="1" noChangeArrowheads="1"/>
          </p:cNvSpPr>
          <p:nvPr>
            <p:ph type="sldNum" sz="quarter" idx="5"/>
          </p:nvPr>
        </p:nvSpPr>
        <p:spPr>
          <a:noFill/>
        </p:spPr>
        <p:txBody>
          <a:bodyPr/>
          <a:lstStyle/>
          <a:p>
            <a:fld id="{8F59AB2D-5ED7-4933-B9B6-DC32D613AA70}" type="slidenum">
              <a:rPr lang="en-US" smtClean="0"/>
              <a:pPr/>
              <a:t>139</a:t>
            </a:fld>
            <a:endParaRPr lang="en-US" smtClean="0"/>
          </a:p>
        </p:txBody>
      </p:sp>
      <p:sp>
        <p:nvSpPr>
          <p:cNvPr id="355331" name="Rectangle 2"/>
          <p:cNvSpPr>
            <a:spLocks noGrp="1" noRot="1" noChangeAspect="1" noChangeArrowheads="1" noTextEdit="1"/>
          </p:cNvSpPr>
          <p:nvPr>
            <p:ph type="sldImg"/>
          </p:nvPr>
        </p:nvSpPr>
        <p:spPr>
          <a:solidFill>
            <a:srgbClr val="FFFFFF"/>
          </a:solidFill>
          <a:ln/>
        </p:spPr>
      </p:sp>
      <p:sp>
        <p:nvSpPr>
          <p:cNvPr id="355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1031"/>
          <p:cNvSpPr>
            <a:spLocks noGrp="1" noChangeArrowheads="1"/>
          </p:cNvSpPr>
          <p:nvPr>
            <p:ph type="sldNum" sz="quarter" idx="5"/>
          </p:nvPr>
        </p:nvSpPr>
        <p:spPr>
          <a:noFill/>
        </p:spPr>
        <p:txBody>
          <a:bodyPr/>
          <a:lstStyle/>
          <a:p>
            <a:fld id="{EBF3C8CE-45C4-48F6-B7E6-F4A466010EE8}" type="slidenum">
              <a:rPr lang="en-US" smtClean="0"/>
              <a:pPr/>
              <a:t>140</a:t>
            </a:fld>
            <a:endParaRPr lang="en-US" smtClean="0"/>
          </a:p>
        </p:txBody>
      </p:sp>
      <p:sp>
        <p:nvSpPr>
          <p:cNvPr id="356355" name="Rectangle 2"/>
          <p:cNvSpPr>
            <a:spLocks noGrp="1" noRot="1" noChangeAspect="1" noChangeArrowheads="1" noTextEdit="1"/>
          </p:cNvSpPr>
          <p:nvPr>
            <p:ph type="sldImg"/>
          </p:nvPr>
        </p:nvSpPr>
        <p:spPr>
          <a:solidFill>
            <a:srgbClr val="FFFFFF"/>
          </a:solidFill>
          <a:ln/>
        </p:spPr>
      </p:sp>
      <p:sp>
        <p:nvSpPr>
          <p:cNvPr id="3563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Lady bug not really v=0, just rounded.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46F602-E9A5-4D08-AE62-56492EA0B43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6FD466-67B3-44DC-B3C1-55058530082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606003-935A-470C-B4FD-51BB8834DC2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A70161-A7DE-4BB0-ABE4-7E5B83A2C94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D778FB-BCF2-493E-A464-0B32C9FA4FB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E02861-D775-4B74-B6C0-BA1CCF40D49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A8D01A-CFC4-4C5C-8C86-D2AC5DD3C5C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7664B9-FE1C-4BA6-BE9B-9B0A0CD7760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C1581D-E8F0-4D05-B480-A298568133E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B5A41-E5CD-40BF-9EF3-9D008D3C42D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CE09E2-1157-4BE9-B42D-95900AEA92F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6A05782-00C9-4738-9A44-09A6DA9A0A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png"/><Relationship Id="rId4" Type="http://schemas.openxmlformats.org/officeDocument/2006/relationships/oleObject" Target="../embeddings/oleObject3.bin"/></Relationships>
</file>

<file path=ppt/slides/_rels/slide100.xml.rels><?xml version="1.0" encoding="UTF-8" standalone="yes"?>
<Relationships xmlns="http://schemas.openxmlformats.org/package/2006/relationships"><Relationship Id="rId8" Type="http://schemas.openxmlformats.org/officeDocument/2006/relationships/oleObject" Target="../embeddings/oleObject103.bin"/><Relationship Id="rId3" Type="http://schemas.openxmlformats.org/officeDocument/2006/relationships/notesSlide" Target="../notesSlides/notesSlide77.xml"/><Relationship Id="rId7"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vmlDrawing" Target="../drawings/vmlDrawing52.vml"/><Relationship Id="rId6" Type="http://schemas.openxmlformats.org/officeDocument/2006/relationships/oleObject" Target="../embeddings/oleObject102.bin"/><Relationship Id="rId11" Type="http://schemas.openxmlformats.org/officeDocument/2006/relationships/image" Target="../media/image111.png"/><Relationship Id="rId5" Type="http://schemas.openxmlformats.org/officeDocument/2006/relationships/image" Target="../media/image112.png"/><Relationship Id="rId10" Type="http://schemas.openxmlformats.org/officeDocument/2006/relationships/oleObject" Target="../embeddings/oleObject104.bin"/><Relationship Id="rId4" Type="http://schemas.openxmlformats.org/officeDocument/2006/relationships/oleObject" Target="../embeddings/oleObject101.bin"/><Relationship Id="rId9" Type="http://schemas.openxmlformats.org/officeDocument/2006/relationships/image" Target="../media/image114.png"/></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6.xml"/><Relationship Id="rId1" Type="http://schemas.openxmlformats.org/officeDocument/2006/relationships/vmlDrawing" Target="../drawings/vmlDrawing53.vml"/><Relationship Id="rId4" Type="http://schemas.openxmlformats.org/officeDocument/2006/relationships/image" Target="../media/image115.png"/></Relationships>
</file>

<file path=ppt/slides/_rels/slide102.xml.rels><?xml version="1.0" encoding="UTF-8" standalone="yes"?>
<Relationships xmlns="http://schemas.openxmlformats.org/package/2006/relationships"><Relationship Id="rId8" Type="http://schemas.openxmlformats.org/officeDocument/2006/relationships/oleObject" Target="../embeddings/oleObject108.bin"/><Relationship Id="rId3" Type="http://schemas.openxmlformats.org/officeDocument/2006/relationships/notesSlide" Target="../notesSlides/notesSlide78.xml"/><Relationship Id="rId7"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vmlDrawing" Target="../drawings/vmlDrawing54.vml"/><Relationship Id="rId6" Type="http://schemas.openxmlformats.org/officeDocument/2006/relationships/oleObject" Target="../embeddings/oleObject107.bin"/><Relationship Id="rId5" Type="http://schemas.openxmlformats.org/officeDocument/2006/relationships/image" Target="../media/image116.png"/><Relationship Id="rId4" Type="http://schemas.openxmlformats.org/officeDocument/2006/relationships/oleObject" Target="../embeddings/oleObject106.bin"/><Relationship Id="rId9" Type="http://schemas.openxmlformats.org/officeDocument/2006/relationships/image" Target="../media/image118.png"/></Relationships>
</file>

<file path=ppt/slides/_rels/slide10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oleObject" Target="../embeddings/oleObject109.bin"/><Relationship Id="rId7" Type="http://schemas.openxmlformats.org/officeDocument/2006/relationships/oleObject" Target="../embeddings/oleObject111.bin"/><Relationship Id="rId2" Type="http://schemas.openxmlformats.org/officeDocument/2006/relationships/slideLayout" Target="../slideLayouts/slideLayout6.xml"/><Relationship Id="rId1" Type="http://schemas.openxmlformats.org/officeDocument/2006/relationships/vmlDrawing" Target="../drawings/vmlDrawing55.vml"/><Relationship Id="rId6" Type="http://schemas.openxmlformats.org/officeDocument/2006/relationships/image" Target="../media/image120.png"/><Relationship Id="rId5" Type="http://schemas.openxmlformats.org/officeDocument/2006/relationships/oleObject" Target="../embeddings/oleObject110.bin"/><Relationship Id="rId10" Type="http://schemas.openxmlformats.org/officeDocument/2006/relationships/image" Target="../media/image122.png"/><Relationship Id="rId4" Type="http://schemas.openxmlformats.org/officeDocument/2006/relationships/image" Target="../media/image119.png"/><Relationship Id="rId9" Type="http://schemas.openxmlformats.org/officeDocument/2006/relationships/oleObject" Target="../embeddings/oleObject112.bin"/></Relationships>
</file>

<file path=ppt/slides/_rels/slide104.xml.rels><?xml version="1.0" encoding="UTF-8" standalone="yes"?>
<Relationships xmlns="http://schemas.openxmlformats.org/package/2006/relationships"><Relationship Id="rId3" Type="http://schemas.openxmlformats.org/officeDocument/2006/relationships/hyperlink" Target="https://phet.colorado.edu/en/contributions/view/2820" TargetMode="External"/><Relationship Id="rId2" Type="http://schemas.openxmlformats.org/officeDocument/2006/relationships/hyperlink" Target="http://phet.colorado.edu/en/simulation/mass-spring-lab"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https://phet.colorado.edu/en/contributions/view/3118" TargetMode="External"/><Relationship Id="rId2" Type="http://schemas.openxmlformats.org/officeDocument/2006/relationships/hyperlink" Target="http://phet.colorado.edu/en/simulation/pendulum-lab"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vmlDrawing" Target="../drawings/vmlDrawing56.vml"/><Relationship Id="rId6" Type="http://schemas.openxmlformats.org/officeDocument/2006/relationships/oleObject" Target="../embeddings/oleObject114.bin"/><Relationship Id="rId5" Type="http://schemas.openxmlformats.org/officeDocument/2006/relationships/image" Target="../media/image124.png"/><Relationship Id="rId4" Type="http://schemas.openxmlformats.org/officeDocument/2006/relationships/oleObject" Target="../embeddings/oleObject113.bin"/></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Layout" Target="../slideLayouts/slideLayout6.xml"/><Relationship Id="rId1" Type="http://schemas.openxmlformats.org/officeDocument/2006/relationships/vmlDrawing" Target="../drawings/vmlDrawing57.vml"/><Relationship Id="rId6" Type="http://schemas.openxmlformats.org/officeDocument/2006/relationships/image" Target="../media/image127.png"/><Relationship Id="rId5" Type="http://schemas.openxmlformats.org/officeDocument/2006/relationships/oleObject" Target="../embeddings/oleObject116.bin"/><Relationship Id="rId4" Type="http://schemas.openxmlformats.org/officeDocument/2006/relationships/image" Target="../media/image126.png"/></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image" Target="../media/image125.png"/><Relationship Id="rId5" Type="http://schemas.openxmlformats.org/officeDocument/2006/relationships/oleObject" Target="../embeddings/oleObject118.bin"/><Relationship Id="rId4" Type="http://schemas.openxmlformats.org/officeDocument/2006/relationships/image" Target="../media/image124.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vmlDrawing" Target="../drawings/vmlDrawing59.vml"/><Relationship Id="rId6" Type="http://schemas.openxmlformats.org/officeDocument/2006/relationships/oleObject" Target="../embeddings/oleObject120.bin"/><Relationship Id="rId5" Type="http://schemas.openxmlformats.org/officeDocument/2006/relationships/image" Target="../media/image128.png"/><Relationship Id="rId4" Type="http://schemas.openxmlformats.org/officeDocument/2006/relationships/oleObject" Target="../embeddings/oleObject119.bin"/></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vmlDrawing" Target="../drawings/vmlDrawing60.vml"/><Relationship Id="rId6" Type="http://schemas.openxmlformats.org/officeDocument/2006/relationships/oleObject" Target="../embeddings/oleObject122.bin"/><Relationship Id="rId5" Type="http://schemas.openxmlformats.org/officeDocument/2006/relationships/image" Target="../media/image130.png"/><Relationship Id="rId4" Type="http://schemas.openxmlformats.org/officeDocument/2006/relationships/oleObject" Target="../embeddings/oleObject121.bin"/></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vmlDrawing" Target="../drawings/vmlDrawing61.vml"/><Relationship Id="rId6" Type="http://schemas.openxmlformats.org/officeDocument/2006/relationships/oleObject" Target="../embeddings/oleObject124.bin"/><Relationship Id="rId5" Type="http://schemas.openxmlformats.org/officeDocument/2006/relationships/image" Target="../media/image132.png"/><Relationship Id="rId4" Type="http://schemas.openxmlformats.org/officeDocument/2006/relationships/oleObject" Target="../embeddings/oleObject123.bin"/></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Layout" Target="../slideLayouts/slideLayout6.xml"/><Relationship Id="rId1" Type="http://schemas.openxmlformats.org/officeDocument/2006/relationships/vmlDrawing" Target="../drawings/vmlDrawing62.vml"/><Relationship Id="rId6" Type="http://schemas.openxmlformats.org/officeDocument/2006/relationships/image" Target="../media/image135.png"/><Relationship Id="rId5" Type="http://schemas.openxmlformats.org/officeDocument/2006/relationships/oleObject" Target="../embeddings/oleObject126.bin"/><Relationship Id="rId4" Type="http://schemas.openxmlformats.org/officeDocument/2006/relationships/image" Target="../media/image134.png"/></Relationships>
</file>

<file path=ppt/slides/_rels/slide12.xml.rels><?xml version="1.0" encoding="UTF-8" standalone="yes"?>
<Relationships xmlns="http://schemas.openxmlformats.org/package/2006/relationships"><Relationship Id="rId3" Type="http://schemas.openxmlformats.org/officeDocument/2006/relationships/hyperlink" Target="https://phet.colorado.edu/en/contributions/view/3081"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hyperlink" Target="http://phet.colorado.edu/en/simulation/gravity-force-lab" TargetMode="External"/><Relationship Id="rId2" Type="http://schemas.openxmlformats.org/officeDocument/2006/relationships/hyperlink" Target="http://phet.colorado.edu/en/simulation/gravity-and-orbits" TargetMode="External"/><Relationship Id="rId1" Type="http://schemas.openxmlformats.org/officeDocument/2006/relationships/slideLayout" Target="../slideLayouts/slideLayout1.xml"/><Relationship Id="rId5" Type="http://schemas.openxmlformats.org/officeDocument/2006/relationships/hyperlink" Target="phet.colorado.edu" TargetMode="External"/><Relationship Id="rId4" Type="http://schemas.openxmlformats.org/officeDocument/2006/relationships/hyperlink" Target="https://phet.colorado.edu/en/contributions/view/3378"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2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24.xml.rels><?xml version="1.0" encoding="UTF-8" standalone="yes"?>
<Relationships xmlns="http://schemas.openxmlformats.org/package/2006/relationships"><Relationship Id="rId3" Type="http://schemas.openxmlformats.org/officeDocument/2006/relationships/hyperlink" Target="https://phet.colorado.edu/en/contributions/view/3211" TargetMode="External"/><Relationship Id="rId2" Type="http://schemas.openxmlformats.org/officeDocument/2006/relationships/hyperlink" Target="http://phet.colorado.edu/en/simulation/ladybug-motion-2d"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2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7.png"/><Relationship Id="rId4" Type="http://schemas.openxmlformats.org/officeDocument/2006/relationships/oleObject" Target="../embeddings/oleObject5.bin"/></Relationships>
</file>

<file path=ppt/slides/_rels/slide13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3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3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33.xml.rels><?xml version="1.0" encoding="UTF-8" standalone="yes"?>
<Relationships xmlns="http://schemas.openxmlformats.org/package/2006/relationships"><Relationship Id="rId3" Type="http://schemas.openxmlformats.org/officeDocument/2006/relationships/hyperlink" Target="https://phet.colorado.edu/en/contributions/view/3017" TargetMode="External"/><Relationship Id="rId2" Type="http://schemas.openxmlformats.org/officeDocument/2006/relationships/hyperlink" Target="http://phet.colorado.edu/en/simulation/rotation"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oleObject" Target="../embeddings/oleObject127.bin"/><Relationship Id="rId7" Type="http://schemas.openxmlformats.org/officeDocument/2006/relationships/oleObject" Target="../embeddings/oleObject129.bin"/><Relationship Id="rId2" Type="http://schemas.openxmlformats.org/officeDocument/2006/relationships/slideLayout" Target="../slideLayouts/slideLayout6.xml"/><Relationship Id="rId1" Type="http://schemas.openxmlformats.org/officeDocument/2006/relationships/vmlDrawing" Target="../drawings/vmlDrawing63.vml"/><Relationship Id="rId6" Type="http://schemas.openxmlformats.org/officeDocument/2006/relationships/image" Target="../media/image158.png"/><Relationship Id="rId5" Type="http://schemas.openxmlformats.org/officeDocument/2006/relationships/oleObject" Target="../embeddings/oleObject128.bin"/><Relationship Id="rId4" Type="http://schemas.openxmlformats.org/officeDocument/2006/relationships/image" Target="../media/image157.png"/></Relationships>
</file>

<file path=ppt/slides/_rels/slide13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oleObject" Target="../embeddings/oleObject130.bin"/><Relationship Id="rId7" Type="http://schemas.openxmlformats.org/officeDocument/2006/relationships/oleObject" Target="../embeddings/oleObject132.bin"/><Relationship Id="rId2" Type="http://schemas.openxmlformats.org/officeDocument/2006/relationships/slideLayout" Target="../slideLayouts/slideLayout6.xml"/><Relationship Id="rId1" Type="http://schemas.openxmlformats.org/officeDocument/2006/relationships/vmlDrawing" Target="../drawings/vmlDrawing64.vml"/><Relationship Id="rId6" Type="http://schemas.openxmlformats.org/officeDocument/2006/relationships/image" Target="../media/image161.png"/><Relationship Id="rId5" Type="http://schemas.openxmlformats.org/officeDocument/2006/relationships/oleObject" Target="../embeddings/oleObject131.bin"/><Relationship Id="rId4" Type="http://schemas.openxmlformats.org/officeDocument/2006/relationships/image" Target="../media/image160.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159.png"/><Relationship Id="rId2" Type="http://schemas.openxmlformats.org/officeDocument/2006/relationships/slideLayout" Target="../slideLayouts/slideLayout6.xml"/><Relationship Id="rId1" Type="http://schemas.openxmlformats.org/officeDocument/2006/relationships/vmlDrawing" Target="../drawings/vmlDrawing65.vml"/><Relationship Id="rId6" Type="http://schemas.openxmlformats.org/officeDocument/2006/relationships/oleObject" Target="../embeddings/oleObject134.bin"/><Relationship Id="rId5" Type="http://schemas.openxmlformats.org/officeDocument/2006/relationships/image" Target="../media/image163.png"/><Relationship Id="rId4" Type="http://schemas.openxmlformats.org/officeDocument/2006/relationships/oleObject" Target="../embeddings/oleObject133.bin"/></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165.png"/><Relationship Id="rId2" Type="http://schemas.openxmlformats.org/officeDocument/2006/relationships/slideLayout" Target="../slideLayouts/slideLayout6.xml"/><Relationship Id="rId1" Type="http://schemas.openxmlformats.org/officeDocument/2006/relationships/vmlDrawing" Target="../drawings/vmlDrawing66.vml"/><Relationship Id="rId6" Type="http://schemas.openxmlformats.org/officeDocument/2006/relationships/oleObject" Target="../embeddings/oleObject136.bin"/><Relationship Id="rId5" Type="http://schemas.openxmlformats.org/officeDocument/2006/relationships/image" Target="../media/image164.png"/><Relationship Id="rId4" Type="http://schemas.openxmlformats.org/officeDocument/2006/relationships/oleObject" Target="../embeddings/oleObject135.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hyperlink" Target="http://phet.colorado.edu/en/simulation/states-of-matter" TargetMode="External"/><Relationship Id="rId2" Type="http://schemas.openxmlformats.org/officeDocument/2006/relationships/hyperlink" Target="http://phet.colorado.edu/en/simulation/gas-properties" TargetMode="External"/><Relationship Id="rId1" Type="http://schemas.openxmlformats.org/officeDocument/2006/relationships/slideLayout" Target="../slideLayouts/slideLayout1.xml"/><Relationship Id="rId5" Type="http://schemas.openxmlformats.org/officeDocument/2006/relationships/hyperlink" Target="phet.colorado.edu" TargetMode="External"/><Relationship Id="rId4" Type="http://schemas.openxmlformats.org/officeDocument/2006/relationships/hyperlink" Target="https://phet.colorado.edu/en/contributions/view/2816"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4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4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3.xml"/><Relationship Id="rId1" Type="http://schemas.openxmlformats.org/officeDocument/2006/relationships/slideLayout" Target="../slideLayouts/slideLayout6.xml"/><Relationship Id="rId5" Type="http://schemas.openxmlformats.org/officeDocument/2006/relationships/image" Target="../media/image180.png"/><Relationship Id="rId4" Type="http://schemas.openxmlformats.org/officeDocument/2006/relationships/image" Target="../media/image179.png"/></Relationships>
</file>

<file path=ppt/slides/_rels/slide14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4.xml"/><Relationship Id="rId1" Type="http://schemas.openxmlformats.org/officeDocument/2006/relationships/slideLayout" Target="../slideLayouts/slideLayout6.xml"/><Relationship Id="rId5" Type="http://schemas.openxmlformats.org/officeDocument/2006/relationships/image" Target="../media/image183.png"/><Relationship Id="rId4" Type="http://schemas.openxmlformats.org/officeDocument/2006/relationships/image" Target="../media/image18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hyperlink" Target="http://chemeddl.org/collections/molecules/index.ph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phet.colorado.edu/en/contributions/view/2819" TargetMode="External"/><Relationship Id="rId2" Type="http://schemas.openxmlformats.org/officeDocument/2006/relationships/hyperlink" Target="http://phet.colorado.edu/en/simulation/wave-on-a-string"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vmlDrawing" Target="../drawings/vmlDrawing67.vml"/><Relationship Id="rId5" Type="http://schemas.openxmlformats.org/officeDocument/2006/relationships/image" Target="../media/image186.wmf"/><Relationship Id="rId4" Type="http://schemas.openxmlformats.org/officeDocument/2006/relationships/oleObject" Target="../embeddings/oleObject137.bin"/></Relationships>
</file>

<file path=ppt/slides/_rels/slide163.xml.rels><?xml version="1.0" encoding="UTF-8" standalone="yes"?>
<Relationships xmlns="http://schemas.openxmlformats.org/package/2006/relationships"><Relationship Id="rId8" Type="http://schemas.openxmlformats.org/officeDocument/2006/relationships/oleObject" Target="../embeddings/oleObject140.bin"/><Relationship Id="rId13" Type="http://schemas.openxmlformats.org/officeDocument/2006/relationships/image" Target="../media/image190.wmf"/><Relationship Id="rId3" Type="http://schemas.openxmlformats.org/officeDocument/2006/relationships/notesSlide" Target="../notesSlides/notesSlide115.xml"/><Relationship Id="rId7" Type="http://schemas.openxmlformats.org/officeDocument/2006/relationships/image" Target="../media/image187.wmf"/><Relationship Id="rId12" Type="http://schemas.openxmlformats.org/officeDocument/2006/relationships/oleObject" Target="../embeddings/oleObject142.bin"/><Relationship Id="rId2" Type="http://schemas.openxmlformats.org/officeDocument/2006/relationships/slideLayout" Target="../slideLayouts/slideLayout6.xml"/><Relationship Id="rId1" Type="http://schemas.openxmlformats.org/officeDocument/2006/relationships/vmlDrawing" Target="../drawings/vmlDrawing68.vml"/><Relationship Id="rId6" Type="http://schemas.openxmlformats.org/officeDocument/2006/relationships/oleObject" Target="../embeddings/oleObject139.bin"/><Relationship Id="rId11" Type="http://schemas.openxmlformats.org/officeDocument/2006/relationships/image" Target="../media/image189.wmf"/><Relationship Id="rId5" Type="http://schemas.openxmlformats.org/officeDocument/2006/relationships/image" Target="../media/image186.wmf"/><Relationship Id="rId15" Type="http://schemas.openxmlformats.org/officeDocument/2006/relationships/image" Target="../media/image191.wmf"/><Relationship Id="rId10" Type="http://schemas.openxmlformats.org/officeDocument/2006/relationships/oleObject" Target="../embeddings/oleObject141.bin"/><Relationship Id="rId4" Type="http://schemas.openxmlformats.org/officeDocument/2006/relationships/oleObject" Target="../embeddings/oleObject138.bin"/><Relationship Id="rId9" Type="http://schemas.openxmlformats.org/officeDocument/2006/relationships/image" Target="../media/image188.wmf"/><Relationship Id="rId14" Type="http://schemas.openxmlformats.org/officeDocument/2006/relationships/oleObject" Target="../embeddings/oleObject143.bin"/></Relationships>
</file>

<file path=ppt/slides/_rels/slide164.xml.rels><?xml version="1.0" encoding="UTF-8" standalone="yes"?>
<Relationships xmlns="http://schemas.openxmlformats.org/package/2006/relationships"><Relationship Id="rId8" Type="http://schemas.openxmlformats.org/officeDocument/2006/relationships/oleObject" Target="../embeddings/oleObject146.bin"/><Relationship Id="rId3" Type="http://schemas.openxmlformats.org/officeDocument/2006/relationships/notesSlide" Target="../notesSlides/notesSlide116.xml"/><Relationship Id="rId7" Type="http://schemas.openxmlformats.org/officeDocument/2006/relationships/image" Target="../media/image193.wmf"/><Relationship Id="rId2" Type="http://schemas.openxmlformats.org/officeDocument/2006/relationships/slideLayout" Target="../slideLayouts/slideLayout6.xml"/><Relationship Id="rId1" Type="http://schemas.openxmlformats.org/officeDocument/2006/relationships/vmlDrawing" Target="../drawings/vmlDrawing69.vml"/><Relationship Id="rId6" Type="http://schemas.openxmlformats.org/officeDocument/2006/relationships/oleObject" Target="../embeddings/oleObject145.bin"/><Relationship Id="rId5" Type="http://schemas.openxmlformats.org/officeDocument/2006/relationships/image" Target="../media/image192.wmf"/><Relationship Id="rId4" Type="http://schemas.openxmlformats.org/officeDocument/2006/relationships/oleObject" Target="../embeddings/oleObject144.bin"/><Relationship Id="rId9" Type="http://schemas.openxmlformats.org/officeDocument/2006/relationships/image" Target="../media/image194.wmf"/></Relationships>
</file>

<file path=ppt/slides/_rels/slide165.xml.rels><?xml version="1.0" encoding="UTF-8" standalone="yes"?>
<Relationships xmlns="http://schemas.openxmlformats.org/package/2006/relationships"><Relationship Id="rId8" Type="http://schemas.openxmlformats.org/officeDocument/2006/relationships/image" Target="../media/image197.wmf"/><Relationship Id="rId3" Type="http://schemas.openxmlformats.org/officeDocument/2006/relationships/oleObject" Target="../embeddings/oleObject147.bin"/><Relationship Id="rId7" Type="http://schemas.openxmlformats.org/officeDocument/2006/relationships/oleObject" Target="../embeddings/oleObject149.bin"/><Relationship Id="rId2" Type="http://schemas.openxmlformats.org/officeDocument/2006/relationships/slideLayout" Target="../slideLayouts/slideLayout6.xml"/><Relationship Id="rId1" Type="http://schemas.openxmlformats.org/officeDocument/2006/relationships/vmlDrawing" Target="../drawings/vmlDrawing70.vml"/><Relationship Id="rId6" Type="http://schemas.openxmlformats.org/officeDocument/2006/relationships/image" Target="../media/image196.wmf"/><Relationship Id="rId5" Type="http://schemas.openxmlformats.org/officeDocument/2006/relationships/oleObject" Target="../embeddings/oleObject148.bin"/><Relationship Id="rId4" Type="http://schemas.openxmlformats.org/officeDocument/2006/relationships/image" Target="../media/image195.wmf"/></Relationships>
</file>

<file path=ppt/slides/_rels/slide16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hyperlink" Target="http://phet.colorado.edu/en/simulation/fourier" TargetMode="External"/><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hyperlink" Target="phet.colorado.edu" TargetMode="External"/><Relationship Id="rId4" Type="http://schemas.openxmlformats.org/officeDocument/2006/relationships/hyperlink" Target="https://phet.colorado.edu/en/contributions/view/2838"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phet.colorado.edu/en/contributions/view/2849" TargetMode="External"/><Relationship Id="rId2" Type="http://schemas.openxmlformats.org/officeDocument/2006/relationships/hyperlink" Target="http://phet.colorado.edu/en/simulation/sound" TargetMode="External"/><Relationship Id="rId1" Type="http://schemas.openxmlformats.org/officeDocument/2006/relationships/slideLayout" Target="../slideLayouts/slideLayout2.xml"/><Relationship Id="rId4" Type="http://schemas.openxmlformats.org/officeDocument/2006/relationships/hyperlink" Target="phet.colorado.ed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20.xml"/><Relationship Id="rId7" Type="http://schemas.openxmlformats.org/officeDocument/2006/relationships/image" Target="../media/image200.png"/><Relationship Id="rId2" Type="http://schemas.openxmlformats.org/officeDocument/2006/relationships/slideLayout" Target="../slideLayouts/slideLayout6.xml"/><Relationship Id="rId1" Type="http://schemas.openxmlformats.org/officeDocument/2006/relationships/vmlDrawing" Target="../drawings/vmlDrawing71.vml"/><Relationship Id="rId6" Type="http://schemas.openxmlformats.org/officeDocument/2006/relationships/oleObject" Target="../embeddings/oleObject151.bin"/><Relationship Id="rId5" Type="http://schemas.openxmlformats.org/officeDocument/2006/relationships/image" Target="../media/image199.png"/><Relationship Id="rId4" Type="http://schemas.openxmlformats.org/officeDocument/2006/relationships/oleObject" Target="../embeddings/oleObject150.bin"/></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21.xml"/><Relationship Id="rId7" Type="http://schemas.openxmlformats.org/officeDocument/2006/relationships/image" Target="../media/image200.png"/><Relationship Id="rId2" Type="http://schemas.openxmlformats.org/officeDocument/2006/relationships/slideLayout" Target="../slideLayouts/slideLayout4.xml"/><Relationship Id="rId1" Type="http://schemas.openxmlformats.org/officeDocument/2006/relationships/vmlDrawing" Target="../drawings/vmlDrawing72.vml"/><Relationship Id="rId6" Type="http://schemas.openxmlformats.org/officeDocument/2006/relationships/oleObject" Target="../embeddings/oleObject153.bin"/><Relationship Id="rId5" Type="http://schemas.openxmlformats.org/officeDocument/2006/relationships/image" Target="../media/image199.png"/><Relationship Id="rId4" Type="http://schemas.openxmlformats.org/officeDocument/2006/relationships/oleObject" Target="../embeddings/oleObject152.bin"/></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22.xml"/><Relationship Id="rId7" Type="http://schemas.openxmlformats.org/officeDocument/2006/relationships/image" Target="../media/image200.png"/><Relationship Id="rId2" Type="http://schemas.openxmlformats.org/officeDocument/2006/relationships/slideLayout" Target="../slideLayouts/slideLayout6.xml"/><Relationship Id="rId1" Type="http://schemas.openxmlformats.org/officeDocument/2006/relationships/vmlDrawing" Target="../drawings/vmlDrawing73.vml"/><Relationship Id="rId6" Type="http://schemas.openxmlformats.org/officeDocument/2006/relationships/oleObject" Target="../embeddings/oleObject155.bin"/><Relationship Id="rId5" Type="http://schemas.openxmlformats.org/officeDocument/2006/relationships/image" Target="../media/image199.png"/><Relationship Id="rId4" Type="http://schemas.openxmlformats.org/officeDocument/2006/relationships/oleObject" Target="../embeddings/oleObject154.bin"/></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23.xml"/><Relationship Id="rId7" Type="http://schemas.openxmlformats.org/officeDocument/2006/relationships/image" Target="../media/image200.png"/><Relationship Id="rId2" Type="http://schemas.openxmlformats.org/officeDocument/2006/relationships/slideLayout" Target="../slideLayouts/slideLayout6.xml"/><Relationship Id="rId1" Type="http://schemas.openxmlformats.org/officeDocument/2006/relationships/vmlDrawing" Target="../drawings/vmlDrawing74.vml"/><Relationship Id="rId6" Type="http://schemas.openxmlformats.org/officeDocument/2006/relationships/oleObject" Target="../embeddings/oleObject157.bin"/><Relationship Id="rId5" Type="http://schemas.openxmlformats.org/officeDocument/2006/relationships/image" Target="../media/image199.png"/><Relationship Id="rId4" Type="http://schemas.openxmlformats.org/officeDocument/2006/relationships/oleObject" Target="../embeddings/oleObject156.bin"/></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24.xml"/><Relationship Id="rId7" Type="http://schemas.openxmlformats.org/officeDocument/2006/relationships/image" Target="../media/image200.png"/><Relationship Id="rId2" Type="http://schemas.openxmlformats.org/officeDocument/2006/relationships/slideLayout" Target="../slideLayouts/slideLayout6.xml"/><Relationship Id="rId1" Type="http://schemas.openxmlformats.org/officeDocument/2006/relationships/vmlDrawing" Target="../drawings/vmlDrawing75.vml"/><Relationship Id="rId6" Type="http://schemas.openxmlformats.org/officeDocument/2006/relationships/oleObject" Target="../embeddings/oleObject159.bin"/><Relationship Id="rId5" Type="http://schemas.openxmlformats.org/officeDocument/2006/relationships/image" Target="../media/image199.png"/><Relationship Id="rId4" Type="http://schemas.openxmlformats.org/officeDocument/2006/relationships/oleObject" Target="../embeddings/oleObject158.bin"/></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6.xml"/><Relationship Id="rId1" Type="http://schemas.openxmlformats.org/officeDocument/2006/relationships/vmlDrawing" Target="../drawings/vmlDrawing76.vml"/><Relationship Id="rId5" Type="http://schemas.openxmlformats.org/officeDocument/2006/relationships/image" Target="../media/image201.png"/><Relationship Id="rId4" Type="http://schemas.openxmlformats.org/officeDocument/2006/relationships/oleObject" Target="../embeddings/oleObject160.bin"/></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vmlDrawing" Target="../drawings/vmlDrawing77.vml"/><Relationship Id="rId5" Type="http://schemas.openxmlformats.org/officeDocument/2006/relationships/image" Target="../media/image202.png"/><Relationship Id="rId4" Type="http://schemas.openxmlformats.org/officeDocument/2006/relationships/oleObject" Target="../embeddings/oleObject161.bin"/></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xml"/><Relationship Id="rId1" Type="http://schemas.openxmlformats.org/officeDocument/2006/relationships/vmlDrawing" Target="../drawings/vmlDrawing78.vml"/><Relationship Id="rId5" Type="http://schemas.openxmlformats.org/officeDocument/2006/relationships/image" Target="../media/image203.png"/><Relationship Id="rId4" Type="http://schemas.openxmlformats.org/officeDocument/2006/relationships/oleObject" Target="../embeddings/oleObject162.bin"/></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vmlDrawing" Target="../drawings/vmlDrawing79.vml"/><Relationship Id="rId5" Type="http://schemas.openxmlformats.org/officeDocument/2006/relationships/image" Target="../media/image204.png"/><Relationship Id="rId4" Type="http://schemas.openxmlformats.org/officeDocument/2006/relationships/oleObject" Target="../embeddings/oleObject163.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hyperlink" Target="http://phet.colorado.edu/en/simulation/wave-interference" TargetMode="External"/><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hyperlink" Target="phet.colorado.edu" TargetMode="External"/><Relationship Id="rId4" Type="http://schemas.openxmlformats.org/officeDocument/2006/relationships/hyperlink" Target="https://phet.colorado.edu/en/contributions/view/3043" TargetMode="External"/></Relationships>
</file>

<file path=ppt/slides/_rels/slide189.xml.rels><?xml version="1.0" encoding="UTF-8" standalone="yes"?>
<Relationships xmlns="http://schemas.openxmlformats.org/package/2006/relationships"><Relationship Id="rId8" Type="http://schemas.openxmlformats.org/officeDocument/2006/relationships/oleObject" Target="../embeddings/oleObject166.bin"/><Relationship Id="rId13" Type="http://schemas.openxmlformats.org/officeDocument/2006/relationships/image" Target="../media/image209.png"/><Relationship Id="rId3" Type="http://schemas.openxmlformats.org/officeDocument/2006/relationships/notesSlide" Target="../notesSlides/notesSlide139.xml"/><Relationship Id="rId7" Type="http://schemas.openxmlformats.org/officeDocument/2006/relationships/image" Target="../media/image206.png"/><Relationship Id="rId12" Type="http://schemas.openxmlformats.org/officeDocument/2006/relationships/oleObject" Target="../embeddings/oleObject168.bin"/><Relationship Id="rId2" Type="http://schemas.openxmlformats.org/officeDocument/2006/relationships/slideLayout" Target="../slideLayouts/slideLayout6.xml"/><Relationship Id="rId1" Type="http://schemas.openxmlformats.org/officeDocument/2006/relationships/vmlDrawing" Target="../drawings/vmlDrawing80.vml"/><Relationship Id="rId6" Type="http://schemas.openxmlformats.org/officeDocument/2006/relationships/oleObject" Target="../embeddings/oleObject165.bin"/><Relationship Id="rId11" Type="http://schemas.openxmlformats.org/officeDocument/2006/relationships/image" Target="../media/image208.png"/><Relationship Id="rId5" Type="http://schemas.openxmlformats.org/officeDocument/2006/relationships/image" Target="../media/image205.png"/><Relationship Id="rId10" Type="http://schemas.openxmlformats.org/officeDocument/2006/relationships/oleObject" Target="../embeddings/oleObject167.bin"/><Relationship Id="rId4" Type="http://schemas.openxmlformats.org/officeDocument/2006/relationships/oleObject" Target="../embeddings/oleObject164.bin"/><Relationship Id="rId9" Type="http://schemas.openxmlformats.org/officeDocument/2006/relationships/image" Target="../media/image20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oleObject" Target="../embeddings/oleObject171.bin"/><Relationship Id="rId13" Type="http://schemas.openxmlformats.org/officeDocument/2006/relationships/image" Target="../media/image209.png"/><Relationship Id="rId3" Type="http://schemas.openxmlformats.org/officeDocument/2006/relationships/notesSlide" Target="../notesSlides/notesSlide140.xml"/><Relationship Id="rId7" Type="http://schemas.openxmlformats.org/officeDocument/2006/relationships/image" Target="../media/image206.png"/><Relationship Id="rId12" Type="http://schemas.openxmlformats.org/officeDocument/2006/relationships/oleObject" Target="../embeddings/oleObject173.bin"/><Relationship Id="rId2" Type="http://schemas.openxmlformats.org/officeDocument/2006/relationships/slideLayout" Target="../slideLayouts/slideLayout6.xml"/><Relationship Id="rId1" Type="http://schemas.openxmlformats.org/officeDocument/2006/relationships/vmlDrawing" Target="../drawings/vmlDrawing81.vml"/><Relationship Id="rId6" Type="http://schemas.openxmlformats.org/officeDocument/2006/relationships/oleObject" Target="../embeddings/oleObject170.bin"/><Relationship Id="rId11" Type="http://schemas.openxmlformats.org/officeDocument/2006/relationships/image" Target="../media/image208.png"/><Relationship Id="rId5" Type="http://schemas.openxmlformats.org/officeDocument/2006/relationships/image" Target="../media/image210.png"/><Relationship Id="rId10" Type="http://schemas.openxmlformats.org/officeDocument/2006/relationships/oleObject" Target="../embeddings/oleObject172.bin"/><Relationship Id="rId4" Type="http://schemas.openxmlformats.org/officeDocument/2006/relationships/oleObject" Target="../embeddings/oleObject169.bin"/><Relationship Id="rId9" Type="http://schemas.openxmlformats.org/officeDocument/2006/relationships/image" Target="../media/image207.png"/></Relationships>
</file>

<file path=ppt/slides/_rels/slide191.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Layout" Target="../slideLayouts/slideLayout6.xml"/><Relationship Id="rId1" Type="http://schemas.openxmlformats.org/officeDocument/2006/relationships/vmlDrawing" Target="../drawings/vmlDrawing82.vml"/><Relationship Id="rId4" Type="http://schemas.openxmlformats.org/officeDocument/2006/relationships/image" Target="../media/image211.png"/></Relationships>
</file>

<file path=ppt/slides/_rels/slide192.xml.rels><?xml version="1.0" encoding="UTF-8" standalone="yes"?>
<Relationships xmlns="http://schemas.openxmlformats.org/package/2006/relationships"><Relationship Id="rId8" Type="http://schemas.openxmlformats.org/officeDocument/2006/relationships/oleObject" Target="../embeddings/oleObject177.bin"/><Relationship Id="rId3" Type="http://schemas.openxmlformats.org/officeDocument/2006/relationships/notesSlide" Target="../notesSlides/notesSlide141.xml"/><Relationship Id="rId7" Type="http://schemas.openxmlformats.org/officeDocument/2006/relationships/image" Target="../media/image213.png"/><Relationship Id="rId2" Type="http://schemas.openxmlformats.org/officeDocument/2006/relationships/slideLayout" Target="../slideLayouts/slideLayout6.xml"/><Relationship Id="rId1" Type="http://schemas.openxmlformats.org/officeDocument/2006/relationships/vmlDrawing" Target="../drawings/vmlDrawing83.vml"/><Relationship Id="rId6" Type="http://schemas.openxmlformats.org/officeDocument/2006/relationships/oleObject" Target="../embeddings/oleObject176.bin"/><Relationship Id="rId5" Type="http://schemas.openxmlformats.org/officeDocument/2006/relationships/image" Target="../media/image212.png"/><Relationship Id="rId4" Type="http://schemas.openxmlformats.org/officeDocument/2006/relationships/oleObject" Target="../embeddings/oleObject175.bin"/><Relationship Id="rId9" Type="http://schemas.openxmlformats.org/officeDocument/2006/relationships/image" Target="../media/image214.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6.xml"/><Relationship Id="rId1" Type="http://schemas.openxmlformats.org/officeDocument/2006/relationships/vmlDrawing" Target="../drawings/vmlDrawing84.vml"/><Relationship Id="rId5" Type="http://schemas.openxmlformats.org/officeDocument/2006/relationships/image" Target="../media/image215.png"/><Relationship Id="rId4" Type="http://schemas.openxmlformats.org/officeDocument/2006/relationships/oleObject" Target="../embeddings/oleObject178.bin"/></Relationships>
</file>

<file path=ppt/slides/_rels/slide195.xml.rels><?xml version="1.0" encoding="UTF-8" standalone="yes"?>
<Relationships xmlns="http://schemas.openxmlformats.org/package/2006/relationships"><Relationship Id="rId8" Type="http://schemas.openxmlformats.org/officeDocument/2006/relationships/oleObject" Target="../embeddings/oleObject181.bin"/><Relationship Id="rId3" Type="http://schemas.openxmlformats.org/officeDocument/2006/relationships/notesSlide" Target="../notesSlides/notesSlide144.xml"/><Relationship Id="rId7" Type="http://schemas.openxmlformats.org/officeDocument/2006/relationships/image" Target="../media/image215.png"/><Relationship Id="rId2" Type="http://schemas.openxmlformats.org/officeDocument/2006/relationships/slideLayout" Target="../slideLayouts/slideLayout6.xml"/><Relationship Id="rId1" Type="http://schemas.openxmlformats.org/officeDocument/2006/relationships/vmlDrawing" Target="../drawings/vmlDrawing85.vml"/><Relationship Id="rId6" Type="http://schemas.openxmlformats.org/officeDocument/2006/relationships/oleObject" Target="../embeddings/oleObject180.bin"/><Relationship Id="rId5" Type="http://schemas.openxmlformats.org/officeDocument/2006/relationships/image" Target="../media/image216.png"/><Relationship Id="rId4" Type="http://schemas.openxmlformats.org/officeDocument/2006/relationships/oleObject" Target="../embeddings/oleObject179.bin"/><Relationship Id="rId9" Type="http://schemas.openxmlformats.org/officeDocument/2006/relationships/image" Target="../media/image217.png"/></Relationships>
</file>

<file path=ppt/slides/_rels/slide196.xml.rels><?xml version="1.0" encoding="UTF-8" standalone="yes"?>
<Relationships xmlns="http://schemas.openxmlformats.org/package/2006/relationships"><Relationship Id="rId8" Type="http://schemas.openxmlformats.org/officeDocument/2006/relationships/oleObject" Target="../embeddings/oleObject184.bin"/><Relationship Id="rId3" Type="http://schemas.openxmlformats.org/officeDocument/2006/relationships/notesSlide" Target="../notesSlides/notesSlide145.xml"/><Relationship Id="rId7" Type="http://schemas.openxmlformats.org/officeDocument/2006/relationships/image" Target="../media/image219.png"/><Relationship Id="rId2" Type="http://schemas.openxmlformats.org/officeDocument/2006/relationships/slideLayout" Target="../slideLayouts/slideLayout6.xml"/><Relationship Id="rId1" Type="http://schemas.openxmlformats.org/officeDocument/2006/relationships/vmlDrawing" Target="../drawings/vmlDrawing86.vml"/><Relationship Id="rId6" Type="http://schemas.openxmlformats.org/officeDocument/2006/relationships/oleObject" Target="../embeddings/oleObject183.bin"/><Relationship Id="rId5" Type="http://schemas.openxmlformats.org/officeDocument/2006/relationships/image" Target="../media/image218.png"/><Relationship Id="rId4" Type="http://schemas.openxmlformats.org/officeDocument/2006/relationships/oleObject" Target="../embeddings/oleObject182.bin"/><Relationship Id="rId9" Type="http://schemas.openxmlformats.org/officeDocument/2006/relationships/image" Target="../media/image220.png"/></Relationships>
</file>

<file path=ppt/slides/_rels/slide197.xml.rels><?xml version="1.0" encoding="UTF-8" standalone="yes"?>
<Relationships xmlns="http://schemas.openxmlformats.org/package/2006/relationships"><Relationship Id="rId3" Type="http://schemas.openxmlformats.org/officeDocument/2006/relationships/hyperlink" Target="https://phet.colorado.edu/en/contributions/view/3445" TargetMode="External"/><Relationship Id="rId2" Type="http://schemas.openxmlformats.org/officeDocument/2006/relationships/hyperlink" Target="http://www.colorado.edu/physics/phet/dev/resonance/0.00.17/resonance_en.html"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203.xml.rels><?xml version="1.0" encoding="UTF-8" standalone="yes"?>
<Relationships xmlns="http://schemas.openxmlformats.org/package/2006/relationships"><Relationship Id="rId3" Type="http://schemas.openxmlformats.org/officeDocument/2006/relationships/hyperlink" Target="http://phet.colorado.edu/en/simulation/geometric-optics" TargetMode="External"/><Relationship Id="rId2" Type="http://schemas.openxmlformats.org/officeDocument/2006/relationships/notesSlide" Target="../notesSlides/notesSlide151.xml"/><Relationship Id="rId1" Type="http://schemas.openxmlformats.org/officeDocument/2006/relationships/slideLayout" Target="../slideLayouts/slideLayout1.xml"/><Relationship Id="rId5" Type="http://schemas.openxmlformats.org/officeDocument/2006/relationships/hyperlink" Target="phet.colorado.edu" TargetMode="External"/><Relationship Id="rId4" Type="http://schemas.openxmlformats.org/officeDocument/2006/relationships/hyperlink" Target="https://phet.colorado.edu/en/contributions/view/2852" TargetMode="Externa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vmlDrawing" Target="../drawings/vmlDrawing87.vml"/><Relationship Id="rId5" Type="http://schemas.openxmlformats.org/officeDocument/2006/relationships/image" Target="../media/image229.png"/><Relationship Id="rId4" Type="http://schemas.openxmlformats.org/officeDocument/2006/relationships/oleObject" Target="../embeddings/oleObject185.bin"/></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vmlDrawing" Target="../drawings/vmlDrawing88.vml"/><Relationship Id="rId5" Type="http://schemas.openxmlformats.org/officeDocument/2006/relationships/image" Target="../media/image229.png"/><Relationship Id="rId4" Type="http://schemas.openxmlformats.org/officeDocument/2006/relationships/oleObject" Target="../embeddings/oleObject186.bin"/></Relationships>
</file>

<file path=ppt/slides/_rels/slide20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8" Type="http://schemas.openxmlformats.org/officeDocument/2006/relationships/oleObject" Target="../embeddings/oleObject189.bin"/><Relationship Id="rId3" Type="http://schemas.openxmlformats.org/officeDocument/2006/relationships/notesSlide" Target="../notesSlides/notesSlide154.xml"/><Relationship Id="rId7" Type="http://schemas.openxmlformats.org/officeDocument/2006/relationships/image" Target="../media/image231.png"/><Relationship Id="rId2" Type="http://schemas.openxmlformats.org/officeDocument/2006/relationships/slideLayout" Target="../slideLayouts/slideLayout2.xml"/><Relationship Id="rId1" Type="http://schemas.openxmlformats.org/officeDocument/2006/relationships/vmlDrawing" Target="../drawings/vmlDrawing89.vml"/><Relationship Id="rId6" Type="http://schemas.openxmlformats.org/officeDocument/2006/relationships/oleObject" Target="../embeddings/oleObject188.bin"/><Relationship Id="rId5" Type="http://schemas.openxmlformats.org/officeDocument/2006/relationships/image" Target="../media/image229.png"/><Relationship Id="rId4" Type="http://schemas.openxmlformats.org/officeDocument/2006/relationships/oleObject" Target="../embeddings/oleObject187.bin"/><Relationship Id="rId9" Type="http://schemas.openxmlformats.org/officeDocument/2006/relationships/image" Target="../media/image232.png"/></Relationships>
</file>

<file path=ppt/slides/_rels/slide208.xml.rels><?xml version="1.0" encoding="UTF-8" standalone="yes"?>
<Relationships xmlns="http://schemas.openxmlformats.org/package/2006/relationships"><Relationship Id="rId8" Type="http://schemas.openxmlformats.org/officeDocument/2006/relationships/oleObject" Target="../embeddings/oleObject192.bin"/><Relationship Id="rId3" Type="http://schemas.openxmlformats.org/officeDocument/2006/relationships/notesSlide" Target="../notesSlides/notesSlide155.xml"/><Relationship Id="rId7" Type="http://schemas.openxmlformats.org/officeDocument/2006/relationships/image" Target="../media/image231.png"/><Relationship Id="rId2" Type="http://schemas.openxmlformats.org/officeDocument/2006/relationships/slideLayout" Target="../slideLayouts/slideLayout2.xml"/><Relationship Id="rId1" Type="http://schemas.openxmlformats.org/officeDocument/2006/relationships/vmlDrawing" Target="../drawings/vmlDrawing90.vml"/><Relationship Id="rId6" Type="http://schemas.openxmlformats.org/officeDocument/2006/relationships/oleObject" Target="../embeddings/oleObject191.bin"/><Relationship Id="rId5" Type="http://schemas.openxmlformats.org/officeDocument/2006/relationships/image" Target="../media/image229.png"/><Relationship Id="rId4" Type="http://schemas.openxmlformats.org/officeDocument/2006/relationships/oleObject" Target="../embeddings/oleObject190.bin"/><Relationship Id="rId9" Type="http://schemas.openxmlformats.org/officeDocument/2006/relationships/image" Target="../media/image232.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vmlDrawing" Target="../drawings/vmlDrawing91.vml"/><Relationship Id="rId5" Type="http://schemas.openxmlformats.org/officeDocument/2006/relationships/image" Target="../media/image229.png"/><Relationship Id="rId4" Type="http://schemas.openxmlformats.org/officeDocument/2006/relationships/oleObject" Target="../embeddings/oleObject193.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58.xml"/><Relationship Id="rId7" Type="http://schemas.openxmlformats.org/officeDocument/2006/relationships/image" Target="../media/image232.png"/><Relationship Id="rId2" Type="http://schemas.openxmlformats.org/officeDocument/2006/relationships/slideLayout" Target="../slideLayouts/slideLayout6.xml"/><Relationship Id="rId1" Type="http://schemas.openxmlformats.org/officeDocument/2006/relationships/vmlDrawing" Target="../drawings/vmlDrawing92.vml"/><Relationship Id="rId6" Type="http://schemas.openxmlformats.org/officeDocument/2006/relationships/oleObject" Target="../embeddings/oleObject195.bin"/><Relationship Id="rId5" Type="http://schemas.openxmlformats.org/officeDocument/2006/relationships/image" Target="../media/image229.png"/><Relationship Id="rId4" Type="http://schemas.openxmlformats.org/officeDocument/2006/relationships/oleObject" Target="../embeddings/oleObject194.bin"/></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59.xml"/><Relationship Id="rId7" Type="http://schemas.openxmlformats.org/officeDocument/2006/relationships/image" Target="../media/image232.png"/><Relationship Id="rId2" Type="http://schemas.openxmlformats.org/officeDocument/2006/relationships/slideLayout" Target="../slideLayouts/slideLayout6.xml"/><Relationship Id="rId1" Type="http://schemas.openxmlformats.org/officeDocument/2006/relationships/vmlDrawing" Target="../drawings/vmlDrawing93.vml"/><Relationship Id="rId6" Type="http://schemas.openxmlformats.org/officeDocument/2006/relationships/oleObject" Target="../embeddings/oleObject197.bin"/><Relationship Id="rId5" Type="http://schemas.openxmlformats.org/officeDocument/2006/relationships/image" Target="../media/image229.png"/><Relationship Id="rId4" Type="http://schemas.openxmlformats.org/officeDocument/2006/relationships/oleObject" Target="../embeddings/oleObject196.bin"/></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6.xml"/><Relationship Id="rId1" Type="http://schemas.openxmlformats.org/officeDocument/2006/relationships/vmlDrawing" Target="../drawings/vmlDrawing94.vml"/><Relationship Id="rId5" Type="http://schemas.openxmlformats.org/officeDocument/2006/relationships/image" Target="../media/image234.png"/><Relationship Id="rId4" Type="http://schemas.openxmlformats.org/officeDocument/2006/relationships/oleObject" Target="../embeddings/oleObject198.bin"/></Relationships>
</file>

<file path=ppt/slides/_rels/slide21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61.xml"/><Relationship Id="rId1" Type="http://schemas.openxmlformats.org/officeDocument/2006/relationships/slideLayout" Target="../slideLayouts/slideLayout6.xml"/><Relationship Id="rId4" Type="http://schemas.openxmlformats.org/officeDocument/2006/relationships/image" Target="../media/image236.png"/></Relationships>
</file>

<file path=ppt/slides/_rels/slide215.xml.rels><?xml version="1.0" encoding="UTF-8" standalone="yes"?>
<Relationships xmlns="http://schemas.openxmlformats.org/package/2006/relationships"><Relationship Id="rId3" Type="http://schemas.openxmlformats.org/officeDocument/2006/relationships/hyperlink" Target="http://phet.colorado.edu/en/simulation/faraday" TargetMode="External"/><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hyperlink" Target="phet.colorado.edu" TargetMode="External"/><Relationship Id="rId5" Type="http://schemas.openxmlformats.org/officeDocument/2006/relationships/hyperlink" Target="https://phet.colorado.edu/en/contributions/view/2978" TargetMode="External"/><Relationship Id="rId4" Type="http://schemas.openxmlformats.org/officeDocument/2006/relationships/hyperlink" Target="https://phet.colorado.edu/en/contributions/view/2826"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217.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218.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21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22.xml.rels><?xml version="1.0" encoding="UTF-8" standalone="yes"?>
<Relationships xmlns="http://schemas.openxmlformats.org/package/2006/relationships"><Relationship Id="rId3" Type="http://schemas.openxmlformats.org/officeDocument/2006/relationships/hyperlink" Target="http://phet.colorado.edu/en/simulation/calculus-grapher"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phet.colorado.edu" TargetMode="External"/><Relationship Id="rId4" Type="http://schemas.openxmlformats.org/officeDocument/2006/relationships/hyperlink" Target="https://phet.colorado.edu/en/contributions/view/3225" TargetMode="External"/></Relationships>
</file>

<file path=ppt/slides/_rels/slide22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67.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47.png"/></Relationships>
</file>

<file path=ppt/slides/_rels/slide22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250.png"/><Relationship Id="rId4" Type="http://schemas.openxmlformats.org/officeDocument/2006/relationships/image" Target="../media/image249.png"/></Relationships>
</file>

<file path=ppt/slides/_rels/slide22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png"/></Relationships>
</file>

<file path=ppt/slides/_rels/slide223.xml.rels><?xml version="1.0" encoding="UTF-8" standalone="yes"?>
<Relationships xmlns="http://schemas.openxmlformats.org/package/2006/relationships"><Relationship Id="rId3" Type="http://schemas.openxmlformats.org/officeDocument/2006/relationships/hyperlink" Target="https://phet.colorado.edu/en/contributions/view/2978" TargetMode="External"/><Relationship Id="rId2" Type="http://schemas.openxmlformats.org/officeDocument/2006/relationships/hyperlink" Target="http://phet.colorado.edu/en/simulation/faradays-law" TargetMode="External"/><Relationship Id="rId1" Type="http://schemas.openxmlformats.org/officeDocument/2006/relationships/slideLayout" Target="../slideLayouts/slideLayout6.xml"/><Relationship Id="rId4" Type="http://schemas.openxmlformats.org/officeDocument/2006/relationships/hyperlink" Target="phet.colorado.edu"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hyperlink" Target="http://phet.colorado.edu/en/simulation/charges-and-fields" TargetMode="External"/><Relationship Id="rId2" Type="http://schemas.openxmlformats.org/officeDocument/2006/relationships/hyperlink" Target="http://phet.colorado.edu/en/simulation/electric-hockey" TargetMode="External"/><Relationship Id="rId1" Type="http://schemas.openxmlformats.org/officeDocument/2006/relationships/slideLayout" Target="../slideLayouts/slideLayout1.xml"/><Relationship Id="rId6" Type="http://schemas.openxmlformats.org/officeDocument/2006/relationships/hyperlink" Target="phet.colorado.edu" TargetMode="External"/><Relationship Id="rId5" Type="http://schemas.openxmlformats.org/officeDocument/2006/relationships/hyperlink" Target="https://phet.colorado.edu/en/contributions/view/3048" TargetMode="External"/><Relationship Id="rId4" Type="http://schemas.openxmlformats.org/officeDocument/2006/relationships/hyperlink" Target="https://phet.colorado.edu/en/contributions/view/2853" TargetMode="Externa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71.xml"/><Relationship Id="rId7" Type="http://schemas.openxmlformats.org/officeDocument/2006/relationships/image" Target="../media/image254.png"/><Relationship Id="rId2" Type="http://schemas.openxmlformats.org/officeDocument/2006/relationships/slideLayout" Target="../slideLayouts/slideLayout6.xml"/><Relationship Id="rId1" Type="http://schemas.openxmlformats.org/officeDocument/2006/relationships/vmlDrawing" Target="../drawings/vmlDrawing95.vml"/><Relationship Id="rId6" Type="http://schemas.openxmlformats.org/officeDocument/2006/relationships/oleObject" Target="../embeddings/oleObject199.bin"/><Relationship Id="rId5" Type="http://schemas.openxmlformats.org/officeDocument/2006/relationships/image" Target="http://cosmos.colorado.edu/stem/courses/fall-03/PHYS1010-1/documents/HW9/hw9_q3a_image.png" TargetMode="External"/><Relationship Id="rId4" Type="http://schemas.openxmlformats.org/officeDocument/2006/relationships/image" Target="../media/image255.jpeg"/></Relationships>
</file>

<file path=ppt/slides/_rels/slide227.xml.rels><?xml version="1.0" encoding="UTF-8" standalone="yes"?>
<Relationships xmlns="http://schemas.openxmlformats.org/package/2006/relationships"><Relationship Id="rId8" Type="http://schemas.openxmlformats.org/officeDocument/2006/relationships/oleObject" Target="../embeddings/oleObject201.bin"/><Relationship Id="rId3" Type="http://schemas.openxmlformats.org/officeDocument/2006/relationships/notesSlide" Target="../notesSlides/notesSlide172.xml"/><Relationship Id="rId7" Type="http://schemas.openxmlformats.org/officeDocument/2006/relationships/image" Target="../media/image256.png"/><Relationship Id="rId2" Type="http://schemas.openxmlformats.org/officeDocument/2006/relationships/slideLayout" Target="../slideLayouts/slideLayout6.xml"/><Relationship Id="rId1" Type="http://schemas.openxmlformats.org/officeDocument/2006/relationships/vmlDrawing" Target="../drawings/vmlDrawing96.vml"/><Relationship Id="rId6" Type="http://schemas.openxmlformats.org/officeDocument/2006/relationships/oleObject" Target="../embeddings/oleObject200.bin"/><Relationship Id="rId5" Type="http://schemas.openxmlformats.org/officeDocument/2006/relationships/image" Target="http://cosmos.colorado.edu/stem/courses/fall-03/PHYS1010-1/documents/HW9/hw9_q3a_image.png" TargetMode="External"/><Relationship Id="rId4" Type="http://schemas.openxmlformats.org/officeDocument/2006/relationships/image" Target="../media/image255.jpeg"/><Relationship Id="rId9" Type="http://schemas.openxmlformats.org/officeDocument/2006/relationships/image" Target="../media/image254.png"/></Relationships>
</file>

<file path=ppt/slides/_rels/slide228.xml.rels><?xml version="1.0" encoding="UTF-8" standalone="yes"?>
<Relationships xmlns="http://schemas.openxmlformats.org/package/2006/relationships"><Relationship Id="rId8" Type="http://schemas.openxmlformats.org/officeDocument/2006/relationships/oleObject" Target="../embeddings/oleObject204.bin"/><Relationship Id="rId13" Type="http://schemas.openxmlformats.org/officeDocument/2006/relationships/image" Target="../media/image254.png"/><Relationship Id="rId3" Type="http://schemas.openxmlformats.org/officeDocument/2006/relationships/notesSlide" Target="../notesSlides/notesSlide173.xml"/><Relationship Id="rId7" Type="http://schemas.openxmlformats.org/officeDocument/2006/relationships/image" Target="../media/image257.png"/><Relationship Id="rId12" Type="http://schemas.openxmlformats.org/officeDocument/2006/relationships/oleObject" Target="../embeddings/oleObject206.bin"/><Relationship Id="rId2" Type="http://schemas.openxmlformats.org/officeDocument/2006/relationships/slideLayout" Target="../slideLayouts/slideLayout6.xml"/><Relationship Id="rId1" Type="http://schemas.openxmlformats.org/officeDocument/2006/relationships/vmlDrawing" Target="../drawings/vmlDrawing97.vml"/><Relationship Id="rId6" Type="http://schemas.openxmlformats.org/officeDocument/2006/relationships/oleObject" Target="../embeddings/oleObject203.bin"/><Relationship Id="rId11" Type="http://schemas.openxmlformats.org/officeDocument/2006/relationships/image" Target="../media/image259.png"/><Relationship Id="rId5" Type="http://schemas.openxmlformats.org/officeDocument/2006/relationships/image" Target="../media/image256.png"/><Relationship Id="rId10" Type="http://schemas.openxmlformats.org/officeDocument/2006/relationships/oleObject" Target="../embeddings/oleObject205.bin"/><Relationship Id="rId4" Type="http://schemas.openxmlformats.org/officeDocument/2006/relationships/oleObject" Target="../embeddings/oleObject202.bin"/><Relationship Id="rId9" Type="http://schemas.openxmlformats.org/officeDocument/2006/relationships/image" Target="../media/image258.pn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74.xml"/><Relationship Id="rId7" Type="http://schemas.openxmlformats.org/officeDocument/2006/relationships/image" Target="../media/image260.png"/><Relationship Id="rId2" Type="http://schemas.openxmlformats.org/officeDocument/2006/relationships/slideLayout" Target="../slideLayouts/slideLayout6.xml"/><Relationship Id="rId1" Type="http://schemas.openxmlformats.org/officeDocument/2006/relationships/vmlDrawing" Target="../drawings/vmlDrawing98.vml"/><Relationship Id="rId6" Type="http://schemas.openxmlformats.org/officeDocument/2006/relationships/oleObject" Target="../embeddings/oleObject208.bin"/><Relationship Id="rId5" Type="http://schemas.openxmlformats.org/officeDocument/2006/relationships/image" Target="../media/image254.png"/><Relationship Id="rId4" Type="http://schemas.openxmlformats.org/officeDocument/2006/relationships/oleObject" Target="../embeddings/oleObject207.bin"/></Relationships>
</file>

<file path=ppt/slides/_rels/slide2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77.xml"/><Relationship Id="rId1" Type="http://schemas.openxmlformats.org/officeDocument/2006/relationships/slideLayout" Target="../slideLayouts/slideLayout6.xml"/><Relationship Id="rId4" Type="http://schemas.openxmlformats.org/officeDocument/2006/relationships/image" Target="http://cosmos.colorado.edu/stem/courses/fall-03/PHYS1010-1/documents/HW9/hw9_q3a_image.png" TargetMode="External"/></Relationships>
</file>

<file path=ppt/slides/_rels/slide234.xml.rels><?xml version="1.0" encoding="UTF-8" standalone="yes"?>
<Relationships xmlns="http://schemas.openxmlformats.org/package/2006/relationships"><Relationship Id="rId8" Type="http://schemas.openxmlformats.org/officeDocument/2006/relationships/oleObject" Target="../embeddings/oleObject210.bin"/><Relationship Id="rId3" Type="http://schemas.openxmlformats.org/officeDocument/2006/relationships/notesSlide" Target="../notesSlides/notesSlide178.xml"/><Relationship Id="rId7" Type="http://schemas.openxmlformats.org/officeDocument/2006/relationships/image" Target="../media/image254.png"/><Relationship Id="rId2" Type="http://schemas.openxmlformats.org/officeDocument/2006/relationships/slideLayout" Target="../slideLayouts/slideLayout6.xml"/><Relationship Id="rId1" Type="http://schemas.openxmlformats.org/officeDocument/2006/relationships/vmlDrawing" Target="../drawings/vmlDrawing99.vml"/><Relationship Id="rId6" Type="http://schemas.openxmlformats.org/officeDocument/2006/relationships/oleObject" Target="../embeddings/oleObject209.bin"/><Relationship Id="rId5" Type="http://schemas.openxmlformats.org/officeDocument/2006/relationships/image" Target="http://cosmos.colorado.edu/stem/courses/fall-03/PHYS1010-1/documents/HW9/hw9_q3c_image.png" TargetMode="External"/><Relationship Id="rId4" Type="http://schemas.openxmlformats.org/officeDocument/2006/relationships/image" Target="../media/image261.png"/></Relationships>
</file>

<file path=ppt/slides/_rels/slide235.xml.rels><?xml version="1.0" encoding="UTF-8" standalone="yes"?>
<Relationships xmlns="http://schemas.openxmlformats.org/package/2006/relationships"><Relationship Id="rId3" Type="http://schemas.openxmlformats.org/officeDocument/2006/relationships/hyperlink" Target="http://phet.colorado.edu/en/simulation/travoltage" TargetMode="External"/><Relationship Id="rId2" Type="http://schemas.openxmlformats.org/officeDocument/2006/relationships/hyperlink" Target="http://phet.colorado.edu/en/simulation/balloons" TargetMode="External"/><Relationship Id="rId1" Type="http://schemas.openxmlformats.org/officeDocument/2006/relationships/slideLayout" Target="../slideLayouts/slideLayout1.xml"/><Relationship Id="rId5" Type="http://schemas.openxmlformats.org/officeDocument/2006/relationships/hyperlink" Target="phet.colorado.edu" TargetMode="External"/><Relationship Id="rId4" Type="http://schemas.openxmlformats.org/officeDocument/2006/relationships/hyperlink" Target="https://phet.colorado.edu/en/contributions/edit/3112" TargetMode="External"/></Relationships>
</file>

<file path=ppt/slides/_rels/slide236.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265.png"/><Relationship Id="rId4" Type="http://schemas.openxmlformats.org/officeDocument/2006/relationships/image" Target="../media/image264.png"/></Relationships>
</file>

<file path=ppt/slides/_rels/slide238.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6.png"/><Relationship Id="rId7" Type="http://schemas.openxmlformats.org/officeDocument/2006/relationships/image" Target="../media/image267.png"/><Relationship Id="rId2" Type="http://schemas.openxmlformats.org/officeDocument/2006/relationships/notesSlide" Target="../notesSlides/notesSlide180.xm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jpe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273.png"/></Relationships>
</file>

<file path=ppt/slides/_rels/slide244.xml.rels><?xml version="1.0" encoding="UTF-8" standalone="yes"?>
<Relationships xmlns="http://schemas.openxmlformats.org/package/2006/relationships"><Relationship Id="rId3" Type="http://schemas.openxmlformats.org/officeDocument/2006/relationships/hyperlink" Target="https://phet.colorado.edu/en/simulation/density" TargetMode="External"/><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hyperlink" Target="https://phet.colorado.edu/en/contributions/view/3406" TargetMode="External"/></Relationships>
</file>

<file path=ppt/slides/_rels/slide245.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275.png"/></Relationships>
</file>

<file path=ppt/slides/_rels/slide24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277.png"/></Relationships>
</file>

<file path=ppt/slides/_rels/slide247.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24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281.png"/></Relationships>
</file>

<file path=ppt/slides/_rels/slide24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2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0.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252.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hyperlink" Target="http://phet.colorado.edu/en/simulation/balloons-and-buoyancy" TargetMode="External"/><Relationship Id="rId2" Type="http://schemas.openxmlformats.org/officeDocument/2006/relationships/notesSlide" Target="../notesSlides/notesSlide192.xml"/><Relationship Id="rId1" Type="http://schemas.openxmlformats.org/officeDocument/2006/relationships/slideLayout" Target="../slideLayouts/slideLayout1.xml"/><Relationship Id="rId5" Type="http://schemas.openxmlformats.org/officeDocument/2006/relationships/hyperlink" Target="phet.colorado.edu" TargetMode="External"/><Relationship Id="rId4" Type="http://schemas.openxmlformats.org/officeDocument/2006/relationships/hyperlink" Target="https://phet.colorado.edu/en/contributions/view/3407"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291.png"/></Relationships>
</file>

<file path=ppt/slides/_rels/slide25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294.png"/></Relationships>
</file>

<file path=ppt/slides/_rels/slide25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5.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95.xml"/><Relationship Id="rId1" Type="http://schemas.openxmlformats.org/officeDocument/2006/relationships/slideLayout" Target="../slideLayouts/slideLayout1.xml"/><Relationship Id="rId4" Type="http://schemas.openxmlformats.org/officeDocument/2006/relationships/image" Target="../media/image297.png"/></Relationships>
</file>

<file path=ppt/slides/_rels/slide259.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png"/></Relationships>
</file>

<file path=ppt/slides/_rels/slide260.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96.xml"/><Relationship Id="rId1" Type="http://schemas.openxmlformats.org/officeDocument/2006/relationships/slideLayout" Target="../slideLayouts/slideLayout1.xml"/><Relationship Id="rId4" Type="http://schemas.openxmlformats.org/officeDocument/2006/relationships/image" Target="../media/image300.png"/></Relationships>
</file>

<file path=ppt/slides/_rels/slide261.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97.xml"/><Relationship Id="rId1" Type="http://schemas.openxmlformats.org/officeDocument/2006/relationships/slideLayout" Target="../slideLayouts/slideLayout6.xml"/><Relationship Id="rId4" Type="http://schemas.openxmlformats.org/officeDocument/2006/relationships/image" Target="../media/image303.png"/></Relationships>
</file>

<file path=ppt/slides/_rels/slide263.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98.xml"/><Relationship Id="rId1" Type="http://schemas.openxmlformats.org/officeDocument/2006/relationships/slideLayout" Target="../slideLayouts/slideLayout1.xml"/><Relationship Id="rId4" Type="http://schemas.openxmlformats.org/officeDocument/2006/relationships/image" Target="../media/image305.png"/></Relationships>
</file>

<file path=ppt/slides/_rels/slide264.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200.xml"/><Relationship Id="rId1" Type="http://schemas.openxmlformats.org/officeDocument/2006/relationships/slideLayout" Target="../slideLayouts/slideLayout1.xml"/><Relationship Id="rId4" Type="http://schemas.openxmlformats.org/officeDocument/2006/relationships/image" Target="../media/image308.png"/></Relationships>
</file>

<file path=ppt/slides/_rels/slide266.xml.rels><?xml version="1.0" encoding="UTF-8" standalone="yes"?>
<Relationships xmlns="http://schemas.openxmlformats.org/package/2006/relationships"><Relationship Id="rId3" Type="http://schemas.openxmlformats.org/officeDocument/2006/relationships/hyperlink" Target="https://phet.colorado.edu/en/simulation/under-pressure" TargetMode="External"/><Relationship Id="rId2" Type="http://schemas.openxmlformats.org/officeDocument/2006/relationships/notesSlide" Target="../notesSlides/notesSlide201.xml"/><Relationship Id="rId1" Type="http://schemas.openxmlformats.org/officeDocument/2006/relationships/slideLayout" Target="../slideLayouts/slideLayout1.xml"/><Relationship Id="rId6" Type="http://schemas.openxmlformats.org/officeDocument/2006/relationships/hyperlink" Target="phet.colorado.edu" TargetMode="External"/><Relationship Id="rId5" Type="http://schemas.openxmlformats.org/officeDocument/2006/relationships/hyperlink" Target="https://phet.colorado.edu/en/contributions/view/3569" TargetMode="External"/><Relationship Id="rId4" Type="http://schemas.openxmlformats.org/officeDocument/2006/relationships/hyperlink" Target="http://phet.colorado.edu/en/simulation/fluid-pressure-and-flow" TargetMode="External"/></Relationships>
</file>

<file path=ppt/slides/_rels/slide267.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03.xml"/><Relationship Id="rId1" Type="http://schemas.openxmlformats.org/officeDocument/2006/relationships/slideLayout" Target="../slideLayouts/slideLayout2.xml"/><Relationship Id="rId5" Type="http://schemas.openxmlformats.org/officeDocument/2006/relationships/image" Target="../media/image312.png"/><Relationship Id="rId4" Type="http://schemas.openxmlformats.org/officeDocument/2006/relationships/image" Target="../media/image311.png"/></Relationships>
</file>

<file path=ppt/slides/_rels/slide269.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04.xml"/><Relationship Id="rId1" Type="http://schemas.openxmlformats.org/officeDocument/2006/relationships/slideLayout" Target="../slideLayouts/slideLayout2.xml"/><Relationship Id="rId5" Type="http://schemas.openxmlformats.org/officeDocument/2006/relationships/image" Target="../media/image315.png"/><Relationship Id="rId4" Type="http://schemas.openxmlformats.org/officeDocument/2006/relationships/image" Target="../media/image31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05.xml"/><Relationship Id="rId1" Type="http://schemas.openxmlformats.org/officeDocument/2006/relationships/slideLayout" Target="../slideLayouts/slideLayout2.xml"/><Relationship Id="rId5" Type="http://schemas.openxmlformats.org/officeDocument/2006/relationships/image" Target="../media/image315.png"/><Relationship Id="rId4" Type="http://schemas.openxmlformats.org/officeDocument/2006/relationships/image" Target="../media/image314.png"/></Relationships>
</file>

<file path=ppt/slides/_rels/slide271.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316.png"/></Relationships>
</file>

<file path=ppt/slides/_rels/slide272.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207.xml"/><Relationship Id="rId1" Type="http://schemas.openxmlformats.org/officeDocument/2006/relationships/slideLayout" Target="../slideLayouts/slideLayout2.xml"/><Relationship Id="rId5" Type="http://schemas.openxmlformats.org/officeDocument/2006/relationships/image" Target="../media/image319.png"/><Relationship Id="rId4" Type="http://schemas.openxmlformats.org/officeDocument/2006/relationships/image" Target="../media/image318.png"/></Relationships>
</file>

<file path=ppt/slides/_rels/slide27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08.xml"/><Relationship Id="rId1" Type="http://schemas.openxmlformats.org/officeDocument/2006/relationships/slideLayout" Target="../slideLayouts/slideLayout2.xml"/><Relationship Id="rId5" Type="http://schemas.openxmlformats.org/officeDocument/2006/relationships/image" Target="../media/image322.png"/><Relationship Id="rId4" Type="http://schemas.openxmlformats.org/officeDocument/2006/relationships/image" Target="../media/image321.png"/></Relationships>
</file>

<file path=ppt/slides/_rels/slide274.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09.xml"/><Relationship Id="rId1" Type="http://schemas.openxmlformats.org/officeDocument/2006/relationships/slideLayout" Target="../slideLayouts/slideLayout2.xml"/><Relationship Id="rId6" Type="http://schemas.openxmlformats.org/officeDocument/2006/relationships/image" Target="../media/image325.png"/><Relationship Id="rId5" Type="http://schemas.openxmlformats.org/officeDocument/2006/relationships/image" Target="../media/image322.png"/><Relationship Id="rId4" Type="http://schemas.openxmlformats.org/officeDocument/2006/relationships/image" Target="../media/image324.png"/></Relationships>
</file>

<file path=ppt/slides/_rels/slide275.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hyperlink" Target="phet.colorado.edu" TargetMode="External"/><Relationship Id="rId7" Type="http://schemas.openxmlformats.org/officeDocument/2006/relationships/hyperlink" Target="https://phet.colorado.edu/en/contributions/view/3456" TargetMode="External"/><Relationship Id="rId2" Type="http://schemas.openxmlformats.org/officeDocument/2006/relationships/hyperlink" Target="http://phet.colorado.edu/en/simulation/circuit-construction-kit-dc" TargetMode="External"/><Relationship Id="rId1" Type="http://schemas.openxmlformats.org/officeDocument/2006/relationships/slideLayout" Target="../slideLayouts/slideLayout1.xml"/><Relationship Id="rId6" Type="http://schemas.openxmlformats.org/officeDocument/2006/relationships/hyperlink" Target="https://phet.colorado.edu/en/contributions/view/2825" TargetMode="External"/><Relationship Id="rId5" Type="http://schemas.openxmlformats.org/officeDocument/2006/relationships/hyperlink" Target="https://phet.colorado.edu/en/contributions/view/2824" TargetMode="External"/><Relationship Id="rId4" Type="http://schemas.openxmlformats.org/officeDocument/2006/relationships/hyperlink" Target="https://phet.colorado.edu/en/contributions/view/2823" TargetMode="External"/></Relationships>
</file>

<file path=ppt/slides/_rels/slide277.xml.rels><?xml version="1.0" encoding="UTF-8" standalone="yes"?>
<Relationships xmlns="http://schemas.openxmlformats.org/package/2006/relationships"><Relationship Id="rId2" Type="http://schemas.openxmlformats.org/officeDocument/2006/relationships/hyperlink" Target="phet.colorado.edu" TargetMode="Externa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282.xml.rels><?xml version="1.0" encoding="UTF-8" standalone="yes"?>
<Relationships xmlns="http://schemas.openxmlformats.org/package/2006/relationships"><Relationship Id="rId2" Type="http://schemas.openxmlformats.org/officeDocument/2006/relationships/hyperlink" Target="phet.colorado.edu" TargetMode="External"/><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215.xml"/><Relationship Id="rId1" Type="http://schemas.openxmlformats.org/officeDocument/2006/relationships/slideLayout" Target="../slideLayouts/slideLayout2.xml"/><Relationship Id="rId5" Type="http://schemas.openxmlformats.org/officeDocument/2006/relationships/image" Target="../media/image333.png"/><Relationship Id="rId4" Type="http://schemas.openxmlformats.org/officeDocument/2006/relationships/image" Target="../media/image332.png"/></Relationships>
</file>

<file path=ppt/slides/_rels/slide284.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0.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hyperlink" Target="phet.colorado.edu" TargetMode="External"/><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26.xml"/><Relationship Id="rId1" Type="http://schemas.openxmlformats.org/officeDocument/2006/relationships/slideLayout" Target="../slideLayouts/slideLayout2.xml"/><Relationship Id="rId6" Type="http://schemas.openxmlformats.org/officeDocument/2006/relationships/image" Target="../media/image342.png"/><Relationship Id="rId5" Type="http://schemas.openxmlformats.org/officeDocument/2006/relationships/image" Target="../media/image341.png"/><Relationship Id="rId4" Type="http://schemas.openxmlformats.org/officeDocument/2006/relationships/image" Target="../media/image340.png"/></Relationships>
</file>

<file path=ppt/slides/_rels/slide296.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27.xml"/><Relationship Id="rId1" Type="http://schemas.openxmlformats.org/officeDocument/2006/relationships/slideLayout" Target="../slideLayouts/slideLayout2.xml"/><Relationship Id="rId6" Type="http://schemas.openxmlformats.org/officeDocument/2006/relationships/image" Target="../media/image343.png"/><Relationship Id="rId5" Type="http://schemas.openxmlformats.org/officeDocument/2006/relationships/image" Target="../media/image342.png"/><Relationship Id="rId4" Type="http://schemas.openxmlformats.org/officeDocument/2006/relationships/image" Target="../media/image341.png"/></Relationships>
</file>

<file path=ppt/slides/_rels/slide3.xml.rels><?xml version="1.0" encoding="UTF-8" standalone="yes"?>
<Relationships xmlns="http://schemas.openxmlformats.org/package/2006/relationships"><Relationship Id="rId3" Type="http://schemas.openxmlformats.org/officeDocument/2006/relationships/hyperlink" Target="https://phet.colorado.edu/en/contributions/view/2818" TargetMode="External"/><Relationship Id="rId2" Type="http://schemas.openxmlformats.org/officeDocument/2006/relationships/hyperlink" Target="http://phet.colorado.edu/en/simulation/moving-man"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8.wmf"/><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hyperlink" Target="https://phet.colorado.edu/en/contributions/view/2840" TargetMode="External"/><Relationship Id="rId2" Type="http://schemas.openxmlformats.org/officeDocument/2006/relationships/hyperlink" Target="http://phet.colorado.edu/en/simulation/vector-addition"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G:\physics\clicker%20questions%20from%20CU\2010%20Franklin\ConceptTests\vectors\figures\vectors02.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G:\physics\clicker%20questions%20from%20CU\2010%20Franklin\ConceptTests\vectors\figures\vectors02.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file:///G:\physics\clicker%20questions%20from%20CU\2010%20Franklin\ConceptTests\vectors\figures\vectors04.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file:///G:\physics\clicker%20questions%20from%20CU\2010%20Franklin\ConceptTests\vectors\figures\eastthenleft60.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file:///G:\physics\clicker%20questions%20from%20CU\2010%20Franklin\ConceptTests\vectors\figures\eastthenleft60.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file:///G:\physics\clicker%20questions%20from%20CU\2010%20Franklin\ConceptTests\vectors\figures\eastthenleft60.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file:///G:\physics\clicker%20questions%20from%20CU\2010%20Franklin\ConceptTests\vectors\figures\eastthenleft60.jp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phet.colorado.edu/en/simulation/projectile-motion"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phet.colorado.edu" TargetMode="External"/><Relationship Id="rId5" Type="http://schemas.openxmlformats.org/officeDocument/2006/relationships/hyperlink" Target="http://phet.colorado.edu/teacher_ideas/view-contribution.php?contribution_id=28&amp;referrer=/teacher_ideas/browse.php" TargetMode="External"/><Relationship Id="rId4" Type="http://schemas.openxmlformats.org/officeDocument/2006/relationships/hyperlink" Target="https://phet.colorado.edu/en/contributions/view/2839"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0.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oleObject" Target="../embeddings/oleObject6.bin"/><Relationship Id="rId9" Type="http://schemas.openxmlformats.org/officeDocument/2006/relationships/oleObject" Target="../embeddings/oleObject8.bin"/></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oleObject" Target="../embeddings/oleObject9.bin"/><Relationship Id="rId9" Type="http://schemas.openxmlformats.org/officeDocument/2006/relationships/oleObject" Target="../embeddings/oleObject11.bin"/></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2.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oleObject" Target="../embeddings/oleObject12.bin"/><Relationship Id="rId9" Type="http://schemas.openxmlformats.org/officeDocument/2006/relationships/oleObject" Target="../embeddings/oleObject14.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3.xml"/><Relationship Id="rId7" Type="http://schemas.openxmlformats.org/officeDocument/2006/relationships/oleObject" Target="../embeddings/oleObject17.bin"/><Relationship Id="rId12"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42.png"/><Relationship Id="rId11" Type="http://schemas.openxmlformats.org/officeDocument/2006/relationships/oleObject" Target="../embeddings/oleObject19.bin"/><Relationship Id="rId5" Type="http://schemas.openxmlformats.org/officeDocument/2006/relationships/oleObject" Target="../embeddings/oleObject16.bin"/><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oleObject" Target="../embeddings/oleObject18.bin"/></Relationships>
</file>

<file path=ppt/slides/_rels/slide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4.xml"/><Relationship Id="rId7" Type="http://schemas.openxmlformats.org/officeDocument/2006/relationships/oleObject" Target="../embeddings/oleObject21.bin"/><Relationship Id="rId12"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42.png"/><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oleObject" Target="../embeddings/oleObject22.bin"/></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5.xml"/><Relationship Id="rId7" Type="http://schemas.openxmlformats.org/officeDocument/2006/relationships/oleObject" Target="../embeddings/oleObject25.bin"/><Relationship Id="rId12"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42.png"/><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oleObject" Target="../embeddings/oleObject26.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46.png"/><Relationship Id="rId3" Type="http://schemas.openxmlformats.org/officeDocument/2006/relationships/notesSlide" Target="../notesSlides/notesSlide36.xml"/><Relationship Id="rId7" Type="http://schemas.openxmlformats.org/officeDocument/2006/relationships/image" Target="../media/image44.png"/><Relationship Id="rId12"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29.bin"/><Relationship Id="rId11" Type="http://schemas.openxmlformats.org/officeDocument/2006/relationships/oleObject" Target="../embeddings/oleObject32.bin"/><Relationship Id="rId5" Type="http://schemas.openxmlformats.org/officeDocument/2006/relationships/image" Target="../media/image43.png"/><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45.png"/></Relationships>
</file>

<file path=ppt/slides/_rels/slide5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48.png"/><Relationship Id="rId5" Type="http://schemas.openxmlformats.org/officeDocument/2006/relationships/oleObject" Target="../embeddings/oleObject35.bin"/><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hyperlink" Target="https://phet.colorado.edu/en/contributions/view/2828" TargetMode="External"/><Relationship Id="rId2" Type="http://schemas.openxmlformats.org/officeDocument/2006/relationships/hyperlink" Target="http://phet.colorado.edu/en/simulation/forces-and-motion" TargetMode="External"/><Relationship Id="rId1" Type="http://schemas.openxmlformats.org/officeDocument/2006/relationships/slideLayout" Target="../slideLayouts/slideLayout6.xml"/><Relationship Id="rId4" Type="http://schemas.openxmlformats.org/officeDocument/2006/relationships/hyperlink" Target="phet.colorado.edu"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8.bin"/><Relationship Id="rId5" Type="http://schemas.openxmlformats.org/officeDocument/2006/relationships/image" Target="../media/image50.png"/><Relationship Id="rId4" Type="http://schemas.openxmlformats.org/officeDocument/2006/relationships/oleObject" Target="../embeddings/oleObject37.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0.bin"/><Relationship Id="rId5" Type="http://schemas.openxmlformats.org/officeDocument/2006/relationships/image" Target="../media/image52.png"/><Relationship Id="rId4" Type="http://schemas.openxmlformats.org/officeDocument/2006/relationships/oleObject" Target="../embeddings/oleObject39.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42.bin"/><Relationship Id="rId5" Type="http://schemas.openxmlformats.org/officeDocument/2006/relationships/image" Target="../media/image54.png"/><Relationship Id="rId4" Type="http://schemas.openxmlformats.org/officeDocument/2006/relationships/oleObject" Target="../embeddings/oleObject41.bin"/></Relationships>
</file>

<file path=ppt/slides/_rels/slide56.xml.rels><?xml version="1.0" encoding="UTF-8" standalone="yes"?>
<Relationships xmlns="http://schemas.openxmlformats.org/package/2006/relationships"><Relationship Id="rId3" Type="http://schemas.openxmlformats.org/officeDocument/2006/relationships/hyperlink" Target="https://phet.colorado.edu/en/contributions/view/2829" TargetMode="External"/><Relationship Id="rId2" Type="http://schemas.openxmlformats.org/officeDocument/2006/relationships/hyperlink" Target="http://phet.colorado.edu/en/simulation/forces-and-motion" TargetMode="External"/><Relationship Id="rId1" Type="http://schemas.openxmlformats.org/officeDocument/2006/relationships/slideLayout" Target="../slideLayouts/slideLayout6.xml"/><Relationship Id="rId4" Type="http://schemas.openxmlformats.org/officeDocument/2006/relationships/hyperlink" Target="phet.colorado.edu"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vmlDrawing" Target="../drawings/vmlDrawing18.vml"/><Relationship Id="rId5" Type="http://schemas.openxmlformats.org/officeDocument/2006/relationships/image" Target="../media/image56.png"/><Relationship Id="rId4" Type="http://schemas.openxmlformats.org/officeDocument/2006/relationships/oleObject" Target="../embeddings/oleObject43.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vmlDrawing" Target="../drawings/vmlDrawing19.vml"/><Relationship Id="rId5" Type="http://schemas.openxmlformats.org/officeDocument/2006/relationships/image" Target="../media/image52.png"/><Relationship Id="rId4" Type="http://schemas.openxmlformats.org/officeDocument/2006/relationships/oleObject" Target="../embeddings/oleObject44.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image" Target="../media/image56.png"/><Relationship Id="rId5" Type="http://schemas.openxmlformats.org/officeDocument/2006/relationships/oleObject" Target="../embeddings/oleObject45.bin"/><Relationship Id="rId4" Type="http://schemas.openxmlformats.org/officeDocument/2006/relationships/image" Target="../media/image4.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vmlDrawing" Target="../drawings/vmlDrawing21.vml"/><Relationship Id="rId5" Type="http://schemas.openxmlformats.org/officeDocument/2006/relationships/image" Target="../media/image56.png"/><Relationship Id="rId4" Type="http://schemas.openxmlformats.org/officeDocument/2006/relationships/oleObject" Target="../embeddings/oleObject46.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vmlDrawing" Target="../drawings/vmlDrawing22.vml"/><Relationship Id="rId5" Type="http://schemas.openxmlformats.org/officeDocument/2006/relationships/image" Target="../media/image6.png"/><Relationship Id="rId4" Type="http://schemas.openxmlformats.org/officeDocument/2006/relationships/oleObject" Target="../embeddings/oleObject47.bin"/></Relationships>
</file>

<file path=ppt/slides/_rels/slide64.xml.rels><?xml version="1.0" encoding="UTF-8" standalone="yes"?>
<Relationships xmlns="http://schemas.openxmlformats.org/package/2006/relationships"><Relationship Id="rId3" Type="http://schemas.openxmlformats.org/officeDocument/2006/relationships/hyperlink" Target="https://phet.colorado.edu/en/contributions/view/2857" TargetMode="External"/><Relationship Id="rId2" Type="http://schemas.openxmlformats.org/officeDocument/2006/relationships/hyperlink" Target="http://phet.colorado.edu/en/simulation/ramp-forces-and-motion"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57.png"/><Relationship Id="rId5" Type="http://schemas.openxmlformats.org/officeDocument/2006/relationships/oleObject" Target="../embeddings/oleObject48.bin"/><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notesSlide" Target="../notesSlides/notesSlide48.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50.bin"/><Relationship Id="rId5" Type="http://schemas.openxmlformats.org/officeDocument/2006/relationships/image" Target="../media/image59.png"/><Relationship Id="rId4" Type="http://schemas.openxmlformats.org/officeDocument/2006/relationships/oleObject" Target="../embeddings/oleObject49.bin"/><Relationship Id="rId9" Type="http://schemas.openxmlformats.org/officeDocument/2006/relationships/image" Target="../media/image61.png"/></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49.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53.bin"/><Relationship Id="rId11" Type="http://schemas.openxmlformats.org/officeDocument/2006/relationships/image" Target="../media/image65.png"/><Relationship Id="rId5" Type="http://schemas.openxmlformats.org/officeDocument/2006/relationships/image" Target="../media/image62.png"/><Relationship Id="rId10" Type="http://schemas.openxmlformats.org/officeDocument/2006/relationships/oleObject" Target="../embeddings/oleObject55.bin"/><Relationship Id="rId4" Type="http://schemas.openxmlformats.org/officeDocument/2006/relationships/oleObject" Target="../embeddings/oleObject52.bin"/><Relationship Id="rId9" Type="http://schemas.openxmlformats.org/officeDocument/2006/relationships/image" Target="../media/image64.png"/></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oleObject" Target="../embeddings/oleObject60.bin"/><Relationship Id="rId3" Type="http://schemas.openxmlformats.org/officeDocument/2006/relationships/notesSlide" Target="../notesSlides/notesSlide50.xml"/><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57.bin"/><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oleObject" Target="../embeddings/oleObject59.bin"/><Relationship Id="rId4" Type="http://schemas.openxmlformats.org/officeDocument/2006/relationships/oleObject" Target="../embeddings/oleObject56.bin"/><Relationship Id="rId9" Type="http://schemas.openxmlformats.org/officeDocument/2006/relationships/image" Target="../media/image68.png"/><Relationship Id="rId1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62.bin"/><Relationship Id="rId5" Type="http://schemas.openxmlformats.org/officeDocument/2006/relationships/image" Target="../media/image72.png"/><Relationship Id="rId4" Type="http://schemas.openxmlformats.org/officeDocument/2006/relationships/oleObject" Target="../embeddings/oleObject6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64.bin"/><Relationship Id="rId5" Type="http://schemas.openxmlformats.org/officeDocument/2006/relationships/image" Target="../media/image72.png"/><Relationship Id="rId4" Type="http://schemas.openxmlformats.org/officeDocument/2006/relationships/oleObject" Target="../embeddings/oleObject63.bin"/></Relationships>
</file>

<file path=ppt/slides/_rels/slide71.xml.rels><?xml version="1.0" encoding="UTF-8" standalone="yes"?>
<Relationships xmlns="http://schemas.openxmlformats.org/package/2006/relationships"><Relationship Id="rId3" Type="http://schemas.openxmlformats.org/officeDocument/2006/relationships/hyperlink" Target="https://phet.colorado.edu/en/contributions/view/2934" TargetMode="External"/><Relationship Id="rId2" Type="http://schemas.openxmlformats.org/officeDocument/2006/relationships/hyperlink" Target="http://phet.colorado.edu/en/simulation/maze-game"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notesSlide" Target="../notesSlides/notesSlide53.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66.bin"/><Relationship Id="rId5" Type="http://schemas.openxmlformats.org/officeDocument/2006/relationships/image" Target="../media/image74.png"/><Relationship Id="rId4" Type="http://schemas.openxmlformats.org/officeDocument/2006/relationships/oleObject" Target="../embeddings/oleObject65.bin"/><Relationship Id="rId9" Type="http://schemas.openxmlformats.org/officeDocument/2006/relationships/image" Target="../media/image77.jpe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hyperlink" Target="https://phet.colorado.edu/en/contributions/view/3108" TargetMode="External"/><Relationship Id="rId2" Type="http://schemas.openxmlformats.org/officeDocument/2006/relationships/hyperlink" Target="http://phet.colorado.edu/en/simulation/energy-skate-park" TargetMode="External"/><Relationship Id="rId1" Type="http://schemas.openxmlformats.org/officeDocument/2006/relationships/slideLayout" Target="../slideLayouts/slideLayout1.xml"/><Relationship Id="rId4" Type="http://schemas.openxmlformats.org/officeDocument/2006/relationships/hyperlink" Target="phet.colorado.edu"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image" Target="../media/image83.png"/><Relationship Id="rId4" Type="http://schemas.openxmlformats.org/officeDocument/2006/relationships/oleObject" Target="../embeddings/oleObject67.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image" Target="../media/image83.png"/><Relationship Id="rId4" Type="http://schemas.openxmlformats.org/officeDocument/2006/relationships/oleObject" Target="../embeddings/oleObject68.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image" Target="../media/image84.png"/><Relationship Id="rId4" Type="http://schemas.openxmlformats.org/officeDocument/2006/relationships/oleObject" Target="../embeddings/oleObject6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84.png"/><Relationship Id="rId4" Type="http://schemas.openxmlformats.org/officeDocument/2006/relationships/oleObject" Target="../embeddings/oleObject70.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85.png"/><Relationship Id="rId4" Type="http://schemas.openxmlformats.org/officeDocument/2006/relationships/oleObject" Target="../embeddings/oleObject71.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mlDrawing" Target="../drawings/vmlDrawing35.vml"/><Relationship Id="rId5" Type="http://schemas.openxmlformats.org/officeDocument/2006/relationships/image" Target="../media/image85.png"/><Relationship Id="rId4" Type="http://schemas.openxmlformats.org/officeDocument/2006/relationships/oleObject" Target="../embeddings/oleObject72.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mlDrawing" Target="../drawings/vmlDrawing36.vml"/><Relationship Id="rId5" Type="http://schemas.openxmlformats.org/officeDocument/2006/relationships/image" Target="../media/image85.png"/><Relationship Id="rId4" Type="http://schemas.openxmlformats.org/officeDocument/2006/relationships/oleObject" Target="../embeddings/oleObject73.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oleObject" Target="../embeddings/oleObject75.bin"/><Relationship Id="rId5" Type="http://schemas.openxmlformats.org/officeDocument/2006/relationships/image" Target="../media/image86.png"/><Relationship Id="rId4" Type="http://schemas.openxmlformats.org/officeDocument/2006/relationships/oleObject" Target="../embeddings/oleObject74.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87.png"/><Relationship Id="rId2" Type="http://schemas.openxmlformats.org/officeDocument/2006/relationships/slideLayout" Target="../slideLayouts/slideLayout6.xml"/><Relationship Id="rId1" Type="http://schemas.openxmlformats.org/officeDocument/2006/relationships/vmlDrawing" Target="../drawings/vmlDrawing38.vml"/><Relationship Id="rId6" Type="http://schemas.openxmlformats.org/officeDocument/2006/relationships/oleObject" Target="../embeddings/oleObject77.bin"/><Relationship Id="rId5" Type="http://schemas.openxmlformats.org/officeDocument/2006/relationships/image" Target="../media/image88.png"/><Relationship Id="rId4" Type="http://schemas.openxmlformats.org/officeDocument/2006/relationships/oleObject" Target="../embeddings/oleObject76.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89.png"/><Relationship Id="rId2" Type="http://schemas.openxmlformats.org/officeDocument/2006/relationships/slideLayout" Target="../slideLayouts/slideLayout6.xml"/><Relationship Id="rId1" Type="http://schemas.openxmlformats.org/officeDocument/2006/relationships/vmlDrawing" Target="../drawings/vmlDrawing39.vml"/><Relationship Id="rId6" Type="http://schemas.openxmlformats.org/officeDocument/2006/relationships/oleObject" Target="../embeddings/oleObject79.bin"/><Relationship Id="rId5" Type="http://schemas.openxmlformats.org/officeDocument/2006/relationships/image" Target="../media/image87.png"/><Relationship Id="rId4" Type="http://schemas.openxmlformats.org/officeDocument/2006/relationships/oleObject" Target="../embeddings/oleObject78.bin"/></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82.bin"/><Relationship Id="rId13" Type="http://schemas.openxmlformats.org/officeDocument/2006/relationships/image" Target="../media/image94.png"/><Relationship Id="rId3" Type="http://schemas.openxmlformats.org/officeDocument/2006/relationships/notesSlide" Target="../notesSlides/notesSlide67.xml"/><Relationship Id="rId7" Type="http://schemas.openxmlformats.org/officeDocument/2006/relationships/image" Target="../media/image91.png"/><Relationship Id="rId12" Type="http://schemas.openxmlformats.org/officeDocument/2006/relationships/oleObject" Target="../embeddings/oleObject84.bin"/><Relationship Id="rId2" Type="http://schemas.openxmlformats.org/officeDocument/2006/relationships/slideLayout" Target="../slideLayouts/slideLayout6.xml"/><Relationship Id="rId1" Type="http://schemas.openxmlformats.org/officeDocument/2006/relationships/vmlDrawing" Target="../drawings/vmlDrawing40.vml"/><Relationship Id="rId6" Type="http://schemas.openxmlformats.org/officeDocument/2006/relationships/oleObject" Target="../embeddings/oleObject81.bin"/><Relationship Id="rId11"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oleObject" Target="../embeddings/oleObject83.bin"/><Relationship Id="rId4" Type="http://schemas.openxmlformats.org/officeDocument/2006/relationships/oleObject" Target="../embeddings/oleObject80.bin"/><Relationship Id="rId9" Type="http://schemas.openxmlformats.org/officeDocument/2006/relationships/image" Target="../media/image9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94.png"/><Relationship Id="rId2" Type="http://schemas.openxmlformats.org/officeDocument/2006/relationships/slideLayout" Target="../slideLayouts/slideLayout6.xml"/><Relationship Id="rId1" Type="http://schemas.openxmlformats.org/officeDocument/2006/relationships/vmlDrawing" Target="../drawings/vmlDrawing41.vml"/><Relationship Id="rId6" Type="http://schemas.openxmlformats.org/officeDocument/2006/relationships/oleObject" Target="../embeddings/oleObject86.bin"/><Relationship Id="rId5" Type="http://schemas.openxmlformats.org/officeDocument/2006/relationships/image" Target="../media/image90.png"/><Relationship Id="rId4" Type="http://schemas.openxmlformats.org/officeDocument/2006/relationships/oleObject" Target="../embeddings/oleObject85.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96.png"/><Relationship Id="rId2" Type="http://schemas.openxmlformats.org/officeDocument/2006/relationships/slideLayout" Target="../slideLayouts/slideLayout6.xml"/><Relationship Id="rId1" Type="http://schemas.openxmlformats.org/officeDocument/2006/relationships/vmlDrawing" Target="../drawings/vmlDrawing42.vml"/><Relationship Id="rId6" Type="http://schemas.openxmlformats.org/officeDocument/2006/relationships/image" Target="../media/image95.png"/><Relationship Id="rId5" Type="http://schemas.openxmlformats.org/officeDocument/2006/relationships/image" Target="../media/image90.png"/><Relationship Id="rId4" Type="http://schemas.openxmlformats.org/officeDocument/2006/relationships/oleObject" Target="../embeddings/oleObject87.bin"/></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xml"/><Relationship Id="rId1" Type="http://schemas.openxmlformats.org/officeDocument/2006/relationships/vmlDrawing" Target="../drawings/vmlDrawing43.vml"/><Relationship Id="rId5" Type="http://schemas.openxmlformats.org/officeDocument/2006/relationships/image" Target="../media/image97.png"/><Relationship Id="rId4" Type="http://schemas.openxmlformats.org/officeDocument/2006/relationships/oleObject" Target="../embeddings/oleObject88.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vmlDrawing" Target="../drawings/vmlDrawing44.vml"/><Relationship Id="rId5" Type="http://schemas.openxmlformats.org/officeDocument/2006/relationships/image" Target="../media/image98.png"/><Relationship Id="rId4" Type="http://schemas.openxmlformats.org/officeDocument/2006/relationships/oleObject" Target="../embeddings/oleObject89.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vmlDrawing" Target="../drawings/vmlDrawing45.vml"/><Relationship Id="rId6" Type="http://schemas.openxmlformats.org/officeDocument/2006/relationships/image" Target="../media/image99.png"/><Relationship Id="rId5" Type="http://schemas.openxmlformats.org/officeDocument/2006/relationships/oleObject" Target="../embeddings/oleObject90.bin"/><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vmlDrawing" Target="../drawings/vmlDrawing46.vml"/><Relationship Id="rId5" Type="http://schemas.openxmlformats.org/officeDocument/2006/relationships/image" Target="../media/image102.png"/><Relationship Id="rId4" Type="http://schemas.openxmlformats.org/officeDocument/2006/relationships/oleObject" Target="../embeddings/oleObject91.bin"/></Relationships>
</file>

<file path=ppt/slides/_rels/slide94.xml.rels><?xml version="1.0" encoding="UTF-8" standalone="yes"?>
<Relationships xmlns="http://schemas.openxmlformats.org/package/2006/relationships"><Relationship Id="rId2" Type="http://schemas.openxmlformats.org/officeDocument/2006/relationships/hyperlink" Target="phet.colorado.edu" TargetMode="Externa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94.bin"/><Relationship Id="rId3" Type="http://schemas.openxmlformats.org/officeDocument/2006/relationships/notesSlide" Target="../notesSlides/notesSlide74.xml"/><Relationship Id="rId7" Type="http://schemas.openxmlformats.org/officeDocument/2006/relationships/image" Target="../media/image104.png"/><Relationship Id="rId2" Type="http://schemas.openxmlformats.org/officeDocument/2006/relationships/slideLayout" Target="../slideLayouts/slideLayout6.xml"/><Relationship Id="rId1" Type="http://schemas.openxmlformats.org/officeDocument/2006/relationships/vmlDrawing" Target="../drawings/vmlDrawing47.vml"/><Relationship Id="rId6" Type="http://schemas.openxmlformats.org/officeDocument/2006/relationships/oleObject" Target="../embeddings/oleObject93.bin"/><Relationship Id="rId5" Type="http://schemas.openxmlformats.org/officeDocument/2006/relationships/image" Target="../media/image103.png"/><Relationship Id="rId4" Type="http://schemas.openxmlformats.org/officeDocument/2006/relationships/oleObject" Target="../embeddings/oleObject92.bin"/><Relationship Id="rId9" Type="http://schemas.openxmlformats.org/officeDocument/2006/relationships/image" Target="../media/image105.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6.xml"/><Relationship Id="rId1" Type="http://schemas.openxmlformats.org/officeDocument/2006/relationships/vmlDrawing" Target="../drawings/vmlDrawing48.vml"/><Relationship Id="rId6" Type="http://schemas.openxmlformats.org/officeDocument/2006/relationships/image" Target="../media/image107.wmf"/><Relationship Id="rId5" Type="http://schemas.openxmlformats.org/officeDocument/2006/relationships/oleObject" Target="../embeddings/oleObject96.bin"/><Relationship Id="rId4" Type="http://schemas.openxmlformats.org/officeDocument/2006/relationships/image" Target="../media/image106.w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09.png"/><Relationship Id="rId2" Type="http://schemas.openxmlformats.org/officeDocument/2006/relationships/slideLayout" Target="../slideLayouts/slideLayout6.xml"/><Relationship Id="rId1" Type="http://schemas.openxmlformats.org/officeDocument/2006/relationships/vmlDrawing" Target="../drawings/vmlDrawing49.vml"/><Relationship Id="rId6" Type="http://schemas.openxmlformats.org/officeDocument/2006/relationships/oleObject" Target="../embeddings/oleObject98.bin"/><Relationship Id="rId5" Type="http://schemas.openxmlformats.org/officeDocument/2006/relationships/image" Target="../media/image108.png"/><Relationship Id="rId4" Type="http://schemas.openxmlformats.org/officeDocument/2006/relationships/oleObject" Target="../embeddings/oleObject97.bin"/></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6.xml"/><Relationship Id="rId1" Type="http://schemas.openxmlformats.org/officeDocument/2006/relationships/vmlDrawing" Target="../drawings/vmlDrawing50.vml"/><Relationship Id="rId4" Type="http://schemas.openxmlformats.org/officeDocument/2006/relationships/image" Target="../media/image110.w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xml"/><Relationship Id="rId1" Type="http://schemas.openxmlformats.org/officeDocument/2006/relationships/vmlDrawing" Target="../drawings/vmlDrawing51.vml"/><Relationship Id="rId5" Type="http://schemas.openxmlformats.org/officeDocument/2006/relationships/image" Target="../media/image111.png"/><Relationship Id="rId4" Type="http://schemas.openxmlformats.org/officeDocument/2006/relationships/oleObject" Target="../embeddings/oleObject10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0"/>
            <a:ext cx="9144000" cy="1143000"/>
          </a:xfrm>
        </p:spPr>
        <p:txBody>
          <a:bodyPr/>
          <a:lstStyle/>
          <a:p>
            <a:pPr eaLnBrk="1" hangingPunct="1"/>
            <a:r>
              <a:rPr lang="en-US" smtClean="0"/>
              <a:t>Loeblein Physics clicker questions</a:t>
            </a:r>
          </a:p>
        </p:txBody>
      </p:sp>
      <p:sp>
        <p:nvSpPr>
          <p:cNvPr id="102403" name="Rectangle 3"/>
          <p:cNvSpPr>
            <a:spLocks noGrp="1" noChangeArrowheads="1"/>
          </p:cNvSpPr>
          <p:nvPr>
            <p:ph type="body" idx="1"/>
          </p:nvPr>
        </p:nvSpPr>
        <p:spPr>
          <a:xfrm>
            <a:off x="533400" y="914400"/>
            <a:ext cx="4114800" cy="5486400"/>
          </a:xfrm>
        </p:spPr>
        <p:txBody>
          <a:bodyPr/>
          <a:lstStyle/>
          <a:p>
            <a:pPr eaLnBrk="1" hangingPunct="1">
              <a:lnSpc>
                <a:spcPct val="90000"/>
              </a:lnSpc>
            </a:pPr>
            <a:r>
              <a:rPr lang="en-US" sz="2000" dirty="0" smtClean="0"/>
              <a:t>HS Course Sequence</a:t>
            </a:r>
            <a:endParaRPr lang="en-US" sz="2000" dirty="0" smtClean="0"/>
          </a:p>
          <a:p>
            <a:pPr eaLnBrk="1" hangingPunct="1">
              <a:lnSpc>
                <a:spcPct val="90000"/>
              </a:lnSpc>
            </a:pPr>
            <a:r>
              <a:rPr lang="en-US" sz="2000" dirty="0"/>
              <a:t>The Moving </a:t>
            </a:r>
            <a:r>
              <a:rPr lang="en-US" sz="2000" dirty="0" smtClean="0"/>
              <a:t>Man 3-21</a:t>
            </a:r>
          </a:p>
          <a:p>
            <a:pPr eaLnBrk="1" hangingPunct="1">
              <a:lnSpc>
                <a:spcPct val="90000"/>
              </a:lnSpc>
            </a:pPr>
            <a:r>
              <a:rPr lang="en-US" sz="2000" dirty="0"/>
              <a:t>Calculus </a:t>
            </a:r>
            <a:r>
              <a:rPr lang="en-US" sz="2000" dirty="0" err="1" smtClean="0"/>
              <a:t>Grapher</a:t>
            </a:r>
            <a:r>
              <a:rPr lang="en-US" sz="2000" dirty="0" smtClean="0"/>
              <a:t> 22-32</a:t>
            </a:r>
            <a:endParaRPr lang="en-US" sz="2000" dirty="0"/>
          </a:p>
          <a:p>
            <a:pPr eaLnBrk="1" hangingPunct="1">
              <a:lnSpc>
                <a:spcPct val="90000"/>
              </a:lnSpc>
            </a:pPr>
            <a:r>
              <a:rPr lang="en-US" sz="2000" dirty="0" smtClean="0"/>
              <a:t>Vector </a:t>
            </a:r>
            <a:r>
              <a:rPr lang="en-US" sz="2000" dirty="0" smtClean="0"/>
              <a:t>Addition </a:t>
            </a:r>
            <a:r>
              <a:rPr lang="en-US" sz="2000" dirty="0" smtClean="0"/>
              <a:t>33-40</a:t>
            </a:r>
          </a:p>
          <a:p>
            <a:pPr eaLnBrk="1" hangingPunct="1">
              <a:lnSpc>
                <a:spcPct val="90000"/>
              </a:lnSpc>
            </a:pPr>
            <a:r>
              <a:rPr lang="en-US" sz="2000" dirty="0"/>
              <a:t>Projectile  </a:t>
            </a:r>
            <a:r>
              <a:rPr lang="en-US" sz="2000" dirty="0" smtClean="0"/>
              <a:t>41-51</a:t>
            </a:r>
            <a:endParaRPr lang="en-US" sz="2000" dirty="0" smtClean="0"/>
          </a:p>
          <a:p>
            <a:pPr eaLnBrk="1" hangingPunct="1">
              <a:lnSpc>
                <a:spcPct val="90000"/>
              </a:lnSpc>
            </a:pPr>
            <a:r>
              <a:rPr lang="en-US" sz="2000" dirty="0" smtClean="0"/>
              <a:t>Forces </a:t>
            </a:r>
            <a:r>
              <a:rPr lang="en-US" sz="2000" dirty="0" smtClean="0"/>
              <a:t>&amp; Motion </a:t>
            </a:r>
            <a:r>
              <a:rPr lang="en-US" sz="2000" dirty="0" smtClean="0"/>
              <a:t>56-63</a:t>
            </a:r>
          </a:p>
          <a:p>
            <a:pPr eaLnBrk="1" hangingPunct="1">
              <a:lnSpc>
                <a:spcPct val="90000"/>
              </a:lnSpc>
            </a:pPr>
            <a:r>
              <a:rPr lang="en-US" sz="2000" dirty="0" err="1"/>
              <a:t>Ramp-Force&amp;Motion</a:t>
            </a:r>
            <a:r>
              <a:rPr lang="en-US" sz="2000" dirty="0"/>
              <a:t> </a:t>
            </a:r>
            <a:r>
              <a:rPr lang="en-US" sz="2000" dirty="0" smtClean="0"/>
              <a:t>64-70</a:t>
            </a:r>
            <a:endParaRPr lang="en-US" sz="2000" dirty="0"/>
          </a:p>
          <a:p>
            <a:pPr eaLnBrk="1" hangingPunct="1">
              <a:lnSpc>
                <a:spcPct val="90000"/>
              </a:lnSpc>
            </a:pPr>
            <a:r>
              <a:rPr lang="en-US" sz="2000" dirty="0"/>
              <a:t>Maze </a:t>
            </a:r>
            <a:r>
              <a:rPr lang="en-US" sz="2000" dirty="0" smtClean="0"/>
              <a:t>Game 71-75</a:t>
            </a:r>
            <a:endParaRPr lang="en-US" sz="2000" dirty="0"/>
          </a:p>
          <a:p>
            <a:pPr eaLnBrk="1" hangingPunct="1">
              <a:lnSpc>
                <a:spcPct val="90000"/>
              </a:lnSpc>
            </a:pPr>
            <a:r>
              <a:rPr lang="en-US" sz="2000" dirty="0"/>
              <a:t>Energy Skate Park </a:t>
            </a:r>
            <a:r>
              <a:rPr lang="en-US" sz="2000" dirty="0" smtClean="0"/>
              <a:t>76-103</a:t>
            </a:r>
            <a:endParaRPr lang="en-US" sz="2000" dirty="0" smtClean="0"/>
          </a:p>
          <a:p>
            <a:pPr eaLnBrk="1" hangingPunct="1">
              <a:lnSpc>
                <a:spcPct val="90000"/>
              </a:lnSpc>
            </a:pPr>
            <a:r>
              <a:rPr lang="en-US" sz="2000" dirty="0" smtClean="0"/>
              <a:t>Masses and Springs </a:t>
            </a:r>
            <a:r>
              <a:rPr lang="en-US" sz="2000" dirty="0" smtClean="0"/>
              <a:t>104-111</a:t>
            </a:r>
            <a:endParaRPr lang="en-US" sz="2000" dirty="0" smtClean="0"/>
          </a:p>
          <a:p>
            <a:pPr eaLnBrk="1" hangingPunct="1">
              <a:lnSpc>
                <a:spcPct val="90000"/>
              </a:lnSpc>
            </a:pPr>
            <a:r>
              <a:rPr lang="en-US" sz="2000" dirty="0" smtClean="0"/>
              <a:t>Pendulum 112-119</a:t>
            </a:r>
          </a:p>
          <a:p>
            <a:pPr eaLnBrk="1" hangingPunct="1">
              <a:lnSpc>
                <a:spcPct val="90000"/>
              </a:lnSpc>
            </a:pPr>
            <a:r>
              <a:rPr lang="en-US" sz="2000" dirty="0"/>
              <a:t>Gravity and Orbits </a:t>
            </a:r>
            <a:r>
              <a:rPr lang="en-US" sz="2000" dirty="0" smtClean="0"/>
              <a:t>120-123</a:t>
            </a:r>
            <a:endParaRPr lang="en-US" sz="2000" dirty="0"/>
          </a:p>
          <a:p>
            <a:pPr eaLnBrk="1" hangingPunct="1">
              <a:lnSpc>
                <a:spcPct val="90000"/>
              </a:lnSpc>
            </a:pPr>
            <a:r>
              <a:rPr lang="en-US" sz="2000" dirty="0"/>
              <a:t>Ladybug Motion 2D </a:t>
            </a:r>
            <a:r>
              <a:rPr lang="en-US" sz="2000" dirty="0" smtClean="0"/>
              <a:t>124-132</a:t>
            </a:r>
          </a:p>
          <a:p>
            <a:pPr eaLnBrk="1" hangingPunct="1">
              <a:lnSpc>
                <a:spcPct val="90000"/>
              </a:lnSpc>
            </a:pPr>
            <a:r>
              <a:rPr lang="en-US" sz="2000" dirty="0" smtClean="0"/>
              <a:t>Lady </a:t>
            </a:r>
            <a:r>
              <a:rPr lang="en-US" sz="2000" dirty="0" smtClean="0"/>
              <a:t>Bug Revolution </a:t>
            </a:r>
            <a:r>
              <a:rPr lang="en-US" sz="2000" dirty="0" smtClean="0"/>
              <a:t>133-140</a:t>
            </a:r>
            <a:endParaRPr lang="en-US" sz="2000" dirty="0" smtClean="0"/>
          </a:p>
        </p:txBody>
      </p:sp>
      <p:sp>
        <p:nvSpPr>
          <p:cNvPr id="102404" name="TextBox 6"/>
          <p:cNvSpPr txBox="1">
            <a:spLocks noChangeArrowheads="1"/>
          </p:cNvSpPr>
          <p:nvPr/>
        </p:nvSpPr>
        <p:spPr bwMode="auto">
          <a:xfrm>
            <a:off x="4114800" y="1066800"/>
            <a:ext cx="5334000" cy="5078313"/>
          </a:xfrm>
          <a:prstGeom prst="rect">
            <a:avLst/>
          </a:prstGeom>
          <a:noFill/>
          <a:ln w="9525">
            <a:noFill/>
            <a:miter lim="800000"/>
            <a:headEnd/>
            <a:tailEnd/>
          </a:ln>
        </p:spPr>
        <p:txBody>
          <a:bodyPr wrap="square">
            <a:spAutoFit/>
          </a:bodyPr>
          <a:lstStyle/>
          <a:p>
            <a:pPr>
              <a:lnSpc>
                <a:spcPct val="90000"/>
              </a:lnSpc>
              <a:buFont typeface="Arial" pitchFamily="34" charset="0"/>
              <a:buChar char="•"/>
            </a:pPr>
            <a:r>
              <a:rPr lang="en-US" sz="2000" dirty="0" smtClean="0"/>
              <a:t>Gas </a:t>
            </a:r>
            <a:r>
              <a:rPr lang="en-US" sz="2000" dirty="0"/>
              <a:t>Properties and States of </a:t>
            </a:r>
            <a:r>
              <a:rPr lang="en-US" sz="2000" dirty="0" smtClean="0"/>
              <a:t>Matter </a:t>
            </a:r>
            <a:r>
              <a:rPr lang="en-US" sz="2000" dirty="0" smtClean="0"/>
              <a:t>141</a:t>
            </a:r>
            <a:r>
              <a:rPr lang="en-US" sz="2000" dirty="0" smtClean="0"/>
              <a:t>-150</a:t>
            </a:r>
          </a:p>
          <a:p>
            <a:pPr>
              <a:lnSpc>
                <a:spcPct val="90000"/>
              </a:lnSpc>
              <a:buFont typeface="Arial" pitchFamily="34" charset="0"/>
              <a:buChar char="•"/>
            </a:pPr>
            <a:r>
              <a:rPr lang="en-US" sz="2000" dirty="0" smtClean="0"/>
              <a:t>Waves on a String 151-166</a:t>
            </a:r>
          </a:p>
          <a:p>
            <a:pPr>
              <a:lnSpc>
                <a:spcPct val="90000"/>
              </a:lnSpc>
              <a:buFont typeface="Arial" pitchFamily="34" charset="0"/>
              <a:buChar char="•"/>
            </a:pPr>
            <a:r>
              <a:rPr lang="en-US" sz="2000" dirty="0"/>
              <a:t>Fourier </a:t>
            </a:r>
            <a:r>
              <a:rPr lang="en-US" sz="2000" dirty="0" smtClean="0"/>
              <a:t>167-168</a:t>
            </a:r>
            <a:endParaRPr lang="en-US" sz="2000" dirty="0"/>
          </a:p>
          <a:p>
            <a:pPr>
              <a:lnSpc>
                <a:spcPct val="90000"/>
              </a:lnSpc>
              <a:buFont typeface="Arial" pitchFamily="34" charset="0"/>
              <a:buChar char="•"/>
            </a:pPr>
            <a:r>
              <a:rPr lang="en-US" sz="2000" dirty="0" smtClean="0"/>
              <a:t>Sound 169-187</a:t>
            </a:r>
          </a:p>
          <a:p>
            <a:pPr>
              <a:lnSpc>
                <a:spcPct val="90000"/>
              </a:lnSpc>
              <a:buFont typeface="Arial" pitchFamily="34" charset="0"/>
              <a:buChar char="•"/>
            </a:pPr>
            <a:r>
              <a:rPr lang="en-US" sz="2000" dirty="0"/>
              <a:t>Wave Interference </a:t>
            </a:r>
            <a:r>
              <a:rPr lang="en-US" sz="2000" dirty="0" smtClean="0"/>
              <a:t>188-196</a:t>
            </a:r>
            <a:endParaRPr lang="en-US" sz="2000" dirty="0"/>
          </a:p>
          <a:p>
            <a:pPr>
              <a:lnSpc>
                <a:spcPct val="90000"/>
              </a:lnSpc>
              <a:buFont typeface="Arial" pitchFamily="34" charset="0"/>
              <a:buChar char="•"/>
            </a:pPr>
            <a:r>
              <a:rPr lang="en-US" sz="2000" dirty="0"/>
              <a:t>Resonance </a:t>
            </a:r>
            <a:r>
              <a:rPr lang="en-US" sz="2000" dirty="0" smtClean="0"/>
              <a:t>197-202</a:t>
            </a:r>
          </a:p>
          <a:p>
            <a:pPr>
              <a:lnSpc>
                <a:spcPct val="90000"/>
              </a:lnSpc>
              <a:buFont typeface="Arial" pitchFamily="34" charset="0"/>
              <a:buChar char="•"/>
            </a:pPr>
            <a:r>
              <a:rPr lang="en-US" sz="2000" dirty="0" smtClean="0"/>
              <a:t>Geometric Optics 203-214</a:t>
            </a:r>
          </a:p>
          <a:p>
            <a:pPr>
              <a:lnSpc>
                <a:spcPct val="90000"/>
              </a:lnSpc>
              <a:buFont typeface="Arial" pitchFamily="34" charset="0"/>
              <a:buChar char="•"/>
            </a:pPr>
            <a:r>
              <a:rPr lang="en-US" sz="2000" dirty="0" smtClean="0"/>
              <a:t>Faraday </a:t>
            </a:r>
            <a:r>
              <a:rPr lang="en-US" sz="2000" dirty="0" smtClean="0"/>
              <a:t>Law- magnets and induction 			</a:t>
            </a:r>
            <a:r>
              <a:rPr lang="en-US" sz="2000" dirty="0" smtClean="0"/>
              <a:t>215-224</a:t>
            </a:r>
          </a:p>
          <a:p>
            <a:pPr>
              <a:lnSpc>
                <a:spcPct val="90000"/>
              </a:lnSpc>
              <a:buFont typeface="Arial" pitchFamily="34" charset="0"/>
              <a:buChar char="•"/>
            </a:pPr>
            <a:r>
              <a:rPr lang="en-US" sz="2000" dirty="0"/>
              <a:t>Electric Field hockey &amp; Charges and Fields </a:t>
            </a:r>
            <a:endParaRPr lang="en-US" sz="2000" dirty="0" smtClean="0"/>
          </a:p>
          <a:p>
            <a:pPr>
              <a:lnSpc>
                <a:spcPct val="90000"/>
              </a:lnSpc>
            </a:pPr>
            <a:r>
              <a:rPr lang="en-US" sz="2000" dirty="0"/>
              <a:t>	</a:t>
            </a:r>
            <a:r>
              <a:rPr lang="en-US" sz="2000" dirty="0" smtClean="0"/>
              <a:t>	225-234</a:t>
            </a:r>
          </a:p>
          <a:p>
            <a:pPr>
              <a:lnSpc>
                <a:spcPct val="90000"/>
              </a:lnSpc>
              <a:buFont typeface="Arial" pitchFamily="34" charset="0"/>
              <a:buChar char="•"/>
            </a:pPr>
            <a:r>
              <a:rPr lang="en-US" sz="2000" dirty="0" smtClean="0"/>
              <a:t>Balloons/Static </a:t>
            </a:r>
            <a:r>
              <a:rPr lang="en-US" sz="2000" dirty="0" smtClean="0"/>
              <a:t>Electricity &amp; </a:t>
            </a:r>
            <a:r>
              <a:rPr lang="en-US" sz="2000" dirty="0" err="1" smtClean="0"/>
              <a:t>Travoltage</a:t>
            </a:r>
            <a:r>
              <a:rPr lang="en-US" sz="2000" dirty="0" smtClean="0"/>
              <a:t> </a:t>
            </a:r>
            <a:endParaRPr lang="en-US" sz="2000" dirty="0" smtClean="0"/>
          </a:p>
          <a:p>
            <a:pPr>
              <a:lnSpc>
                <a:spcPct val="90000"/>
              </a:lnSpc>
            </a:pPr>
            <a:r>
              <a:rPr lang="en-US" sz="2000" dirty="0"/>
              <a:t>	</a:t>
            </a:r>
            <a:r>
              <a:rPr lang="en-US" sz="2000" dirty="0" smtClean="0"/>
              <a:t>	</a:t>
            </a:r>
            <a:r>
              <a:rPr lang="en-US" sz="2000" dirty="0" smtClean="0"/>
              <a:t>235-243</a:t>
            </a:r>
            <a:endParaRPr lang="en-US" sz="2000" dirty="0" smtClean="0"/>
          </a:p>
          <a:p>
            <a:pPr>
              <a:lnSpc>
                <a:spcPct val="90000"/>
              </a:lnSpc>
              <a:buFont typeface="Arial" pitchFamily="34" charset="0"/>
              <a:buChar char="•"/>
            </a:pPr>
            <a:r>
              <a:rPr lang="en-US" sz="2000" dirty="0"/>
              <a:t>Density </a:t>
            </a:r>
            <a:r>
              <a:rPr lang="en-US" sz="2000" dirty="0" smtClean="0"/>
              <a:t>244-252</a:t>
            </a:r>
            <a:endParaRPr lang="en-US" sz="2000" dirty="0"/>
          </a:p>
          <a:p>
            <a:pPr>
              <a:lnSpc>
                <a:spcPct val="90000"/>
              </a:lnSpc>
              <a:buFont typeface="Arial" pitchFamily="34" charset="0"/>
              <a:buChar char="•"/>
            </a:pPr>
            <a:r>
              <a:rPr lang="en-US" sz="2000" dirty="0"/>
              <a:t>Balloons and Buoyancy </a:t>
            </a:r>
            <a:r>
              <a:rPr lang="en-US" sz="2000" dirty="0" smtClean="0"/>
              <a:t>253-265</a:t>
            </a:r>
            <a:endParaRPr lang="en-US" sz="2000" dirty="0"/>
          </a:p>
          <a:p>
            <a:pPr>
              <a:lnSpc>
                <a:spcPct val="90000"/>
              </a:lnSpc>
              <a:buFont typeface="Arial" pitchFamily="34" charset="0"/>
              <a:buChar char="•"/>
            </a:pPr>
            <a:r>
              <a:rPr lang="en-US" sz="2000" dirty="0"/>
              <a:t>Under Pressure (Fluid Pressure Flow – Pressure tab) </a:t>
            </a:r>
            <a:r>
              <a:rPr lang="en-US" sz="2000" dirty="0" smtClean="0"/>
              <a:t>266-275</a:t>
            </a:r>
          </a:p>
          <a:p>
            <a:pPr>
              <a:lnSpc>
                <a:spcPct val="90000"/>
              </a:lnSpc>
              <a:buFont typeface="Arial" pitchFamily="34" charset="0"/>
              <a:buChar char="•"/>
            </a:pPr>
            <a:r>
              <a:rPr lang="en-US" sz="2000" dirty="0" smtClean="0"/>
              <a:t>Circuit </a:t>
            </a:r>
            <a:r>
              <a:rPr lang="en-US" sz="2000" dirty="0"/>
              <a:t>Construction Kit </a:t>
            </a:r>
            <a:r>
              <a:rPr lang="en-US" sz="2000" dirty="0" smtClean="0"/>
              <a:t>276-296</a:t>
            </a:r>
            <a:endParaRPr lang="en-US" sz="20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2"/>
          <p:cNvSpPr txBox="1">
            <a:spLocks noChangeArrowheads="1"/>
          </p:cNvSpPr>
          <p:nvPr/>
        </p:nvSpPr>
        <p:spPr bwMode="auto">
          <a:xfrm>
            <a:off x="838200" y="609600"/>
            <a:ext cx="7467600" cy="1373188"/>
          </a:xfrm>
          <a:prstGeom prst="rect">
            <a:avLst/>
          </a:prstGeom>
          <a:noFill/>
          <a:ln w="9525">
            <a:noFill/>
            <a:miter lim="800000"/>
            <a:headEnd/>
            <a:tailEnd/>
          </a:ln>
        </p:spPr>
        <p:txBody>
          <a:bodyPr>
            <a:spAutoFit/>
          </a:bodyPr>
          <a:lstStyle/>
          <a:p>
            <a:pPr>
              <a:spcBef>
                <a:spcPct val="50000"/>
              </a:spcBef>
            </a:pPr>
            <a:r>
              <a:rPr lang="en-US" sz="1800">
                <a:latin typeface="Arial" pitchFamily="34" charset="0"/>
              </a:rPr>
              <a:t>5</a:t>
            </a:r>
            <a:r>
              <a:rPr lang="en-US" sz="2800">
                <a:latin typeface="Arial" pitchFamily="34" charset="0"/>
              </a:rPr>
              <a:t>. Which of the following </a:t>
            </a:r>
            <a:r>
              <a:rPr lang="en-US" sz="2800" b="1" i="1">
                <a:latin typeface="Arial" pitchFamily="34" charset="0"/>
              </a:rPr>
              <a:t>position-time</a:t>
            </a:r>
            <a:r>
              <a:rPr lang="en-US" sz="2800">
                <a:latin typeface="Arial" pitchFamily="34" charset="0"/>
              </a:rPr>
              <a:t> graphs would be consistent with the motion of the car in question #4?</a:t>
            </a:r>
          </a:p>
        </p:txBody>
      </p:sp>
      <p:graphicFrame>
        <p:nvGraphicFramePr>
          <p:cNvPr id="62466" name="Object 3"/>
          <p:cNvGraphicFramePr>
            <a:graphicFrameLocks noChangeAspect="1"/>
          </p:cNvGraphicFramePr>
          <p:nvPr/>
        </p:nvGraphicFramePr>
        <p:xfrm>
          <a:off x="228600" y="1524000"/>
          <a:ext cx="8534400" cy="4562475"/>
        </p:xfrm>
        <a:graphic>
          <a:graphicData uri="http://schemas.openxmlformats.org/presentationml/2006/ole">
            <mc:AlternateContent xmlns:mc="http://schemas.openxmlformats.org/markup-compatibility/2006">
              <mc:Choice xmlns:v="urn:schemas-microsoft-com:vml" Requires="v">
                <p:oleObj spid="_x0000_s110604" name="Bitmap Image" r:id="rId4" imgW="7102456" imgH="3795089" progId="PBrush">
                  <p:embed/>
                </p:oleObj>
              </mc:Choice>
              <mc:Fallback>
                <p:oleObj name="Bitmap Image" r:id="rId4" imgW="7102456" imgH="3795089"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0"/>
                        <a:ext cx="853440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184752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Rectangle 2"/>
          <p:cNvSpPr>
            <a:spLocks noGrp="1" noChangeArrowheads="1"/>
          </p:cNvSpPr>
          <p:nvPr>
            <p:ph type="title"/>
          </p:nvPr>
        </p:nvSpPr>
        <p:spPr>
          <a:xfrm>
            <a:off x="381000" y="762000"/>
            <a:ext cx="4572000" cy="1143000"/>
          </a:xfrm>
        </p:spPr>
        <p:txBody>
          <a:bodyPr/>
          <a:lstStyle/>
          <a:p>
            <a:pPr algn="l" eaLnBrk="1" hangingPunct="1"/>
            <a:r>
              <a:rPr lang="en-US" smtClean="0"/>
              <a:t>3. The energy graph at 10 s:</a:t>
            </a:r>
          </a:p>
        </p:txBody>
      </p:sp>
      <p:sp>
        <p:nvSpPr>
          <p:cNvPr id="37895" name="Text Box 3"/>
          <p:cNvSpPr txBox="1">
            <a:spLocks noChangeArrowheads="1"/>
          </p:cNvSpPr>
          <p:nvPr/>
        </p:nvSpPr>
        <p:spPr bwMode="auto">
          <a:xfrm>
            <a:off x="5943600" y="6248400"/>
            <a:ext cx="1143000" cy="641350"/>
          </a:xfrm>
          <a:prstGeom prst="rect">
            <a:avLst/>
          </a:prstGeom>
          <a:noFill/>
          <a:ln w="9525">
            <a:noFill/>
            <a:miter lim="800000"/>
            <a:headEnd/>
            <a:tailEnd/>
          </a:ln>
        </p:spPr>
        <p:txBody>
          <a:bodyPr>
            <a:spAutoFit/>
          </a:bodyPr>
          <a:lstStyle/>
          <a:p>
            <a:pPr>
              <a:spcBef>
                <a:spcPct val="50000"/>
              </a:spcBef>
            </a:pPr>
            <a:r>
              <a:rPr lang="en-US" sz="3600"/>
              <a:t>10</a:t>
            </a:r>
          </a:p>
        </p:txBody>
      </p:sp>
      <p:graphicFrame>
        <p:nvGraphicFramePr>
          <p:cNvPr id="37890" name="Object 4"/>
          <p:cNvGraphicFramePr>
            <a:graphicFrameLocks noChangeAspect="1"/>
          </p:cNvGraphicFramePr>
          <p:nvPr/>
        </p:nvGraphicFramePr>
        <p:xfrm>
          <a:off x="5867400" y="190500"/>
          <a:ext cx="1836738" cy="1917700"/>
        </p:xfrm>
        <a:graphic>
          <a:graphicData uri="http://schemas.openxmlformats.org/presentationml/2006/ole">
            <mc:AlternateContent xmlns:mc="http://schemas.openxmlformats.org/markup-compatibility/2006">
              <mc:Choice xmlns:v="urn:schemas-microsoft-com:vml" Requires="v">
                <p:oleObj spid="_x0000_s152610" name="Bitmap Image" r:id="rId4" imgW="914479" imgH="1539373" progId="PBrush">
                  <p:embed/>
                </p:oleObj>
              </mc:Choice>
              <mc:Fallback>
                <p:oleObj name="Bitmap Image" r:id="rId4" imgW="914479" imgH="153937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25000"/>
                      <a:stretch>
                        <a:fillRect/>
                      </a:stretch>
                    </p:blipFill>
                    <p:spPr bwMode="auto">
                      <a:xfrm>
                        <a:off x="5867400" y="190500"/>
                        <a:ext cx="183673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1" name="Object 5"/>
          <p:cNvGraphicFramePr>
            <a:graphicFrameLocks noChangeAspect="1"/>
          </p:cNvGraphicFramePr>
          <p:nvPr/>
        </p:nvGraphicFramePr>
        <p:xfrm>
          <a:off x="5859463" y="2089150"/>
          <a:ext cx="1836737" cy="1946275"/>
        </p:xfrm>
        <a:graphic>
          <a:graphicData uri="http://schemas.openxmlformats.org/presentationml/2006/ole">
            <mc:AlternateContent xmlns:mc="http://schemas.openxmlformats.org/markup-compatibility/2006">
              <mc:Choice xmlns:v="urn:schemas-microsoft-com:vml" Requires="v">
                <p:oleObj spid="_x0000_s152611" name="Bitmap Image" r:id="rId6" imgW="685859" imgH="1561905" progId="PBrush">
                  <p:embed/>
                </p:oleObj>
              </mc:Choice>
              <mc:Fallback>
                <p:oleObj name="Bitmap Image" r:id="rId6" imgW="685859" imgH="1561905"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9463" y="2089150"/>
                        <a:ext cx="1836737"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2" name="Object 6"/>
          <p:cNvGraphicFramePr>
            <a:graphicFrameLocks noChangeAspect="1"/>
          </p:cNvGraphicFramePr>
          <p:nvPr/>
        </p:nvGraphicFramePr>
        <p:xfrm>
          <a:off x="5791200" y="3892550"/>
          <a:ext cx="1981200" cy="2032000"/>
        </p:xfrm>
        <a:graphic>
          <a:graphicData uri="http://schemas.openxmlformats.org/presentationml/2006/ole">
            <mc:AlternateContent xmlns:mc="http://schemas.openxmlformats.org/markup-compatibility/2006">
              <mc:Choice xmlns:v="urn:schemas-microsoft-com:vml" Requires="v">
                <p:oleObj spid="_x0000_s152612" name="Bitmap Image" r:id="rId8" imgW="739048" imgH="1630821" progId="PBrush">
                  <p:embed/>
                </p:oleObj>
              </mc:Choice>
              <mc:Fallback>
                <p:oleObj name="Bitmap Image" r:id="rId8" imgW="739048" imgH="1630821"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3892550"/>
                        <a:ext cx="19812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6" name="Line 7"/>
          <p:cNvSpPr>
            <a:spLocks noChangeShapeType="1"/>
          </p:cNvSpPr>
          <p:nvPr/>
        </p:nvSpPr>
        <p:spPr bwMode="auto">
          <a:xfrm>
            <a:off x="6199188" y="0"/>
            <a:ext cx="0" cy="6172200"/>
          </a:xfrm>
          <a:prstGeom prst="line">
            <a:avLst/>
          </a:prstGeom>
          <a:noFill/>
          <a:ln w="76200">
            <a:solidFill>
              <a:schemeClr val="tx1"/>
            </a:solidFill>
            <a:prstDash val="sysDot"/>
            <a:round/>
            <a:headEnd/>
            <a:tailEnd/>
          </a:ln>
        </p:spPr>
        <p:txBody>
          <a:bodyPr/>
          <a:lstStyle/>
          <a:p>
            <a:endParaRPr lang="en-US"/>
          </a:p>
        </p:txBody>
      </p:sp>
      <p:grpSp>
        <p:nvGrpSpPr>
          <p:cNvPr id="37897" name="Group 8"/>
          <p:cNvGrpSpPr>
            <a:grpSpLocks/>
          </p:cNvGrpSpPr>
          <p:nvPr/>
        </p:nvGrpSpPr>
        <p:grpSpPr bwMode="auto">
          <a:xfrm>
            <a:off x="5181600" y="685800"/>
            <a:ext cx="533400" cy="4435475"/>
            <a:chOff x="3120" y="440"/>
            <a:chExt cx="336" cy="2794"/>
          </a:xfrm>
        </p:grpSpPr>
        <p:sp>
          <p:nvSpPr>
            <p:cNvPr id="37898" name="Text Box 9"/>
            <p:cNvSpPr txBox="1">
              <a:spLocks noChangeArrowheads="1"/>
            </p:cNvSpPr>
            <p:nvPr/>
          </p:nvSpPr>
          <p:spPr bwMode="auto">
            <a:xfrm>
              <a:off x="3120" y="440"/>
              <a:ext cx="336" cy="442"/>
            </a:xfrm>
            <a:prstGeom prst="rect">
              <a:avLst/>
            </a:prstGeom>
            <a:noFill/>
            <a:ln w="9525">
              <a:noFill/>
              <a:miter lim="800000"/>
              <a:headEnd/>
              <a:tailEnd/>
            </a:ln>
          </p:spPr>
          <p:txBody>
            <a:bodyPr>
              <a:spAutoFit/>
            </a:bodyPr>
            <a:lstStyle/>
            <a:p>
              <a:pPr>
                <a:spcBef>
                  <a:spcPct val="50000"/>
                </a:spcBef>
              </a:pPr>
              <a:r>
                <a:rPr lang="en-US" sz="4000"/>
                <a:t>A</a:t>
              </a:r>
            </a:p>
          </p:txBody>
        </p:sp>
        <p:sp>
          <p:nvSpPr>
            <p:cNvPr id="37899" name="Text Box 10"/>
            <p:cNvSpPr txBox="1">
              <a:spLocks noChangeArrowheads="1"/>
            </p:cNvSpPr>
            <p:nvPr/>
          </p:nvSpPr>
          <p:spPr bwMode="auto">
            <a:xfrm>
              <a:off x="3120" y="1666"/>
              <a:ext cx="336" cy="442"/>
            </a:xfrm>
            <a:prstGeom prst="rect">
              <a:avLst/>
            </a:prstGeom>
            <a:noFill/>
            <a:ln w="9525">
              <a:noFill/>
              <a:miter lim="800000"/>
              <a:headEnd/>
              <a:tailEnd/>
            </a:ln>
          </p:spPr>
          <p:txBody>
            <a:bodyPr>
              <a:spAutoFit/>
            </a:bodyPr>
            <a:lstStyle/>
            <a:p>
              <a:pPr>
                <a:spcBef>
                  <a:spcPct val="50000"/>
                </a:spcBef>
              </a:pPr>
              <a:r>
                <a:rPr lang="en-US" sz="4000"/>
                <a:t>B</a:t>
              </a:r>
            </a:p>
          </p:txBody>
        </p:sp>
        <p:sp>
          <p:nvSpPr>
            <p:cNvPr id="37900" name="Text Box 11"/>
            <p:cNvSpPr txBox="1">
              <a:spLocks noChangeArrowheads="1"/>
            </p:cNvSpPr>
            <p:nvPr/>
          </p:nvSpPr>
          <p:spPr bwMode="auto">
            <a:xfrm>
              <a:off x="3120" y="2792"/>
              <a:ext cx="336" cy="442"/>
            </a:xfrm>
            <a:prstGeom prst="rect">
              <a:avLst/>
            </a:prstGeom>
            <a:noFill/>
            <a:ln w="9525">
              <a:noFill/>
              <a:miter lim="800000"/>
              <a:headEnd/>
              <a:tailEnd/>
            </a:ln>
          </p:spPr>
          <p:txBody>
            <a:bodyPr>
              <a:spAutoFit/>
            </a:bodyPr>
            <a:lstStyle/>
            <a:p>
              <a:pPr>
                <a:spcBef>
                  <a:spcPct val="50000"/>
                </a:spcBef>
              </a:pPr>
              <a:r>
                <a:rPr lang="en-US" sz="4000"/>
                <a:t>C</a:t>
              </a:r>
            </a:p>
          </p:txBody>
        </p:sp>
      </p:grpSp>
      <p:graphicFrame>
        <p:nvGraphicFramePr>
          <p:cNvPr id="37893" name="Object 12"/>
          <p:cNvGraphicFramePr>
            <a:graphicFrameLocks noChangeAspect="1"/>
          </p:cNvGraphicFramePr>
          <p:nvPr/>
        </p:nvGraphicFramePr>
        <p:xfrm>
          <a:off x="0" y="2286000"/>
          <a:ext cx="4800600" cy="3017838"/>
        </p:xfrm>
        <a:graphic>
          <a:graphicData uri="http://schemas.openxmlformats.org/presentationml/2006/ole">
            <mc:AlternateContent xmlns:mc="http://schemas.openxmlformats.org/markup-compatibility/2006">
              <mc:Choice xmlns:v="urn:schemas-microsoft-com:vml" Requires="v">
                <p:oleObj spid="_x0000_s152613" name="Bitmap Image" r:id="rId10" imgW="5906012" imgH="3711262" progId="PBrush">
                  <p:embed/>
                </p:oleObj>
              </mc:Choice>
              <mc:Fallback>
                <p:oleObj name="Bitmap Image" r:id="rId10" imgW="5906012" imgH="3711262"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6000"/>
                        <a:ext cx="4800600" cy="301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359557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685800" y="152400"/>
            <a:ext cx="7772400" cy="1143000"/>
          </a:xfrm>
        </p:spPr>
        <p:txBody>
          <a:bodyPr/>
          <a:lstStyle/>
          <a:p>
            <a:pPr eaLnBrk="1" hangingPunct="1"/>
            <a:r>
              <a:rPr lang="en-US" sz="2400" smtClean="0"/>
              <a:t>Comments and answer to 3: I used the double well roller coaster again with a ball at 18 kg for #3 and #4</a:t>
            </a:r>
            <a:r>
              <a:rPr lang="en-US" smtClean="0"/>
              <a:t/>
            </a:r>
            <a:br>
              <a:rPr lang="en-US" smtClean="0"/>
            </a:br>
            <a:endParaRPr lang="en-US" smtClean="0"/>
          </a:p>
        </p:txBody>
      </p:sp>
      <p:grpSp>
        <p:nvGrpSpPr>
          <p:cNvPr id="38916" name="Group 3"/>
          <p:cNvGrpSpPr>
            <a:grpSpLocks/>
          </p:cNvGrpSpPr>
          <p:nvPr/>
        </p:nvGrpSpPr>
        <p:grpSpPr bwMode="auto">
          <a:xfrm>
            <a:off x="152239" y="991157"/>
            <a:ext cx="8915561" cy="5866843"/>
            <a:chOff x="374" y="159"/>
            <a:chExt cx="6624" cy="4017"/>
          </a:xfrm>
        </p:grpSpPr>
        <p:graphicFrame>
          <p:nvGraphicFramePr>
            <p:cNvPr id="38914" name="Object 4"/>
            <p:cNvGraphicFramePr>
              <a:graphicFrameLocks noChangeAspect="1"/>
            </p:cNvGraphicFramePr>
            <p:nvPr>
              <p:extLst>
                <p:ext uri="{D42A27DB-BD31-4B8C-83A1-F6EECF244321}">
                  <p14:modId xmlns:p14="http://schemas.microsoft.com/office/powerpoint/2010/main" val="930199829"/>
                </p:ext>
              </p:extLst>
            </p:nvPr>
          </p:nvGraphicFramePr>
          <p:xfrm>
            <a:off x="374" y="159"/>
            <a:ext cx="6624" cy="3129"/>
          </p:xfrm>
          <a:graphic>
            <a:graphicData uri="http://schemas.openxmlformats.org/presentationml/2006/ole">
              <mc:AlternateContent xmlns:mc="http://schemas.openxmlformats.org/markup-compatibility/2006">
                <mc:Choice xmlns:v="urn:schemas-microsoft-com:vml" Requires="v">
                  <p:oleObj spid="_x0000_s153610" name="Bitmap Image" r:id="rId3" imgW="3726503" imgH="1760373" progId="PBrush">
                    <p:embed/>
                  </p:oleObj>
                </mc:Choice>
                <mc:Fallback>
                  <p:oleObj name="Bitmap Image" r:id="rId3" imgW="3726503" imgH="1760373"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 y="159"/>
                          <a:ext cx="6624" cy="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7" name="Line 5"/>
            <p:cNvSpPr>
              <a:spLocks noChangeShapeType="1"/>
            </p:cNvSpPr>
            <p:nvPr/>
          </p:nvSpPr>
          <p:spPr bwMode="auto">
            <a:xfrm>
              <a:off x="4464" y="480"/>
              <a:ext cx="0" cy="3696"/>
            </a:xfrm>
            <a:prstGeom prst="line">
              <a:avLst/>
            </a:prstGeom>
            <a:noFill/>
            <a:ln w="76200">
              <a:solidFill>
                <a:schemeClr val="tx1"/>
              </a:solidFill>
              <a:prstDash val="sysDot"/>
              <a:round/>
              <a:headEnd/>
              <a:tailEnd/>
            </a:ln>
          </p:spPr>
          <p:txBody>
            <a:bodyPr/>
            <a:lstStyle/>
            <a:p>
              <a:endParaRPr lang="en-US"/>
            </a:p>
          </p:txBody>
        </p:sp>
      </p:grpSp>
    </p:spTree>
    <p:extLst>
      <p:ext uri="{BB962C8B-B14F-4D97-AF65-F5344CB8AC3E}">
        <p14:creationId xmlns:p14="http://schemas.microsoft.com/office/powerpoint/2010/main" val="37572924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2"/>
          <p:cNvSpPr>
            <a:spLocks noGrp="1" noChangeArrowheads="1"/>
          </p:cNvSpPr>
          <p:nvPr>
            <p:ph type="title"/>
          </p:nvPr>
        </p:nvSpPr>
        <p:spPr>
          <a:xfrm>
            <a:off x="381000" y="762000"/>
            <a:ext cx="4267200" cy="1143000"/>
          </a:xfrm>
        </p:spPr>
        <p:txBody>
          <a:bodyPr/>
          <a:lstStyle/>
          <a:p>
            <a:pPr eaLnBrk="1" hangingPunct="1"/>
            <a:r>
              <a:rPr lang="en-US" smtClean="0"/>
              <a:t>4. What might the ball be doing at 5 seconds?</a:t>
            </a:r>
          </a:p>
        </p:txBody>
      </p:sp>
      <p:sp>
        <p:nvSpPr>
          <p:cNvPr id="39942" name="Rectangle 3"/>
          <p:cNvSpPr>
            <a:spLocks noGrp="1" noChangeArrowheads="1"/>
          </p:cNvSpPr>
          <p:nvPr>
            <p:ph type="body" idx="1"/>
          </p:nvPr>
        </p:nvSpPr>
        <p:spPr>
          <a:xfrm>
            <a:off x="228600" y="2743200"/>
            <a:ext cx="4495800" cy="4114800"/>
          </a:xfrm>
        </p:spPr>
        <p:txBody>
          <a:bodyPr/>
          <a:lstStyle/>
          <a:p>
            <a:pPr marL="609600" indent="-609600" eaLnBrk="1" hangingPunct="1">
              <a:lnSpc>
                <a:spcPct val="90000"/>
              </a:lnSpc>
              <a:buFontTx/>
              <a:buAutoNum type="alphaUcPeriod"/>
            </a:pPr>
            <a:r>
              <a:rPr lang="en-US" smtClean="0"/>
              <a:t>Going left to right at the lower dip</a:t>
            </a:r>
          </a:p>
          <a:p>
            <a:pPr marL="609600" indent="-609600" eaLnBrk="1" hangingPunct="1">
              <a:lnSpc>
                <a:spcPct val="90000"/>
              </a:lnSpc>
              <a:buFontTx/>
              <a:buAutoNum type="alphaUcPeriod"/>
            </a:pPr>
            <a:r>
              <a:rPr lang="en-US" smtClean="0"/>
              <a:t>Going right to left at the lower dip</a:t>
            </a:r>
          </a:p>
          <a:p>
            <a:pPr marL="609600" indent="-609600" eaLnBrk="1" hangingPunct="1">
              <a:lnSpc>
                <a:spcPct val="90000"/>
              </a:lnSpc>
              <a:buFontTx/>
              <a:buAutoNum type="alphaUcPeriod"/>
            </a:pPr>
            <a:r>
              <a:rPr lang="en-US" smtClean="0"/>
              <a:t>Going left to right at the higher dip</a:t>
            </a:r>
          </a:p>
          <a:p>
            <a:pPr marL="609600" indent="-609600" eaLnBrk="1" hangingPunct="1">
              <a:lnSpc>
                <a:spcPct val="90000"/>
              </a:lnSpc>
              <a:buFontTx/>
              <a:buAutoNum type="alphaUcPeriod"/>
            </a:pPr>
            <a:r>
              <a:rPr lang="en-US" smtClean="0"/>
              <a:t>Going right to left at the higher dip</a:t>
            </a:r>
          </a:p>
          <a:p>
            <a:pPr marL="609600" indent="-609600" eaLnBrk="1" hangingPunct="1">
              <a:lnSpc>
                <a:spcPct val="90000"/>
              </a:lnSpc>
              <a:buFontTx/>
              <a:buAutoNum type="alphaUcPeriod"/>
            </a:pPr>
            <a:endParaRPr lang="en-US" smtClean="0"/>
          </a:p>
          <a:p>
            <a:pPr marL="609600" indent="-609600" eaLnBrk="1" hangingPunct="1">
              <a:lnSpc>
                <a:spcPct val="90000"/>
              </a:lnSpc>
              <a:buFontTx/>
              <a:buAutoNum type="alphaUcPeriod"/>
            </a:pPr>
            <a:endParaRPr lang="en-US" smtClean="0"/>
          </a:p>
        </p:txBody>
      </p:sp>
      <p:graphicFrame>
        <p:nvGraphicFramePr>
          <p:cNvPr id="39938" name="Object 4"/>
          <p:cNvGraphicFramePr>
            <a:graphicFrameLocks noChangeAspect="1"/>
          </p:cNvGraphicFramePr>
          <p:nvPr/>
        </p:nvGraphicFramePr>
        <p:xfrm>
          <a:off x="5257800" y="2667000"/>
          <a:ext cx="3395663" cy="385763"/>
        </p:xfrm>
        <a:graphic>
          <a:graphicData uri="http://schemas.openxmlformats.org/presentationml/2006/ole">
            <mc:AlternateContent xmlns:mc="http://schemas.openxmlformats.org/markup-compatibility/2006">
              <mc:Choice xmlns:v="urn:schemas-microsoft-com:vml" Requires="v">
                <p:oleObj spid="_x0000_s154650" name="Bitmap Image" r:id="rId4" imgW="1196190" imgH="190436" progId="PBrush">
                  <p:embed/>
                </p:oleObj>
              </mc:Choice>
              <mc:Fallback>
                <p:oleObj name="Bitmap Image" r:id="rId4" imgW="1196190" imgH="19043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21526"/>
                      <a:stretch>
                        <a:fillRect/>
                      </a:stretch>
                    </p:blipFill>
                    <p:spPr bwMode="auto">
                      <a:xfrm>
                        <a:off x="5257800" y="2667000"/>
                        <a:ext cx="3395663"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39" name="Object 5"/>
          <p:cNvGraphicFramePr>
            <a:graphicFrameLocks noChangeAspect="1"/>
          </p:cNvGraphicFramePr>
          <p:nvPr/>
        </p:nvGraphicFramePr>
        <p:xfrm>
          <a:off x="4953000" y="304800"/>
          <a:ext cx="4191000" cy="2344738"/>
        </p:xfrm>
        <a:graphic>
          <a:graphicData uri="http://schemas.openxmlformats.org/presentationml/2006/ole">
            <mc:AlternateContent xmlns:mc="http://schemas.openxmlformats.org/markup-compatibility/2006">
              <mc:Choice xmlns:v="urn:schemas-microsoft-com:vml" Requires="v">
                <p:oleObj spid="_x0000_s154651" name="Bitmap Image" r:id="rId6" imgW="5067739" imgH="2834886" progId="PBrush">
                  <p:embed/>
                </p:oleObj>
              </mc:Choice>
              <mc:Fallback>
                <p:oleObj name="Bitmap Image" r:id="rId6" imgW="5067739" imgH="283488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04800"/>
                        <a:ext cx="4191000" cy="234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3" name="Text Box 6"/>
          <p:cNvSpPr txBox="1">
            <a:spLocks noChangeArrowheads="1"/>
          </p:cNvSpPr>
          <p:nvPr/>
        </p:nvSpPr>
        <p:spPr bwMode="auto">
          <a:xfrm>
            <a:off x="5715000" y="6278563"/>
            <a:ext cx="2590800" cy="579437"/>
          </a:xfrm>
          <a:prstGeom prst="rect">
            <a:avLst/>
          </a:prstGeom>
          <a:noFill/>
          <a:ln w="9525">
            <a:noFill/>
            <a:miter lim="800000"/>
            <a:headEnd/>
            <a:tailEnd/>
          </a:ln>
        </p:spPr>
        <p:txBody>
          <a:bodyPr>
            <a:spAutoFit/>
          </a:bodyPr>
          <a:lstStyle/>
          <a:p>
            <a:pPr>
              <a:spcBef>
                <a:spcPct val="50000"/>
              </a:spcBef>
            </a:pPr>
            <a:r>
              <a:rPr lang="en-US" sz="3200" b="1">
                <a:solidFill>
                  <a:schemeClr val="accent2"/>
                </a:solidFill>
              </a:rPr>
              <a:t>PE </a:t>
            </a:r>
            <a:r>
              <a:rPr lang="en-US" sz="3200" b="1">
                <a:solidFill>
                  <a:srgbClr val="36E400"/>
                </a:solidFill>
              </a:rPr>
              <a:t>KE</a:t>
            </a:r>
            <a:endParaRPr lang="en-US" b="1">
              <a:solidFill>
                <a:schemeClr val="accent2"/>
              </a:solidFill>
            </a:endParaRPr>
          </a:p>
        </p:txBody>
      </p:sp>
      <p:graphicFrame>
        <p:nvGraphicFramePr>
          <p:cNvPr id="39940" name="Object 7"/>
          <p:cNvGraphicFramePr>
            <a:graphicFrameLocks noChangeAspect="1"/>
          </p:cNvGraphicFramePr>
          <p:nvPr/>
        </p:nvGraphicFramePr>
        <p:xfrm>
          <a:off x="4495800" y="3124200"/>
          <a:ext cx="4648200" cy="3384550"/>
        </p:xfrm>
        <a:graphic>
          <a:graphicData uri="http://schemas.openxmlformats.org/presentationml/2006/ole">
            <mc:AlternateContent xmlns:mc="http://schemas.openxmlformats.org/markup-compatibility/2006">
              <mc:Choice xmlns:v="urn:schemas-microsoft-com:vml" Requires="v">
                <p:oleObj spid="_x0000_s154652" name="Bitmap Image" r:id="rId8" imgW="3756986" imgH="2735817" progId="PBrush">
                  <p:embed/>
                </p:oleObj>
              </mc:Choice>
              <mc:Fallback>
                <p:oleObj name="Bitmap Image" r:id="rId8" imgW="3756986" imgH="2735817"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3124200"/>
                        <a:ext cx="4648200"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4" name="Line 8"/>
          <p:cNvSpPr>
            <a:spLocks noChangeShapeType="1"/>
          </p:cNvSpPr>
          <p:nvPr/>
        </p:nvSpPr>
        <p:spPr bwMode="auto">
          <a:xfrm>
            <a:off x="8328025" y="3200400"/>
            <a:ext cx="0" cy="3429000"/>
          </a:xfrm>
          <a:prstGeom prst="line">
            <a:avLst/>
          </a:prstGeom>
          <a:noFill/>
          <a:ln w="57150">
            <a:solidFill>
              <a:schemeClr val="tx1"/>
            </a:solidFill>
            <a:prstDash val="sysDot"/>
            <a:round/>
            <a:headEnd/>
            <a:tailEnd/>
          </a:ln>
        </p:spPr>
        <p:txBody>
          <a:bodyPr/>
          <a:lstStyle/>
          <a:p>
            <a:endParaRPr lang="en-US"/>
          </a:p>
        </p:txBody>
      </p:sp>
    </p:spTree>
    <p:extLst>
      <p:ext uri="{BB962C8B-B14F-4D97-AF65-F5344CB8AC3E}">
        <p14:creationId xmlns:p14="http://schemas.microsoft.com/office/powerpoint/2010/main" val="20940491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2"/>
          <p:cNvSpPr>
            <a:spLocks noGrp="1" noChangeArrowheads="1"/>
          </p:cNvSpPr>
          <p:nvPr>
            <p:ph type="title"/>
          </p:nvPr>
        </p:nvSpPr>
        <p:spPr>
          <a:xfrm>
            <a:off x="0" y="0"/>
            <a:ext cx="7772400" cy="1143000"/>
          </a:xfrm>
        </p:spPr>
        <p:txBody>
          <a:bodyPr/>
          <a:lstStyle/>
          <a:p>
            <a:pPr eaLnBrk="1" hangingPunct="1"/>
            <a:r>
              <a:rPr lang="en-US" smtClean="0"/>
              <a:t>Answer to 4</a:t>
            </a:r>
          </a:p>
        </p:txBody>
      </p:sp>
      <p:graphicFrame>
        <p:nvGraphicFramePr>
          <p:cNvPr id="40962" name="Object 3"/>
          <p:cNvGraphicFramePr>
            <a:graphicFrameLocks noChangeAspect="1"/>
          </p:cNvGraphicFramePr>
          <p:nvPr/>
        </p:nvGraphicFramePr>
        <p:xfrm>
          <a:off x="609600" y="838200"/>
          <a:ext cx="3657600" cy="2900363"/>
        </p:xfrm>
        <a:graphic>
          <a:graphicData uri="http://schemas.openxmlformats.org/presentationml/2006/ole">
            <mc:AlternateContent xmlns:mc="http://schemas.openxmlformats.org/markup-compatibility/2006">
              <mc:Choice xmlns:v="urn:schemas-microsoft-com:vml" Requires="v">
                <p:oleObj spid="_x0000_s155682" name="Bitmap Image" r:id="rId3" imgW="2141406" imgH="1699048" progId="PBrush">
                  <p:embed/>
                </p:oleObj>
              </mc:Choice>
              <mc:Fallback>
                <p:oleObj name="Bitmap Image" r:id="rId3" imgW="2141406" imgH="1699048"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38200"/>
                        <a:ext cx="3657600" cy="290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63" name="Object 4"/>
          <p:cNvGraphicFramePr>
            <a:graphicFrameLocks noChangeAspect="1"/>
          </p:cNvGraphicFramePr>
          <p:nvPr/>
        </p:nvGraphicFramePr>
        <p:xfrm>
          <a:off x="609600" y="3505200"/>
          <a:ext cx="3886200" cy="2795588"/>
        </p:xfrm>
        <a:graphic>
          <a:graphicData uri="http://schemas.openxmlformats.org/presentationml/2006/ole">
            <mc:AlternateContent xmlns:mc="http://schemas.openxmlformats.org/markup-compatibility/2006">
              <mc:Choice xmlns:v="urn:schemas-microsoft-com:vml" Requires="v">
                <p:oleObj spid="_x0000_s155683" name="Bitmap Image" r:id="rId5" imgW="5226667" imgH="2994920" progId="PBrush">
                  <p:embed/>
                </p:oleObj>
              </mc:Choice>
              <mc:Fallback>
                <p:oleObj name="Bitmap Image" r:id="rId5" imgW="5226667" imgH="2994920"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505200"/>
                        <a:ext cx="3886200" cy="279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64" name="Object 5"/>
          <p:cNvGraphicFramePr>
            <a:graphicFrameLocks noChangeAspect="1"/>
          </p:cNvGraphicFramePr>
          <p:nvPr/>
        </p:nvGraphicFramePr>
        <p:xfrm>
          <a:off x="4648200" y="838200"/>
          <a:ext cx="3581400" cy="2820988"/>
        </p:xfrm>
        <a:graphic>
          <a:graphicData uri="http://schemas.openxmlformats.org/presentationml/2006/ole">
            <mc:AlternateContent xmlns:mc="http://schemas.openxmlformats.org/markup-compatibility/2006">
              <mc:Choice xmlns:v="urn:schemas-microsoft-com:vml" Requires="v">
                <p:oleObj spid="_x0000_s155684" name="Bitmap Image" r:id="rId7" imgW="2370025" imgH="1867062" progId="PBrush">
                  <p:embed/>
                </p:oleObj>
              </mc:Choice>
              <mc:Fallback>
                <p:oleObj name="Bitmap Image" r:id="rId7" imgW="2370025" imgH="1867062"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838200"/>
                        <a:ext cx="3581400"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65" name="Object 6"/>
          <p:cNvGraphicFramePr>
            <a:graphicFrameLocks noChangeAspect="1"/>
          </p:cNvGraphicFramePr>
          <p:nvPr/>
        </p:nvGraphicFramePr>
        <p:xfrm>
          <a:off x="4724400" y="3505200"/>
          <a:ext cx="3886200" cy="2743200"/>
        </p:xfrm>
        <a:graphic>
          <a:graphicData uri="http://schemas.openxmlformats.org/presentationml/2006/ole">
            <mc:AlternateContent xmlns:mc="http://schemas.openxmlformats.org/markup-compatibility/2006">
              <mc:Choice xmlns:v="urn:schemas-microsoft-com:vml" Requires="v">
                <p:oleObj spid="_x0000_s155685" name="Bitmap Image" r:id="rId9" imgW="5272381" imgH="2903472" progId="PBrush">
                  <p:embed/>
                </p:oleObj>
              </mc:Choice>
              <mc:Fallback>
                <p:oleObj name="Bitmap Image" r:id="rId9" imgW="5272381" imgH="2903472"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505200"/>
                        <a:ext cx="3886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2825729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ctrTitle"/>
          </p:nvPr>
        </p:nvSpPr>
        <p:spPr>
          <a:xfrm>
            <a:off x="838200" y="762000"/>
            <a:ext cx="7772400" cy="1143000"/>
          </a:xfrm>
        </p:spPr>
        <p:txBody>
          <a:bodyPr/>
          <a:lstStyle/>
          <a:p>
            <a:pPr eaLnBrk="1" hangingPunct="1"/>
            <a:r>
              <a:rPr lang="en-US" i="1" dirty="0" smtClean="0">
                <a:hlinkClick r:id="rId2"/>
              </a:rPr>
              <a:t>Masses and Springs</a:t>
            </a:r>
            <a:r>
              <a:rPr lang="en-US" dirty="0" smtClean="0"/>
              <a:t>:</a:t>
            </a:r>
            <a:br>
              <a:rPr lang="en-US" dirty="0" smtClean="0"/>
            </a:br>
            <a:r>
              <a:rPr lang="en-US" dirty="0" smtClean="0"/>
              <a:t>Conservation of Energy</a:t>
            </a:r>
            <a:br>
              <a:rPr lang="en-US" dirty="0" smtClean="0"/>
            </a:br>
            <a:r>
              <a:rPr lang="en-US" dirty="0" smtClean="0">
                <a:hlinkClick r:id="rId3"/>
              </a:rPr>
              <a:t>Activity</a:t>
            </a:r>
            <a:endParaRPr lang="en-US" dirty="0" smtClean="0"/>
          </a:p>
        </p:txBody>
      </p:sp>
      <p:sp>
        <p:nvSpPr>
          <p:cNvPr id="123907" name="Rectangle 4"/>
          <p:cNvSpPr>
            <a:spLocks noGrp="1" noChangeArrowheads="1"/>
          </p:cNvSpPr>
          <p:nvPr>
            <p:ph type="subTitle" idx="1"/>
          </p:nvPr>
        </p:nvSpPr>
        <p:spPr>
          <a:xfrm>
            <a:off x="1524000" y="2438400"/>
            <a:ext cx="6400800" cy="1752600"/>
          </a:xfrm>
          <a:noFill/>
        </p:spPr>
        <p:txBody>
          <a:bodyPr/>
          <a:lstStyle/>
          <a:p>
            <a:pPr algn="l" eaLnBrk="1" hangingPunct="1"/>
            <a:r>
              <a:rPr lang="en-US" sz="2000" dirty="0" smtClean="0">
                <a:cs typeface="Times New Roman" pitchFamily="18" charset="0"/>
              </a:rPr>
              <a:t>Learning Goals: Students will be able to explain the Conservation of Mechanical Energy concept using kinetic, elastic potential, and gravitational potential energy. </a:t>
            </a:r>
          </a:p>
          <a:p>
            <a:pPr algn="l" eaLnBrk="1" hangingPunct="1"/>
            <a:endParaRPr lang="en-US" sz="2000" dirty="0" smtClean="0"/>
          </a:p>
        </p:txBody>
      </p:sp>
      <p:sp>
        <p:nvSpPr>
          <p:cNvPr id="4" name="TextBox 5"/>
          <p:cNvSpPr txBox="1">
            <a:spLocks noChangeArrowheads="1"/>
          </p:cNvSpPr>
          <p:nvPr/>
        </p:nvSpPr>
        <p:spPr bwMode="auto">
          <a:xfrm>
            <a:off x="1849821" y="51054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4" action="ppaction://hlinkfile"/>
              </a:rPr>
              <a:t>phet.colorado.edu</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04800" y="609600"/>
            <a:ext cx="8153400" cy="1143000"/>
          </a:xfrm>
        </p:spPr>
        <p:txBody>
          <a:bodyPr/>
          <a:lstStyle/>
          <a:p>
            <a:pPr eaLnBrk="1" hangingPunct="1"/>
            <a:r>
              <a:rPr lang="en-US" sz="3000" smtClean="0">
                <a:cs typeface="Times New Roman" pitchFamily="18" charset="0"/>
              </a:rPr>
              <a:t>1.     The main difference between </a:t>
            </a:r>
            <a:r>
              <a:rPr lang="en-US" sz="3000" smtClean="0">
                <a:solidFill>
                  <a:srgbClr val="3399FF"/>
                </a:solidFill>
                <a:cs typeface="Times New Roman" pitchFamily="18" charset="0"/>
              </a:rPr>
              <a:t>kinetic energy</a:t>
            </a:r>
            <a:r>
              <a:rPr lang="en-US" sz="3000" smtClean="0">
                <a:cs typeface="Times New Roman" pitchFamily="18" charset="0"/>
              </a:rPr>
              <a:t>, </a:t>
            </a:r>
            <a:r>
              <a:rPr lang="en-US" sz="3000" smtClean="0">
                <a:solidFill>
                  <a:schemeClr val="accent2"/>
                </a:solidFill>
                <a:cs typeface="Times New Roman" pitchFamily="18" charset="0"/>
              </a:rPr>
              <a:t>KE</a:t>
            </a:r>
            <a:r>
              <a:rPr lang="en-US" sz="3000" smtClean="0">
                <a:cs typeface="Times New Roman" pitchFamily="18" charset="0"/>
              </a:rPr>
              <a:t>, and </a:t>
            </a:r>
            <a:r>
              <a:rPr lang="en-US" sz="3000" smtClean="0">
                <a:solidFill>
                  <a:srgbClr val="CC0099"/>
                </a:solidFill>
                <a:cs typeface="Times New Roman" pitchFamily="18" charset="0"/>
              </a:rPr>
              <a:t>gravitational potential energy</a:t>
            </a:r>
            <a:r>
              <a:rPr lang="en-US" sz="3000" smtClean="0">
                <a:cs typeface="Times New Roman" pitchFamily="18" charset="0"/>
              </a:rPr>
              <a:t>, </a:t>
            </a:r>
            <a:r>
              <a:rPr lang="en-US" sz="3000" smtClean="0">
                <a:solidFill>
                  <a:srgbClr val="CC0099"/>
                </a:solidFill>
                <a:cs typeface="Times New Roman" pitchFamily="18" charset="0"/>
              </a:rPr>
              <a:t>PE</a:t>
            </a:r>
            <a:r>
              <a:rPr lang="en-US" sz="3000" baseline="-30000" smtClean="0">
                <a:solidFill>
                  <a:srgbClr val="CC0099"/>
                </a:solidFill>
                <a:cs typeface="Times New Roman" pitchFamily="18" charset="0"/>
              </a:rPr>
              <a:t>g</a:t>
            </a:r>
            <a:r>
              <a:rPr lang="en-US" sz="3000" baseline="-30000" smtClean="0">
                <a:cs typeface="Times New Roman" pitchFamily="18" charset="0"/>
              </a:rPr>
              <a:t>,</a:t>
            </a:r>
            <a:r>
              <a:rPr lang="en-US" sz="3000" smtClean="0">
                <a:cs typeface="Times New Roman" pitchFamily="18" charset="0"/>
              </a:rPr>
              <a:t> is that</a:t>
            </a:r>
            <a:r>
              <a:rPr lang="en-US" smtClean="0">
                <a:cs typeface="Times New Roman" pitchFamily="18" charset="0"/>
              </a:rPr>
              <a:t/>
            </a:r>
            <a:br>
              <a:rPr lang="en-US" smtClean="0">
                <a:cs typeface="Times New Roman" pitchFamily="18" charset="0"/>
              </a:rPr>
            </a:br>
            <a:endParaRPr lang="en-US" smtClean="0">
              <a:cs typeface="Times New Roman" pitchFamily="18" charset="0"/>
            </a:endParaRPr>
          </a:p>
        </p:txBody>
      </p:sp>
      <p:sp>
        <p:nvSpPr>
          <p:cNvPr id="124931" name="Rectangle 3"/>
          <p:cNvSpPr>
            <a:spLocks noGrp="1" noChangeArrowheads="1"/>
          </p:cNvSpPr>
          <p:nvPr>
            <p:ph type="body" idx="1"/>
          </p:nvPr>
        </p:nvSpPr>
        <p:spPr>
          <a:xfrm>
            <a:off x="762000" y="1981200"/>
            <a:ext cx="8534400" cy="4114800"/>
          </a:xfrm>
        </p:spPr>
        <p:txBody>
          <a:bodyPr/>
          <a:lstStyle/>
          <a:p>
            <a:pPr marL="609600" indent="-609600" eaLnBrk="1" hangingPunct="1">
              <a:lnSpc>
                <a:spcPct val="90000"/>
              </a:lnSpc>
              <a:buClr>
                <a:schemeClr val="tx1"/>
              </a:buClr>
              <a:buFontTx/>
              <a:buAutoNum type="alphaUcPeriod"/>
            </a:pPr>
            <a:r>
              <a:rPr lang="en-US" smtClean="0">
                <a:solidFill>
                  <a:schemeClr val="accent2"/>
                </a:solidFill>
                <a:cs typeface="Times New Roman" pitchFamily="18" charset="0"/>
              </a:rPr>
              <a:t> KE</a:t>
            </a:r>
            <a:r>
              <a:rPr lang="en-US" smtClean="0">
                <a:cs typeface="Times New Roman" pitchFamily="18" charset="0"/>
              </a:rPr>
              <a:t> depends on position and </a:t>
            </a:r>
            <a:r>
              <a:rPr lang="en-US" smtClean="0">
                <a:solidFill>
                  <a:srgbClr val="CC0099"/>
                </a:solidFill>
                <a:cs typeface="Times New Roman" pitchFamily="18" charset="0"/>
              </a:rPr>
              <a:t>PE</a:t>
            </a:r>
            <a:r>
              <a:rPr lang="en-US" baseline="-30000" smtClean="0">
                <a:solidFill>
                  <a:srgbClr val="CC0099"/>
                </a:solidFill>
                <a:cs typeface="Times New Roman" pitchFamily="18" charset="0"/>
              </a:rPr>
              <a:t>g</a:t>
            </a:r>
            <a:r>
              <a:rPr lang="en-US" baseline="-30000" smtClean="0">
                <a:cs typeface="Times New Roman" pitchFamily="18" charset="0"/>
              </a:rPr>
              <a:t> </a:t>
            </a:r>
            <a:r>
              <a:rPr lang="en-US" smtClean="0">
                <a:cs typeface="Times New Roman" pitchFamily="18" charset="0"/>
              </a:rPr>
              <a:t>depends on motion</a:t>
            </a:r>
          </a:p>
          <a:p>
            <a:pPr marL="609600" indent="-609600" eaLnBrk="1" hangingPunct="1">
              <a:lnSpc>
                <a:spcPct val="90000"/>
              </a:lnSpc>
              <a:buClr>
                <a:schemeClr val="tx1"/>
              </a:buClr>
              <a:buFontTx/>
              <a:buAutoNum type="alphaUcPeriod"/>
            </a:pPr>
            <a:r>
              <a:rPr lang="en-US" smtClean="0">
                <a:solidFill>
                  <a:schemeClr val="accent2"/>
                </a:solidFill>
                <a:cs typeface="Times New Roman" pitchFamily="18" charset="0"/>
              </a:rPr>
              <a:t> KE</a:t>
            </a:r>
            <a:r>
              <a:rPr lang="en-US" smtClean="0">
                <a:cs typeface="Times New Roman" pitchFamily="18" charset="0"/>
              </a:rPr>
              <a:t> depends on motion and </a:t>
            </a:r>
            <a:r>
              <a:rPr lang="en-US" smtClean="0">
                <a:solidFill>
                  <a:srgbClr val="CC0099"/>
                </a:solidFill>
                <a:cs typeface="Times New Roman" pitchFamily="18" charset="0"/>
              </a:rPr>
              <a:t>PE</a:t>
            </a:r>
            <a:r>
              <a:rPr lang="en-US" baseline="-30000" smtClean="0">
                <a:solidFill>
                  <a:srgbClr val="CC0099"/>
                </a:solidFill>
                <a:cs typeface="Times New Roman" pitchFamily="18" charset="0"/>
              </a:rPr>
              <a:t>g </a:t>
            </a:r>
            <a:r>
              <a:rPr lang="en-US" smtClean="0">
                <a:cs typeface="Times New Roman" pitchFamily="18" charset="0"/>
              </a:rPr>
              <a:t>depends on position.</a:t>
            </a:r>
          </a:p>
          <a:p>
            <a:pPr marL="609600" indent="-609600" eaLnBrk="1" hangingPunct="1">
              <a:lnSpc>
                <a:spcPct val="90000"/>
              </a:lnSpc>
              <a:buClr>
                <a:schemeClr val="tx1"/>
              </a:buClr>
              <a:buFontTx/>
              <a:buAutoNum type="alphaUcPeriod"/>
            </a:pPr>
            <a:r>
              <a:rPr lang="en-US" smtClean="0">
                <a:cs typeface="Times New Roman" pitchFamily="18" charset="0"/>
              </a:rPr>
              <a:t>Although both energies depend on motion, only </a:t>
            </a:r>
            <a:r>
              <a:rPr lang="en-US" smtClean="0">
                <a:solidFill>
                  <a:schemeClr val="accent2"/>
                </a:solidFill>
                <a:cs typeface="Times New Roman" pitchFamily="18" charset="0"/>
              </a:rPr>
              <a:t>KE</a:t>
            </a:r>
            <a:r>
              <a:rPr lang="en-US" smtClean="0">
                <a:cs typeface="Times New Roman" pitchFamily="18" charset="0"/>
              </a:rPr>
              <a:t> depends on position </a:t>
            </a:r>
          </a:p>
          <a:p>
            <a:pPr marL="609600" indent="-609600" eaLnBrk="1" hangingPunct="1">
              <a:lnSpc>
                <a:spcPct val="90000"/>
              </a:lnSpc>
              <a:buClr>
                <a:schemeClr val="tx1"/>
              </a:buClr>
              <a:buFontTx/>
              <a:buAutoNum type="alphaUcPeriod"/>
            </a:pPr>
            <a:r>
              <a:rPr lang="en-US" smtClean="0">
                <a:cs typeface="Times New Roman" pitchFamily="18" charset="0"/>
              </a:rPr>
              <a:t>Although both energies depend position, only </a:t>
            </a:r>
            <a:r>
              <a:rPr lang="en-US" smtClean="0">
                <a:solidFill>
                  <a:srgbClr val="CC0099"/>
                </a:solidFill>
                <a:cs typeface="Times New Roman" pitchFamily="18" charset="0"/>
              </a:rPr>
              <a:t>PE</a:t>
            </a:r>
            <a:r>
              <a:rPr lang="en-US" baseline="-30000" smtClean="0">
                <a:solidFill>
                  <a:srgbClr val="CC0099"/>
                </a:solidFill>
                <a:cs typeface="Times New Roman" pitchFamily="18" charset="0"/>
              </a:rPr>
              <a:t>g</a:t>
            </a:r>
            <a:r>
              <a:rPr lang="en-US" smtClean="0">
                <a:cs typeface="Times New Roman" pitchFamily="18" charset="0"/>
              </a:rPr>
              <a:t> depends on motion </a:t>
            </a:r>
          </a:p>
          <a:p>
            <a:pPr marL="609600" indent="-609600"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33400" y="609600"/>
            <a:ext cx="7772400" cy="1143000"/>
          </a:xfrm>
        </p:spPr>
        <p:txBody>
          <a:bodyPr/>
          <a:lstStyle/>
          <a:p>
            <a:pPr algn="l" eaLnBrk="1" hangingPunct="1"/>
            <a:r>
              <a:rPr lang="en-US" sz="3500" smtClean="0">
                <a:cs typeface="Times New Roman" pitchFamily="18" charset="0"/>
              </a:rPr>
              <a:t>2. Joe raised a box above the ground. If he lifts the same box twice as high, it has</a:t>
            </a:r>
          </a:p>
        </p:txBody>
      </p:sp>
      <p:sp>
        <p:nvSpPr>
          <p:cNvPr id="125955" name="Rectangle 3"/>
          <p:cNvSpPr>
            <a:spLocks noGrp="1" noChangeArrowheads="1"/>
          </p:cNvSpPr>
          <p:nvPr>
            <p:ph type="body" idx="1"/>
          </p:nvPr>
        </p:nvSpPr>
        <p:spPr>
          <a:xfrm>
            <a:off x="304800" y="2514600"/>
            <a:ext cx="7772400" cy="3048000"/>
          </a:xfrm>
        </p:spPr>
        <p:txBody>
          <a:bodyPr/>
          <a:lstStyle/>
          <a:p>
            <a:pPr marL="609600" indent="-609600" eaLnBrk="1" hangingPunct="1">
              <a:buFontTx/>
              <a:buAutoNum type="alphaUcPeriod"/>
            </a:pPr>
            <a:r>
              <a:rPr lang="en-US" sz="4000" smtClean="0">
                <a:cs typeface="Times New Roman" pitchFamily="18" charset="0"/>
              </a:rPr>
              <a:t>four times the </a:t>
            </a:r>
            <a:r>
              <a:rPr lang="en-US" sz="4000" smtClean="0">
                <a:solidFill>
                  <a:srgbClr val="CC0099"/>
                </a:solidFill>
                <a:cs typeface="Times New Roman" pitchFamily="18" charset="0"/>
              </a:rPr>
              <a:t>potential energy</a:t>
            </a:r>
          </a:p>
          <a:p>
            <a:pPr marL="609600" indent="-609600" eaLnBrk="1" hangingPunct="1">
              <a:buFontTx/>
              <a:buAutoNum type="alphaUcPeriod"/>
            </a:pPr>
            <a:r>
              <a:rPr lang="en-US" sz="4000" smtClean="0">
                <a:cs typeface="Times New Roman" pitchFamily="18" charset="0"/>
              </a:rPr>
              <a:t>twice the </a:t>
            </a:r>
            <a:r>
              <a:rPr lang="en-US" sz="4000" smtClean="0">
                <a:solidFill>
                  <a:srgbClr val="CC0099"/>
                </a:solidFill>
                <a:cs typeface="Times New Roman" pitchFamily="18" charset="0"/>
              </a:rPr>
              <a:t>potential energy</a:t>
            </a:r>
          </a:p>
          <a:p>
            <a:pPr marL="609600" indent="-609600" eaLnBrk="1" hangingPunct="1">
              <a:buFontTx/>
              <a:buAutoNum type="alphaUcPeriod"/>
            </a:pPr>
            <a:r>
              <a:rPr lang="en-US" sz="4000" smtClean="0">
                <a:cs typeface="Times New Roman" pitchFamily="18" charset="0"/>
              </a:rPr>
              <a:t>there is no change in </a:t>
            </a:r>
            <a:r>
              <a:rPr lang="en-US" sz="4000" smtClean="0">
                <a:solidFill>
                  <a:srgbClr val="CC0099"/>
                </a:solidFill>
                <a:cs typeface="Times New Roman" pitchFamily="18" charset="0"/>
              </a:rPr>
              <a:t>potential energy</a:t>
            </a:r>
            <a:r>
              <a:rPr lang="en-US" smtClean="0">
                <a:solidFill>
                  <a:srgbClr val="CC0099"/>
                </a:solidFill>
                <a:cs typeface="Times New Roman" pitchFamily="18" charset="0"/>
              </a:rPr>
              <a:t>.</a:t>
            </a:r>
          </a:p>
          <a:p>
            <a:pPr marL="609600" indent="-609600" eaLnBrk="1" hangingPunct="1"/>
            <a:endParaRPr lang="en-US" smtClean="0">
              <a:solidFill>
                <a:srgbClr val="CC0099"/>
              </a:solidFill>
            </a:endParaRPr>
          </a:p>
        </p:txBody>
      </p:sp>
      <p:grpSp>
        <p:nvGrpSpPr>
          <p:cNvPr id="125956" name="Group 4"/>
          <p:cNvGrpSpPr>
            <a:grpSpLocks/>
          </p:cNvGrpSpPr>
          <p:nvPr/>
        </p:nvGrpSpPr>
        <p:grpSpPr bwMode="auto">
          <a:xfrm>
            <a:off x="6858000" y="2590800"/>
            <a:ext cx="2286000" cy="2819400"/>
            <a:chOff x="4320" y="1632"/>
            <a:chExt cx="1440" cy="1776"/>
          </a:xfrm>
        </p:grpSpPr>
        <p:sp>
          <p:nvSpPr>
            <p:cNvPr id="125957" name="Rectangle 5"/>
            <p:cNvSpPr>
              <a:spLocks noChangeArrowheads="1"/>
            </p:cNvSpPr>
            <p:nvPr/>
          </p:nvSpPr>
          <p:spPr bwMode="auto">
            <a:xfrm>
              <a:off x="4752" y="2352"/>
              <a:ext cx="336" cy="3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5958" name="Rectangle 6"/>
            <p:cNvSpPr>
              <a:spLocks noChangeArrowheads="1"/>
            </p:cNvSpPr>
            <p:nvPr/>
          </p:nvSpPr>
          <p:spPr bwMode="auto">
            <a:xfrm>
              <a:off x="5088" y="1632"/>
              <a:ext cx="336" cy="3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5959" name="Line 7"/>
            <p:cNvSpPr>
              <a:spLocks noChangeShapeType="1"/>
            </p:cNvSpPr>
            <p:nvPr/>
          </p:nvSpPr>
          <p:spPr bwMode="auto">
            <a:xfrm>
              <a:off x="4320" y="3408"/>
              <a:ext cx="1440" cy="0"/>
            </a:xfrm>
            <a:prstGeom prst="line">
              <a:avLst/>
            </a:prstGeom>
            <a:noFill/>
            <a:ln w="9525">
              <a:solidFill>
                <a:schemeClr val="tx1"/>
              </a:solidFill>
              <a:round/>
              <a:headEnd/>
              <a:tailEnd/>
            </a:ln>
          </p:spPr>
          <p:txBody>
            <a:bodyPr/>
            <a:lstStyle/>
            <a:p>
              <a:endParaRPr lang="en-US"/>
            </a:p>
          </p:txBody>
        </p:sp>
        <p:sp>
          <p:nvSpPr>
            <p:cNvPr id="125960" name="Line 8"/>
            <p:cNvSpPr>
              <a:spLocks noChangeShapeType="1"/>
            </p:cNvSpPr>
            <p:nvPr/>
          </p:nvSpPr>
          <p:spPr bwMode="auto">
            <a:xfrm>
              <a:off x="4896" y="2688"/>
              <a:ext cx="0" cy="720"/>
            </a:xfrm>
            <a:prstGeom prst="line">
              <a:avLst/>
            </a:prstGeom>
            <a:noFill/>
            <a:ln w="57150">
              <a:solidFill>
                <a:srgbClr val="FF0000"/>
              </a:solidFill>
              <a:round/>
              <a:headEnd type="triangle" w="med" len="med"/>
              <a:tailEnd type="triangle" w="med" len="med"/>
            </a:ln>
          </p:spPr>
          <p:txBody>
            <a:bodyPr/>
            <a:lstStyle/>
            <a:p>
              <a:endParaRPr lang="en-US"/>
            </a:p>
          </p:txBody>
        </p:sp>
        <p:sp>
          <p:nvSpPr>
            <p:cNvPr id="125961" name="Text Box 9"/>
            <p:cNvSpPr txBox="1">
              <a:spLocks noChangeArrowheads="1"/>
            </p:cNvSpPr>
            <p:nvPr/>
          </p:nvSpPr>
          <p:spPr bwMode="auto">
            <a:xfrm>
              <a:off x="4992" y="2880"/>
              <a:ext cx="288" cy="288"/>
            </a:xfrm>
            <a:prstGeom prst="rect">
              <a:avLst/>
            </a:prstGeom>
            <a:noFill/>
            <a:ln w="9525">
              <a:noFill/>
              <a:miter lim="800000"/>
              <a:headEnd/>
              <a:tailEnd/>
            </a:ln>
          </p:spPr>
          <p:txBody>
            <a:bodyPr>
              <a:spAutoFit/>
            </a:bodyPr>
            <a:lstStyle/>
            <a:p>
              <a:pPr>
                <a:spcBef>
                  <a:spcPct val="50000"/>
                </a:spcBef>
              </a:pPr>
              <a:r>
                <a:rPr lang="en-US"/>
                <a:t>h</a:t>
              </a:r>
            </a:p>
          </p:txBody>
        </p:sp>
        <p:sp>
          <p:nvSpPr>
            <p:cNvPr id="125962" name="Text Box 10"/>
            <p:cNvSpPr txBox="1">
              <a:spLocks noChangeArrowheads="1"/>
            </p:cNvSpPr>
            <p:nvPr/>
          </p:nvSpPr>
          <p:spPr bwMode="auto">
            <a:xfrm>
              <a:off x="5328" y="2496"/>
              <a:ext cx="432" cy="288"/>
            </a:xfrm>
            <a:prstGeom prst="rect">
              <a:avLst/>
            </a:prstGeom>
            <a:noFill/>
            <a:ln w="9525">
              <a:noFill/>
              <a:miter lim="800000"/>
              <a:headEnd/>
              <a:tailEnd/>
            </a:ln>
          </p:spPr>
          <p:txBody>
            <a:bodyPr>
              <a:spAutoFit/>
            </a:bodyPr>
            <a:lstStyle/>
            <a:p>
              <a:pPr>
                <a:spcBef>
                  <a:spcPct val="50000"/>
                </a:spcBef>
              </a:pPr>
              <a:r>
                <a:rPr lang="en-US"/>
                <a:t>2h</a:t>
              </a:r>
            </a:p>
          </p:txBody>
        </p:sp>
        <p:sp>
          <p:nvSpPr>
            <p:cNvPr id="125963" name="Line 11"/>
            <p:cNvSpPr>
              <a:spLocks noChangeShapeType="1"/>
            </p:cNvSpPr>
            <p:nvPr/>
          </p:nvSpPr>
          <p:spPr bwMode="auto">
            <a:xfrm>
              <a:off x="5280" y="1968"/>
              <a:ext cx="0" cy="720"/>
            </a:xfrm>
            <a:prstGeom prst="line">
              <a:avLst/>
            </a:prstGeom>
            <a:noFill/>
            <a:ln w="57150">
              <a:solidFill>
                <a:srgbClr val="FF0000"/>
              </a:solidFill>
              <a:round/>
              <a:headEnd type="triangle" w="med" len="med"/>
              <a:tailEnd type="triangle" w="med" len="med"/>
            </a:ln>
          </p:spPr>
          <p:txBody>
            <a:bodyPr/>
            <a:lstStyle/>
            <a:p>
              <a:endParaRPr lang="en-US"/>
            </a:p>
          </p:txBody>
        </p:sp>
        <p:sp>
          <p:nvSpPr>
            <p:cNvPr id="125964" name="Line 12"/>
            <p:cNvSpPr>
              <a:spLocks noChangeShapeType="1"/>
            </p:cNvSpPr>
            <p:nvPr/>
          </p:nvSpPr>
          <p:spPr bwMode="auto">
            <a:xfrm>
              <a:off x="5280" y="2688"/>
              <a:ext cx="0" cy="720"/>
            </a:xfrm>
            <a:prstGeom prst="line">
              <a:avLst/>
            </a:prstGeom>
            <a:noFill/>
            <a:ln w="57150">
              <a:solidFill>
                <a:srgbClr val="FF0000"/>
              </a:solidFill>
              <a:round/>
              <a:headEnd type="triangle" w="med" len="med"/>
              <a:tailEnd type="triangle" w="med" len="med"/>
            </a:ln>
          </p:spPr>
          <p:txBody>
            <a:bodyPr/>
            <a:lstStyle/>
            <a:p>
              <a:endParaRPr lang="en-US"/>
            </a:p>
          </p:txBody>
        </p:sp>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l" eaLnBrk="1" hangingPunct="1"/>
            <a:r>
              <a:rPr lang="en-US" smtClean="0">
                <a:cs typeface="Times New Roman" pitchFamily="18" charset="0"/>
              </a:rPr>
              <a:t>3.   As any object free falls, the </a:t>
            </a:r>
            <a:r>
              <a:rPr lang="en-US" smtClean="0">
                <a:solidFill>
                  <a:srgbClr val="CC0099"/>
                </a:solidFill>
                <a:cs typeface="Times New Roman" pitchFamily="18" charset="0"/>
              </a:rPr>
              <a:t>gravitational potential energy</a:t>
            </a:r>
            <a:r>
              <a:rPr lang="en-US" smtClean="0"/>
              <a:t> </a:t>
            </a:r>
          </a:p>
        </p:txBody>
      </p:sp>
      <p:sp>
        <p:nvSpPr>
          <p:cNvPr id="126979" name="Rectangle 3"/>
          <p:cNvSpPr>
            <a:spLocks noGrp="1" noChangeArrowheads="1"/>
          </p:cNvSpPr>
          <p:nvPr>
            <p:ph type="body" idx="1"/>
          </p:nvPr>
        </p:nvSpPr>
        <p:spPr/>
        <p:txBody>
          <a:bodyPr/>
          <a:lstStyle/>
          <a:p>
            <a:pPr marL="609600" indent="-609600" eaLnBrk="1" hangingPunct="1">
              <a:buFontTx/>
              <a:buAutoNum type="alphaUcPeriod"/>
            </a:pPr>
            <a:r>
              <a:rPr lang="en-US" sz="4000" smtClean="0">
                <a:cs typeface="Times New Roman" pitchFamily="18" charset="0"/>
              </a:rPr>
              <a:t>vanishes</a:t>
            </a:r>
          </a:p>
          <a:p>
            <a:pPr marL="609600" indent="-609600" eaLnBrk="1" hangingPunct="1">
              <a:buFontTx/>
              <a:buAutoNum type="alphaUcPeriod"/>
            </a:pPr>
            <a:r>
              <a:rPr lang="en-US" sz="4000" smtClean="0">
                <a:cs typeface="Times New Roman" pitchFamily="18" charset="0"/>
              </a:rPr>
              <a:t>is immediately converted to </a:t>
            </a:r>
            <a:r>
              <a:rPr lang="en-US" sz="4000" smtClean="0">
                <a:solidFill>
                  <a:srgbClr val="3399FF"/>
                </a:solidFill>
                <a:cs typeface="Times New Roman" pitchFamily="18" charset="0"/>
              </a:rPr>
              <a:t>kinetic energy</a:t>
            </a:r>
          </a:p>
          <a:p>
            <a:pPr marL="609600" indent="-609600" eaLnBrk="1" hangingPunct="1">
              <a:buFontTx/>
              <a:buAutoNum type="alphaUcPeriod"/>
            </a:pPr>
            <a:r>
              <a:rPr lang="en-US" sz="4000" smtClean="0">
                <a:cs typeface="Times New Roman" pitchFamily="18" charset="0"/>
              </a:rPr>
              <a:t>is converted into </a:t>
            </a:r>
            <a:r>
              <a:rPr lang="en-US" sz="4000" smtClean="0">
                <a:solidFill>
                  <a:srgbClr val="3399FF"/>
                </a:solidFill>
                <a:cs typeface="Times New Roman" pitchFamily="18" charset="0"/>
              </a:rPr>
              <a:t>kinetic energy</a:t>
            </a:r>
            <a:r>
              <a:rPr lang="en-US" sz="4000" smtClean="0">
                <a:cs typeface="Times New Roman" pitchFamily="18" charset="0"/>
              </a:rPr>
              <a:t> gradually until it reaches the ground</a:t>
            </a:r>
          </a:p>
          <a:p>
            <a:pPr marL="609600" indent="-609600" eaLnBrk="1" hangingPunct="1"/>
            <a:endParaRPr lang="en-US" sz="4000" smtClean="0"/>
          </a:p>
        </p:txBody>
      </p:sp>
      <p:grpSp>
        <p:nvGrpSpPr>
          <p:cNvPr id="126980" name="Group 4"/>
          <p:cNvGrpSpPr>
            <a:grpSpLocks/>
          </p:cNvGrpSpPr>
          <p:nvPr/>
        </p:nvGrpSpPr>
        <p:grpSpPr bwMode="auto">
          <a:xfrm>
            <a:off x="7848600" y="838200"/>
            <a:ext cx="838200" cy="1752600"/>
            <a:chOff x="4944" y="528"/>
            <a:chExt cx="528" cy="1104"/>
          </a:xfrm>
        </p:grpSpPr>
        <p:sp>
          <p:nvSpPr>
            <p:cNvPr id="126981" name="Line 5"/>
            <p:cNvSpPr>
              <a:spLocks noChangeShapeType="1"/>
            </p:cNvSpPr>
            <p:nvPr/>
          </p:nvSpPr>
          <p:spPr bwMode="auto">
            <a:xfrm>
              <a:off x="5232" y="528"/>
              <a:ext cx="0" cy="720"/>
            </a:xfrm>
            <a:prstGeom prst="line">
              <a:avLst/>
            </a:prstGeom>
            <a:noFill/>
            <a:ln w="38100">
              <a:solidFill>
                <a:schemeClr val="tx1"/>
              </a:solidFill>
              <a:prstDash val="sysDot"/>
              <a:round/>
              <a:headEnd/>
              <a:tailEnd/>
            </a:ln>
          </p:spPr>
          <p:txBody>
            <a:bodyPr/>
            <a:lstStyle/>
            <a:p>
              <a:endParaRPr lang="en-US"/>
            </a:p>
          </p:txBody>
        </p:sp>
        <p:sp>
          <p:nvSpPr>
            <p:cNvPr id="126982" name="AutoShape 6"/>
            <p:cNvSpPr>
              <a:spLocks noChangeArrowheads="1"/>
            </p:cNvSpPr>
            <p:nvPr/>
          </p:nvSpPr>
          <p:spPr bwMode="auto">
            <a:xfrm rot="6784128">
              <a:off x="4968" y="1128"/>
              <a:ext cx="480" cy="528"/>
            </a:xfrm>
            <a:prstGeom prst="plus">
              <a:avLst>
                <a:gd name="adj" fmla="val 25000"/>
              </a:avLst>
            </a:prstGeom>
            <a:solidFill>
              <a:srgbClr val="3399FF"/>
            </a:solidFill>
            <a:ln w="9525">
              <a:miter lim="800000"/>
              <a:headEnd/>
              <a:tailEnd/>
            </a:ln>
            <a:scene3d>
              <a:camera prst="legacyPerspectiveFront">
                <a:rot lat="20099993" lon="1500000" rev="0"/>
              </a:camera>
              <a:lightRig rig="legacyFlat4" dir="b"/>
            </a:scene3d>
            <a:sp3d extrusionH="430200" prstMaterial="legacyMatte">
              <a:bevelT w="13500" h="13500" prst="angle"/>
              <a:bevelB w="13500" h="13500" prst="angle"/>
              <a:extrusionClr>
                <a:srgbClr val="3399FF"/>
              </a:extrusionClr>
            </a:sp3d>
          </p:spPr>
          <p:txBody>
            <a:bodyPr wrap="none" anchor="ctr">
              <a:flatTx/>
            </a:bodyPr>
            <a:lstStyle/>
            <a:p>
              <a:endParaRPr lang="en-US"/>
            </a:p>
          </p:txBody>
        </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81000" y="381000"/>
            <a:ext cx="8305800" cy="1143000"/>
          </a:xfrm>
        </p:spPr>
        <p:txBody>
          <a:bodyPr/>
          <a:lstStyle/>
          <a:p>
            <a:pPr algn="l" eaLnBrk="1" hangingPunct="1"/>
            <a:r>
              <a:rPr lang="en-US" sz="2500" smtClean="0">
                <a:cs typeface="Times New Roman" pitchFamily="18" charset="0"/>
              </a:rPr>
              <a:t>A spring is hanging from a fixed wire as in the first picture on the left. Then a mass is hung on the spring and allowed to oscillate freely (with no friction present)</a:t>
            </a:r>
            <a:r>
              <a:rPr lang="en-US" sz="2500" i="1" smtClean="0">
                <a:cs typeface="Times New Roman" pitchFamily="18" charset="0"/>
              </a:rPr>
              <a:t>.</a:t>
            </a:r>
            <a:r>
              <a:rPr lang="en-US" sz="2500" smtClean="0">
                <a:cs typeface="Times New Roman" pitchFamily="18" charset="0"/>
              </a:rPr>
              <a:t> Answers A-D show different positions of the mass as it was oscillating.  </a:t>
            </a:r>
          </a:p>
        </p:txBody>
      </p:sp>
      <p:grpSp>
        <p:nvGrpSpPr>
          <p:cNvPr id="129027" name="Group 3"/>
          <p:cNvGrpSpPr>
            <a:grpSpLocks/>
          </p:cNvGrpSpPr>
          <p:nvPr/>
        </p:nvGrpSpPr>
        <p:grpSpPr bwMode="auto">
          <a:xfrm>
            <a:off x="533400" y="2362200"/>
            <a:ext cx="8229600" cy="2895600"/>
            <a:chOff x="1260" y="7200"/>
            <a:chExt cx="10080" cy="3600"/>
          </a:xfrm>
        </p:grpSpPr>
        <p:grpSp>
          <p:nvGrpSpPr>
            <p:cNvPr id="129030" name="Group 4"/>
            <p:cNvGrpSpPr>
              <a:grpSpLocks/>
            </p:cNvGrpSpPr>
            <p:nvPr/>
          </p:nvGrpSpPr>
          <p:grpSpPr bwMode="auto">
            <a:xfrm>
              <a:off x="1260" y="7200"/>
              <a:ext cx="10080" cy="3600"/>
              <a:chOff x="373" y="7920"/>
              <a:chExt cx="10080" cy="3600"/>
            </a:xfrm>
          </p:grpSpPr>
          <p:sp>
            <p:nvSpPr>
              <p:cNvPr id="129032" name="Freeform 5"/>
              <p:cNvSpPr>
                <a:spLocks/>
              </p:cNvSpPr>
              <p:nvPr/>
            </p:nvSpPr>
            <p:spPr bwMode="auto">
              <a:xfrm>
                <a:off x="733" y="8820"/>
                <a:ext cx="720" cy="960"/>
              </a:xfrm>
              <a:custGeom>
                <a:avLst/>
                <a:gdLst>
                  <a:gd name="T0" fmla="*/ 235 w 1260"/>
                  <a:gd name="T1" fmla="*/ 30 h 960"/>
                  <a:gd name="T2" fmla="*/ 0 w 1260"/>
                  <a:gd name="T3" fmla="*/ 30 h 960"/>
                  <a:gd name="T4" fmla="*/ 235 w 1260"/>
                  <a:gd name="T5" fmla="*/ 210 h 960"/>
                  <a:gd name="T6" fmla="*/ 0 w 1260"/>
                  <a:gd name="T7" fmla="*/ 210 h 960"/>
                  <a:gd name="T8" fmla="*/ 235 w 1260"/>
                  <a:gd name="T9" fmla="*/ 390 h 960"/>
                  <a:gd name="T10" fmla="*/ 0 w 1260"/>
                  <a:gd name="T11" fmla="*/ 390 h 960"/>
                  <a:gd name="T12" fmla="*/ 235 w 1260"/>
                  <a:gd name="T13" fmla="*/ 570 h 960"/>
                  <a:gd name="T14" fmla="*/ 0 w 1260"/>
                  <a:gd name="T15" fmla="*/ 570 h 960"/>
                  <a:gd name="T16" fmla="*/ 235 w 1260"/>
                  <a:gd name="T17" fmla="*/ 750 h 960"/>
                  <a:gd name="T18" fmla="*/ 0 w 1260"/>
                  <a:gd name="T19" fmla="*/ 750 h 960"/>
                  <a:gd name="T20" fmla="*/ 235 w 1260"/>
                  <a:gd name="T21" fmla="*/ 930 h 960"/>
                  <a:gd name="T22" fmla="*/ 0 w 1260"/>
                  <a:gd name="T23" fmla="*/ 930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29033" name="AutoShape 6"/>
              <p:cNvSpPr>
                <a:spLocks noChangeArrowheads="1"/>
              </p:cNvSpPr>
              <p:nvPr/>
            </p:nvSpPr>
            <p:spPr bwMode="auto">
              <a:xfrm>
                <a:off x="7671" y="1116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sp>
            <p:nvSpPr>
              <p:cNvPr id="129034" name="Text Box 7"/>
              <p:cNvSpPr txBox="1">
                <a:spLocks noChangeArrowheads="1"/>
              </p:cNvSpPr>
              <p:nvPr/>
            </p:nvSpPr>
            <p:spPr bwMode="auto">
              <a:xfrm>
                <a:off x="6853" y="7920"/>
                <a:ext cx="1800" cy="1080"/>
              </a:xfrm>
              <a:prstGeom prst="rect">
                <a:avLst/>
              </a:prstGeom>
              <a:noFill/>
              <a:ln w="9525">
                <a:noFill/>
                <a:miter lim="800000"/>
                <a:headEnd/>
                <a:tailEnd/>
              </a:ln>
            </p:spPr>
            <p:txBody>
              <a:bodyPr/>
              <a:lstStyle/>
              <a:p>
                <a:pPr eaLnBrk="0" hangingPunct="0"/>
                <a:r>
                  <a:rPr lang="en-US" sz="1500"/>
                  <a:t>C. Mass at minimum height</a:t>
                </a:r>
              </a:p>
            </p:txBody>
          </p:sp>
          <p:sp>
            <p:nvSpPr>
              <p:cNvPr id="129035" name="Freeform 8"/>
              <p:cNvSpPr>
                <a:spLocks/>
              </p:cNvSpPr>
              <p:nvPr/>
            </p:nvSpPr>
            <p:spPr bwMode="auto">
              <a:xfrm>
                <a:off x="7393" y="8820"/>
                <a:ext cx="720" cy="2340"/>
              </a:xfrm>
              <a:custGeom>
                <a:avLst/>
                <a:gdLst>
                  <a:gd name="T0" fmla="*/ 235 w 1260"/>
                  <a:gd name="T1" fmla="*/ 434 h 960"/>
                  <a:gd name="T2" fmla="*/ 0 w 1260"/>
                  <a:gd name="T3" fmla="*/ 434 h 960"/>
                  <a:gd name="T4" fmla="*/ 235 w 1260"/>
                  <a:gd name="T5" fmla="*/ 3042 h 960"/>
                  <a:gd name="T6" fmla="*/ 0 w 1260"/>
                  <a:gd name="T7" fmla="*/ 3042 h 960"/>
                  <a:gd name="T8" fmla="*/ 235 w 1260"/>
                  <a:gd name="T9" fmla="*/ 5650 h 960"/>
                  <a:gd name="T10" fmla="*/ 0 w 1260"/>
                  <a:gd name="T11" fmla="*/ 5650 h 960"/>
                  <a:gd name="T12" fmla="*/ 235 w 1260"/>
                  <a:gd name="T13" fmla="*/ 8253 h 960"/>
                  <a:gd name="T14" fmla="*/ 0 w 1260"/>
                  <a:gd name="T15" fmla="*/ 8253 h 960"/>
                  <a:gd name="T16" fmla="*/ 235 w 1260"/>
                  <a:gd name="T17" fmla="*/ 10862 h 960"/>
                  <a:gd name="T18" fmla="*/ 0 w 1260"/>
                  <a:gd name="T19" fmla="*/ 10862 h 960"/>
                  <a:gd name="T20" fmla="*/ 235 w 1260"/>
                  <a:gd name="T21" fmla="*/ 13470 h 960"/>
                  <a:gd name="T22" fmla="*/ 0 w 1260"/>
                  <a:gd name="T23" fmla="*/ 13470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29036" name="Text Box 9"/>
              <p:cNvSpPr txBox="1">
                <a:spLocks noChangeArrowheads="1"/>
              </p:cNvSpPr>
              <p:nvPr/>
            </p:nvSpPr>
            <p:spPr bwMode="auto">
              <a:xfrm>
                <a:off x="2533" y="7920"/>
                <a:ext cx="1620" cy="2340"/>
              </a:xfrm>
              <a:prstGeom prst="rect">
                <a:avLst/>
              </a:prstGeom>
              <a:noFill/>
              <a:ln w="9525">
                <a:noFill/>
                <a:miter lim="800000"/>
                <a:headEnd/>
                <a:tailEnd/>
              </a:ln>
            </p:spPr>
            <p:txBody>
              <a:bodyPr/>
              <a:lstStyle/>
              <a:p>
                <a:pPr eaLnBrk="0" hangingPunct="0"/>
                <a:r>
                  <a:rPr lang="en-US" sz="3000"/>
                  <a:t>A.</a:t>
                </a:r>
              </a:p>
              <a:p>
                <a:pPr eaLnBrk="0" hangingPunct="0"/>
                <a:endParaRPr lang="en-US" sz="3000"/>
              </a:p>
              <a:p>
                <a:pPr eaLnBrk="0" hangingPunct="0"/>
                <a:endParaRPr lang="en-US" sz="3000"/>
              </a:p>
              <a:p>
                <a:pPr eaLnBrk="0" hangingPunct="0"/>
                <a:endParaRPr lang="en-US" sz="1200"/>
              </a:p>
            </p:txBody>
          </p:sp>
          <p:grpSp>
            <p:nvGrpSpPr>
              <p:cNvPr id="129037" name="Group 10"/>
              <p:cNvGrpSpPr>
                <a:grpSpLocks/>
              </p:cNvGrpSpPr>
              <p:nvPr/>
            </p:nvGrpSpPr>
            <p:grpSpPr bwMode="auto">
              <a:xfrm>
                <a:off x="4513" y="7920"/>
                <a:ext cx="1620" cy="2340"/>
                <a:chOff x="8280" y="1980"/>
                <a:chExt cx="1620" cy="2340"/>
              </a:xfrm>
            </p:grpSpPr>
            <p:grpSp>
              <p:nvGrpSpPr>
                <p:cNvPr id="129048" name="Group 11"/>
                <p:cNvGrpSpPr>
                  <a:grpSpLocks/>
                </p:cNvGrpSpPr>
                <p:nvPr/>
              </p:nvGrpSpPr>
              <p:grpSpPr bwMode="auto">
                <a:xfrm>
                  <a:off x="8460" y="2880"/>
                  <a:ext cx="720" cy="900"/>
                  <a:chOff x="5940" y="4320"/>
                  <a:chExt cx="720" cy="900"/>
                </a:xfrm>
              </p:grpSpPr>
              <p:sp>
                <p:nvSpPr>
                  <p:cNvPr id="129050" name="Freeform 12"/>
                  <p:cNvSpPr>
                    <a:spLocks/>
                  </p:cNvSpPr>
                  <p:nvPr/>
                </p:nvSpPr>
                <p:spPr bwMode="auto">
                  <a:xfrm>
                    <a:off x="5940" y="4320"/>
                    <a:ext cx="720" cy="540"/>
                  </a:xfrm>
                  <a:custGeom>
                    <a:avLst/>
                    <a:gdLst>
                      <a:gd name="T0" fmla="*/ 235 w 1260"/>
                      <a:gd name="T1" fmla="*/ 6 h 960"/>
                      <a:gd name="T2" fmla="*/ 0 w 1260"/>
                      <a:gd name="T3" fmla="*/ 6 h 960"/>
                      <a:gd name="T4" fmla="*/ 235 w 1260"/>
                      <a:gd name="T5" fmla="*/ 37 h 960"/>
                      <a:gd name="T6" fmla="*/ 0 w 1260"/>
                      <a:gd name="T7" fmla="*/ 37 h 960"/>
                      <a:gd name="T8" fmla="*/ 235 w 1260"/>
                      <a:gd name="T9" fmla="*/ 69 h 960"/>
                      <a:gd name="T10" fmla="*/ 0 w 1260"/>
                      <a:gd name="T11" fmla="*/ 69 h 960"/>
                      <a:gd name="T12" fmla="*/ 235 w 1260"/>
                      <a:gd name="T13" fmla="*/ 102 h 960"/>
                      <a:gd name="T14" fmla="*/ 0 w 1260"/>
                      <a:gd name="T15" fmla="*/ 102 h 960"/>
                      <a:gd name="T16" fmla="*/ 235 w 1260"/>
                      <a:gd name="T17" fmla="*/ 133 h 960"/>
                      <a:gd name="T18" fmla="*/ 0 w 1260"/>
                      <a:gd name="T19" fmla="*/ 133 h 960"/>
                      <a:gd name="T20" fmla="*/ 235 w 1260"/>
                      <a:gd name="T21" fmla="*/ 165 h 960"/>
                      <a:gd name="T22" fmla="*/ 0 w 1260"/>
                      <a:gd name="T23" fmla="*/ 165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29051" name="AutoShape 13"/>
                  <p:cNvSpPr>
                    <a:spLocks noChangeArrowheads="1"/>
                  </p:cNvSpPr>
                  <p:nvPr/>
                </p:nvSpPr>
                <p:spPr bwMode="auto">
                  <a:xfrm>
                    <a:off x="6210" y="486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grpSp>
            <p:sp>
              <p:nvSpPr>
                <p:cNvPr id="129049" name="Text Box 14"/>
                <p:cNvSpPr txBox="1">
                  <a:spLocks noChangeArrowheads="1"/>
                </p:cNvSpPr>
                <p:nvPr/>
              </p:nvSpPr>
              <p:spPr bwMode="auto">
                <a:xfrm>
                  <a:off x="8280" y="1980"/>
                  <a:ext cx="1620" cy="2340"/>
                </a:xfrm>
                <a:prstGeom prst="rect">
                  <a:avLst/>
                </a:prstGeom>
                <a:noFill/>
                <a:ln w="9525">
                  <a:noFill/>
                  <a:miter lim="800000"/>
                  <a:headEnd/>
                  <a:tailEnd/>
                </a:ln>
              </p:spPr>
              <p:txBody>
                <a:bodyPr/>
                <a:lstStyle/>
                <a:p>
                  <a:pPr eaLnBrk="0" hangingPunct="0"/>
                  <a:r>
                    <a:rPr lang="en-US" sz="1500"/>
                    <a:t>B. Mass at maximum height</a:t>
                  </a:r>
                </a:p>
              </p:txBody>
            </p:sp>
          </p:grpSp>
          <p:sp>
            <p:nvSpPr>
              <p:cNvPr id="129038" name="AutoShape 15"/>
              <p:cNvSpPr>
                <a:spLocks noChangeArrowheads="1"/>
              </p:cNvSpPr>
              <p:nvPr/>
            </p:nvSpPr>
            <p:spPr bwMode="auto">
              <a:xfrm>
                <a:off x="9450" y="1062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sp>
            <p:nvSpPr>
              <p:cNvPr id="129039" name="Freeform 16"/>
              <p:cNvSpPr>
                <a:spLocks/>
              </p:cNvSpPr>
              <p:nvPr/>
            </p:nvSpPr>
            <p:spPr bwMode="auto">
              <a:xfrm>
                <a:off x="9193" y="8820"/>
                <a:ext cx="720" cy="1680"/>
              </a:xfrm>
              <a:custGeom>
                <a:avLst/>
                <a:gdLst>
                  <a:gd name="T0" fmla="*/ 235 w 1260"/>
                  <a:gd name="T1" fmla="*/ 163 h 960"/>
                  <a:gd name="T2" fmla="*/ 0 w 1260"/>
                  <a:gd name="T3" fmla="*/ 163 h 960"/>
                  <a:gd name="T4" fmla="*/ 235 w 1260"/>
                  <a:gd name="T5" fmla="*/ 1127 h 960"/>
                  <a:gd name="T6" fmla="*/ 0 w 1260"/>
                  <a:gd name="T7" fmla="*/ 1127 h 960"/>
                  <a:gd name="T8" fmla="*/ 235 w 1260"/>
                  <a:gd name="T9" fmla="*/ 2091 h 960"/>
                  <a:gd name="T10" fmla="*/ 0 w 1260"/>
                  <a:gd name="T11" fmla="*/ 2091 h 960"/>
                  <a:gd name="T12" fmla="*/ 235 w 1260"/>
                  <a:gd name="T13" fmla="*/ 3056 h 960"/>
                  <a:gd name="T14" fmla="*/ 0 w 1260"/>
                  <a:gd name="T15" fmla="*/ 3056 h 960"/>
                  <a:gd name="T16" fmla="*/ 235 w 1260"/>
                  <a:gd name="T17" fmla="*/ 4022 h 960"/>
                  <a:gd name="T18" fmla="*/ 0 w 1260"/>
                  <a:gd name="T19" fmla="*/ 4022 h 960"/>
                  <a:gd name="T20" fmla="*/ 235 w 1260"/>
                  <a:gd name="T21" fmla="*/ 4986 h 960"/>
                  <a:gd name="T22" fmla="*/ 0 w 1260"/>
                  <a:gd name="T23" fmla="*/ 4986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29040" name="Line 17"/>
              <p:cNvSpPr>
                <a:spLocks noChangeShapeType="1"/>
              </p:cNvSpPr>
              <p:nvPr/>
            </p:nvSpPr>
            <p:spPr bwMode="auto">
              <a:xfrm>
                <a:off x="733" y="8820"/>
                <a:ext cx="9720" cy="0"/>
              </a:xfrm>
              <a:prstGeom prst="line">
                <a:avLst/>
              </a:prstGeom>
              <a:noFill/>
              <a:ln w="9525" cap="rnd">
                <a:solidFill>
                  <a:srgbClr val="000000"/>
                </a:solidFill>
                <a:prstDash val="sysDot"/>
                <a:round/>
                <a:headEnd/>
                <a:tailEnd/>
              </a:ln>
            </p:spPr>
            <p:txBody>
              <a:bodyPr/>
              <a:lstStyle/>
              <a:p>
                <a:endParaRPr lang="en-US"/>
              </a:p>
            </p:txBody>
          </p:sp>
          <p:sp>
            <p:nvSpPr>
              <p:cNvPr id="129041" name="Text Box 18"/>
              <p:cNvSpPr txBox="1">
                <a:spLocks noChangeArrowheads="1"/>
              </p:cNvSpPr>
              <p:nvPr/>
            </p:nvSpPr>
            <p:spPr bwMode="auto">
              <a:xfrm>
                <a:off x="373" y="7920"/>
                <a:ext cx="1620" cy="720"/>
              </a:xfrm>
              <a:prstGeom prst="rect">
                <a:avLst/>
              </a:prstGeom>
              <a:noFill/>
              <a:ln w="9525">
                <a:noFill/>
                <a:miter lim="800000"/>
                <a:headEnd/>
                <a:tailEnd/>
              </a:ln>
            </p:spPr>
            <p:txBody>
              <a:bodyPr/>
              <a:lstStyle/>
              <a:p>
                <a:pPr eaLnBrk="0" hangingPunct="0"/>
                <a:r>
                  <a:rPr lang="en-US" sz="1500"/>
                  <a:t>Spring with no mass attached</a:t>
                </a:r>
              </a:p>
            </p:txBody>
          </p:sp>
          <p:sp>
            <p:nvSpPr>
              <p:cNvPr id="129042" name="Line 19"/>
              <p:cNvSpPr>
                <a:spLocks noChangeShapeType="1"/>
              </p:cNvSpPr>
              <p:nvPr/>
            </p:nvSpPr>
            <p:spPr bwMode="auto">
              <a:xfrm>
                <a:off x="553" y="9720"/>
                <a:ext cx="9900" cy="0"/>
              </a:xfrm>
              <a:prstGeom prst="line">
                <a:avLst/>
              </a:prstGeom>
              <a:noFill/>
              <a:ln w="3175" cap="rnd">
                <a:solidFill>
                  <a:srgbClr val="000000"/>
                </a:solidFill>
                <a:prstDash val="sysDot"/>
                <a:round/>
                <a:headEnd/>
                <a:tailEnd/>
              </a:ln>
            </p:spPr>
            <p:txBody>
              <a:bodyPr/>
              <a:lstStyle/>
              <a:p>
                <a:endParaRPr lang="en-US"/>
              </a:p>
            </p:txBody>
          </p:sp>
          <p:sp>
            <p:nvSpPr>
              <p:cNvPr id="129043" name="Line 20"/>
              <p:cNvSpPr>
                <a:spLocks noChangeShapeType="1"/>
              </p:cNvSpPr>
              <p:nvPr/>
            </p:nvSpPr>
            <p:spPr bwMode="auto">
              <a:xfrm>
                <a:off x="373" y="8820"/>
                <a:ext cx="1440" cy="0"/>
              </a:xfrm>
              <a:prstGeom prst="line">
                <a:avLst/>
              </a:prstGeom>
              <a:noFill/>
              <a:ln w="9525">
                <a:solidFill>
                  <a:srgbClr val="000000"/>
                </a:solidFill>
                <a:round/>
                <a:headEnd/>
                <a:tailEnd/>
              </a:ln>
            </p:spPr>
            <p:txBody>
              <a:bodyPr/>
              <a:lstStyle/>
              <a:p>
                <a:endParaRPr lang="en-US"/>
              </a:p>
            </p:txBody>
          </p:sp>
          <p:sp>
            <p:nvSpPr>
              <p:cNvPr id="129044" name="Line 21"/>
              <p:cNvSpPr>
                <a:spLocks noChangeShapeType="1"/>
              </p:cNvSpPr>
              <p:nvPr/>
            </p:nvSpPr>
            <p:spPr bwMode="auto">
              <a:xfrm>
                <a:off x="2353" y="8820"/>
                <a:ext cx="1440" cy="0"/>
              </a:xfrm>
              <a:prstGeom prst="line">
                <a:avLst/>
              </a:prstGeom>
              <a:noFill/>
              <a:ln w="9525">
                <a:solidFill>
                  <a:srgbClr val="000000"/>
                </a:solidFill>
                <a:round/>
                <a:headEnd/>
                <a:tailEnd/>
              </a:ln>
            </p:spPr>
            <p:txBody>
              <a:bodyPr/>
              <a:lstStyle/>
              <a:p>
                <a:endParaRPr lang="en-US"/>
              </a:p>
            </p:txBody>
          </p:sp>
          <p:sp>
            <p:nvSpPr>
              <p:cNvPr id="129045" name="Line 22"/>
              <p:cNvSpPr>
                <a:spLocks noChangeShapeType="1"/>
              </p:cNvSpPr>
              <p:nvPr/>
            </p:nvSpPr>
            <p:spPr bwMode="auto">
              <a:xfrm>
                <a:off x="4333" y="8820"/>
                <a:ext cx="1440" cy="0"/>
              </a:xfrm>
              <a:prstGeom prst="line">
                <a:avLst/>
              </a:prstGeom>
              <a:noFill/>
              <a:ln w="9525">
                <a:solidFill>
                  <a:srgbClr val="000000"/>
                </a:solidFill>
                <a:round/>
                <a:headEnd/>
                <a:tailEnd/>
              </a:ln>
            </p:spPr>
            <p:txBody>
              <a:bodyPr/>
              <a:lstStyle/>
              <a:p>
                <a:endParaRPr lang="en-US"/>
              </a:p>
            </p:txBody>
          </p:sp>
          <p:sp>
            <p:nvSpPr>
              <p:cNvPr id="129046" name="Line 23"/>
              <p:cNvSpPr>
                <a:spLocks noChangeShapeType="1"/>
              </p:cNvSpPr>
              <p:nvPr/>
            </p:nvSpPr>
            <p:spPr bwMode="auto">
              <a:xfrm>
                <a:off x="7033" y="8820"/>
                <a:ext cx="1440" cy="0"/>
              </a:xfrm>
              <a:prstGeom prst="line">
                <a:avLst/>
              </a:prstGeom>
              <a:noFill/>
              <a:ln w="9525">
                <a:solidFill>
                  <a:srgbClr val="000000"/>
                </a:solidFill>
                <a:round/>
                <a:headEnd/>
                <a:tailEnd/>
              </a:ln>
            </p:spPr>
            <p:txBody>
              <a:bodyPr/>
              <a:lstStyle/>
              <a:p>
                <a:endParaRPr lang="en-US"/>
              </a:p>
            </p:txBody>
          </p:sp>
          <p:sp>
            <p:nvSpPr>
              <p:cNvPr id="129047" name="Line 24"/>
              <p:cNvSpPr>
                <a:spLocks noChangeShapeType="1"/>
              </p:cNvSpPr>
              <p:nvPr/>
            </p:nvSpPr>
            <p:spPr bwMode="auto">
              <a:xfrm>
                <a:off x="8833" y="8820"/>
                <a:ext cx="1440" cy="0"/>
              </a:xfrm>
              <a:prstGeom prst="line">
                <a:avLst/>
              </a:prstGeom>
              <a:noFill/>
              <a:ln w="9525">
                <a:solidFill>
                  <a:srgbClr val="000000"/>
                </a:solidFill>
                <a:round/>
                <a:headEnd/>
                <a:tailEnd/>
              </a:ln>
            </p:spPr>
            <p:txBody>
              <a:bodyPr/>
              <a:lstStyle/>
              <a:p>
                <a:endParaRPr lang="en-US"/>
              </a:p>
            </p:txBody>
          </p:sp>
        </p:grpSp>
        <p:sp>
          <p:nvSpPr>
            <p:cNvPr id="129031" name="Text Box 25"/>
            <p:cNvSpPr txBox="1">
              <a:spLocks noChangeArrowheads="1"/>
            </p:cNvSpPr>
            <p:nvPr/>
          </p:nvSpPr>
          <p:spPr bwMode="auto">
            <a:xfrm>
              <a:off x="10080" y="7356"/>
              <a:ext cx="720" cy="540"/>
            </a:xfrm>
            <a:prstGeom prst="rect">
              <a:avLst/>
            </a:prstGeom>
            <a:noFill/>
            <a:ln w="9525">
              <a:noFill/>
              <a:miter lim="800000"/>
              <a:headEnd/>
              <a:tailEnd/>
            </a:ln>
          </p:spPr>
          <p:txBody>
            <a:bodyPr/>
            <a:lstStyle/>
            <a:p>
              <a:pPr eaLnBrk="0" hangingPunct="0"/>
              <a:r>
                <a:rPr lang="en-US" sz="3000"/>
                <a:t>D.</a:t>
              </a:r>
            </a:p>
          </p:txBody>
        </p:sp>
      </p:grpSp>
      <p:sp>
        <p:nvSpPr>
          <p:cNvPr id="129028" name="Text Box 26"/>
          <p:cNvSpPr txBox="1">
            <a:spLocks noChangeArrowheads="1"/>
          </p:cNvSpPr>
          <p:nvPr/>
        </p:nvSpPr>
        <p:spPr bwMode="auto">
          <a:xfrm>
            <a:off x="304800" y="5853113"/>
            <a:ext cx="8458200" cy="1004887"/>
          </a:xfrm>
          <a:prstGeom prst="rect">
            <a:avLst/>
          </a:prstGeom>
          <a:noFill/>
          <a:ln w="9525">
            <a:noFill/>
            <a:miter lim="800000"/>
            <a:headEnd/>
            <a:tailEnd/>
          </a:ln>
        </p:spPr>
        <p:txBody>
          <a:bodyPr>
            <a:spAutoFit/>
          </a:bodyPr>
          <a:lstStyle/>
          <a:p>
            <a:pPr>
              <a:spcBef>
                <a:spcPct val="50000"/>
              </a:spcBef>
            </a:pPr>
            <a:r>
              <a:rPr lang="en-US">
                <a:cs typeface="Times New Roman" pitchFamily="18" charset="0"/>
              </a:rPr>
              <a:t>5.  Where does the spring have maximum</a:t>
            </a:r>
            <a:r>
              <a:rPr lang="en-US">
                <a:solidFill>
                  <a:srgbClr val="FF0000"/>
                </a:solidFill>
                <a:cs typeface="Times New Roman" pitchFamily="18" charset="0"/>
              </a:rPr>
              <a:t> elastic potential energy?</a:t>
            </a:r>
          </a:p>
          <a:p>
            <a:pPr>
              <a:spcBef>
                <a:spcPct val="50000"/>
              </a:spcBef>
            </a:pPr>
            <a:endParaRPr lang="en-US">
              <a:solidFill>
                <a:srgbClr val="FF0000"/>
              </a:solidFill>
            </a:endParaRPr>
          </a:p>
        </p:txBody>
      </p:sp>
      <p:pic>
        <p:nvPicPr>
          <p:cNvPr id="129029" name="Picture 27"/>
          <p:cNvPicPr>
            <a:picLocks noChangeAspect="1" noChangeArrowheads="1"/>
          </p:cNvPicPr>
          <p:nvPr/>
        </p:nvPicPr>
        <p:blipFill>
          <a:blip r:embed="rId3" cstate="print"/>
          <a:srcRect/>
          <a:stretch>
            <a:fillRect/>
          </a:stretch>
        </p:blipFill>
        <p:spPr bwMode="auto">
          <a:xfrm>
            <a:off x="2286000" y="3048000"/>
            <a:ext cx="569913"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5715000"/>
            <a:ext cx="8915400" cy="1143000"/>
          </a:xfrm>
        </p:spPr>
        <p:txBody>
          <a:bodyPr/>
          <a:lstStyle/>
          <a:p>
            <a:pPr eaLnBrk="1" hangingPunct="1"/>
            <a:r>
              <a:rPr lang="en-US" sz="3000" smtClean="0">
                <a:solidFill>
                  <a:schemeClr val="tx1"/>
                </a:solidFill>
                <a:cs typeface="Times New Roman" pitchFamily="18" charset="0"/>
              </a:rPr>
              <a:t>6.  Where is the</a:t>
            </a:r>
            <a:r>
              <a:rPr lang="en-US" sz="3000" smtClean="0">
                <a:solidFill>
                  <a:srgbClr val="FF0000"/>
                </a:solidFill>
                <a:cs typeface="Times New Roman" pitchFamily="18" charset="0"/>
              </a:rPr>
              <a:t> </a:t>
            </a:r>
            <a:r>
              <a:rPr lang="en-US" sz="3000" smtClean="0">
                <a:solidFill>
                  <a:srgbClr val="CC0099"/>
                </a:solidFill>
                <a:cs typeface="Times New Roman" pitchFamily="18" charset="0"/>
              </a:rPr>
              <a:t>gravitational potential energy</a:t>
            </a:r>
            <a:r>
              <a:rPr lang="en-US" sz="3000" smtClean="0">
                <a:solidFill>
                  <a:srgbClr val="FF0000"/>
                </a:solidFill>
                <a:cs typeface="Times New Roman" pitchFamily="18" charset="0"/>
              </a:rPr>
              <a:t> </a:t>
            </a:r>
            <a:r>
              <a:rPr lang="en-US" sz="3000" smtClean="0">
                <a:solidFill>
                  <a:schemeClr val="tx1"/>
                </a:solidFill>
                <a:cs typeface="Times New Roman" pitchFamily="18" charset="0"/>
              </a:rPr>
              <a:t>the least?</a:t>
            </a:r>
            <a:r>
              <a:rPr lang="en-US" sz="3000" smtClean="0">
                <a:solidFill>
                  <a:srgbClr val="FF0000"/>
                </a:solidFill>
                <a:cs typeface="Times New Roman" pitchFamily="18" charset="0"/>
              </a:rPr>
              <a:t/>
            </a:r>
            <a:br>
              <a:rPr lang="en-US" sz="3000" smtClean="0">
                <a:solidFill>
                  <a:srgbClr val="FF0000"/>
                </a:solidFill>
                <a:cs typeface="Times New Roman" pitchFamily="18" charset="0"/>
              </a:rPr>
            </a:br>
            <a:endParaRPr lang="en-US" sz="3000" smtClean="0">
              <a:solidFill>
                <a:srgbClr val="FF0000"/>
              </a:solidFill>
              <a:cs typeface="Times New Roman" pitchFamily="18" charset="0"/>
            </a:endParaRPr>
          </a:p>
        </p:txBody>
      </p:sp>
      <p:sp>
        <p:nvSpPr>
          <p:cNvPr id="130051" name="Rectangle 3"/>
          <p:cNvSpPr>
            <a:spLocks noChangeArrowheads="1"/>
          </p:cNvSpPr>
          <p:nvPr/>
        </p:nvSpPr>
        <p:spPr bwMode="auto">
          <a:xfrm>
            <a:off x="381000" y="373063"/>
            <a:ext cx="8305800" cy="1143000"/>
          </a:xfrm>
          <a:prstGeom prst="rect">
            <a:avLst/>
          </a:prstGeom>
          <a:noFill/>
          <a:ln w="9525">
            <a:noFill/>
            <a:miter lim="800000"/>
            <a:headEnd/>
            <a:tailEnd/>
          </a:ln>
        </p:spPr>
        <p:txBody>
          <a:bodyPr anchor="ctr"/>
          <a:lstStyle/>
          <a:p>
            <a:r>
              <a:rPr lang="en-US" sz="2500">
                <a:solidFill>
                  <a:schemeClr val="tx2"/>
                </a:solidFill>
                <a:cs typeface="Times New Roman" pitchFamily="18" charset="0"/>
              </a:rPr>
              <a:t>A spring is hanging from a fixed wire as in the first picture on the left. Then a mass is hung on the spring and allowed to oscillate freely (with no friction present)</a:t>
            </a:r>
            <a:r>
              <a:rPr lang="en-US" sz="2500" i="1">
                <a:solidFill>
                  <a:schemeClr val="tx2"/>
                </a:solidFill>
                <a:cs typeface="Times New Roman" pitchFamily="18" charset="0"/>
              </a:rPr>
              <a:t>.</a:t>
            </a:r>
            <a:r>
              <a:rPr lang="en-US" sz="2500">
                <a:solidFill>
                  <a:schemeClr val="tx2"/>
                </a:solidFill>
                <a:cs typeface="Times New Roman" pitchFamily="18" charset="0"/>
              </a:rPr>
              <a:t> Answers A-D show different positions of the mass as it was oscillating.  </a:t>
            </a:r>
          </a:p>
        </p:txBody>
      </p:sp>
      <p:grpSp>
        <p:nvGrpSpPr>
          <p:cNvPr id="130052" name="Group 4"/>
          <p:cNvGrpSpPr>
            <a:grpSpLocks/>
          </p:cNvGrpSpPr>
          <p:nvPr/>
        </p:nvGrpSpPr>
        <p:grpSpPr bwMode="auto">
          <a:xfrm>
            <a:off x="533400" y="2354263"/>
            <a:ext cx="8229600" cy="2895600"/>
            <a:chOff x="1260" y="7200"/>
            <a:chExt cx="10080" cy="3600"/>
          </a:xfrm>
        </p:grpSpPr>
        <p:grpSp>
          <p:nvGrpSpPr>
            <p:cNvPr id="130054" name="Group 5"/>
            <p:cNvGrpSpPr>
              <a:grpSpLocks/>
            </p:cNvGrpSpPr>
            <p:nvPr/>
          </p:nvGrpSpPr>
          <p:grpSpPr bwMode="auto">
            <a:xfrm>
              <a:off x="1260" y="7200"/>
              <a:ext cx="10080" cy="3600"/>
              <a:chOff x="373" y="7920"/>
              <a:chExt cx="10080" cy="3600"/>
            </a:xfrm>
          </p:grpSpPr>
          <p:sp>
            <p:nvSpPr>
              <p:cNvPr id="130056" name="Freeform 6"/>
              <p:cNvSpPr>
                <a:spLocks/>
              </p:cNvSpPr>
              <p:nvPr/>
            </p:nvSpPr>
            <p:spPr bwMode="auto">
              <a:xfrm>
                <a:off x="733" y="8820"/>
                <a:ext cx="720" cy="960"/>
              </a:xfrm>
              <a:custGeom>
                <a:avLst/>
                <a:gdLst>
                  <a:gd name="T0" fmla="*/ 235 w 1260"/>
                  <a:gd name="T1" fmla="*/ 30 h 960"/>
                  <a:gd name="T2" fmla="*/ 0 w 1260"/>
                  <a:gd name="T3" fmla="*/ 30 h 960"/>
                  <a:gd name="T4" fmla="*/ 235 w 1260"/>
                  <a:gd name="T5" fmla="*/ 210 h 960"/>
                  <a:gd name="T6" fmla="*/ 0 w 1260"/>
                  <a:gd name="T7" fmla="*/ 210 h 960"/>
                  <a:gd name="T8" fmla="*/ 235 w 1260"/>
                  <a:gd name="T9" fmla="*/ 390 h 960"/>
                  <a:gd name="T10" fmla="*/ 0 w 1260"/>
                  <a:gd name="T11" fmla="*/ 390 h 960"/>
                  <a:gd name="T12" fmla="*/ 235 w 1260"/>
                  <a:gd name="T13" fmla="*/ 570 h 960"/>
                  <a:gd name="T14" fmla="*/ 0 w 1260"/>
                  <a:gd name="T15" fmla="*/ 570 h 960"/>
                  <a:gd name="T16" fmla="*/ 235 w 1260"/>
                  <a:gd name="T17" fmla="*/ 750 h 960"/>
                  <a:gd name="T18" fmla="*/ 0 w 1260"/>
                  <a:gd name="T19" fmla="*/ 750 h 960"/>
                  <a:gd name="T20" fmla="*/ 235 w 1260"/>
                  <a:gd name="T21" fmla="*/ 930 h 960"/>
                  <a:gd name="T22" fmla="*/ 0 w 1260"/>
                  <a:gd name="T23" fmla="*/ 930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0057" name="AutoShape 7"/>
              <p:cNvSpPr>
                <a:spLocks noChangeArrowheads="1"/>
              </p:cNvSpPr>
              <p:nvPr/>
            </p:nvSpPr>
            <p:spPr bwMode="auto">
              <a:xfrm>
                <a:off x="7671" y="1116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sp>
            <p:nvSpPr>
              <p:cNvPr id="130058" name="Text Box 8"/>
              <p:cNvSpPr txBox="1">
                <a:spLocks noChangeArrowheads="1"/>
              </p:cNvSpPr>
              <p:nvPr/>
            </p:nvSpPr>
            <p:spPr bwMode="auto">
              <a:xfrm>
                <a:off x="6853" y="7920"/>
                <a:ext cx="1800" cy="1080"/>
              </a:xfrm>
              <a:prstGeom prst="rect">
                <a:avLst/>
              </a:prstGeom>
              <a:noFill/>
              <a:ln w="9525">
                <a:noFill/>
                <a:miter lim="800000"/>
                <a:headEnd/>
                <a:tailEnd/>
              </a:ln>
            </p:spPr>
            <p:txBody>
              <a:bodyPr/>
              <a:lstStyle/>
              <a:p>
                <a:pPr eaLnBrk="0" hangingPunct="0"/>
                <a:r>
                  <a:rPr lang="en-US" sz="1500"/>
                  <a:t>C. Mass at minimum height</a:t>
                </a:r>
              </a:p>
            </p:txBody>
          </p:sp>
          <p:sp>
            <p:nvSpPr>
              <p:cNvPr id="130059" name="Freeform 9"/>
              <p:cNvSpPr>
                <a:spLocks/>
              </p:cNvSpPr>
              <p:nvPr/>
            </p:nvSpPr>
            <p:spPr bwMode="auto">
              <a:xfrm>
                <a:off x="7393" y="8820"/>
                <a:ext cx="720" cy="2340"/>
              </a:xfrm>
              <a:custGeom>
                <a:avLst/>
                <a:gdLst>
                  <a:gd name="T0" fmla="*/ 235 w 1260"/>
                  <a:gd name="T1" fmla="*/ 434 h 960"/>
                  <a:gd name="T2" fmla="*/ 0 w 1260"/>
                  <a:gd name="T3" fmla="*/ 434 h 960"/>
                  <a:gd name="T4" fmla="*/ 235 w 1260"/>
                  <a:gd name="T5" fmla="*/ 3042 h 960"/>
                  <a:gd name="T6" fmla="*/ 0 w 1260"/>
                  <a:gd name="T7" fmla="*/ 3042 h 960"/>
                  <a:gd name="T8" fmla="*/ 235 w 1260"/>
                  <a:gd name="T9" fmla="*/ 5650 h 960"/>
                  <a:gd name="T10" fmla="*/ 0 w 1260"/>
                  <a:gd name="T11" fmla="*/ 5650 h 960"/>
                  <a:gd name="T12" fmla="*/ 235 w 1260"/>
                  <a:gd name="T13" fmla="*/ 8253 h 960"/>
                  <a:gd name="T14" fmla="*/ 0 w 1260"/>
                  <a:gd name="T15" fmla="*/ 8253 h 960"/>
                  <a:gd name="T16" fmla="*/ 235 w 1260"/>
                  <a:gd name="T17" fmla="*/ 10862 h 960"/>
                  <a:gd name="T18" fmla="*/ 0 w 1260"/>
                  <a:gd name="T19" fmla="*/ 10862 h 960"/>
                  <a:gd name="T20" fmla="*/ 235 w 1260"/>
                  <a:gd name="T21" fmla="*/ 13470 h 960"/>
                  <a:gd name="T22" fmla="*/ 0 w 1260"/>
                  <a:gd name="T23" fmla="*/ 13470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0060" name="Text Box 10"/>
              <p:cNvSpPr txBox="1">
                <a:spLocks noChangeArrowheads="1"/>
              </p:cNvSpPr>
              <p:nvPr/>
            </p:nvSpPr>
            <p:spPr bwMode="auto">
              <a:xfrm>
                <a:off x="2533" y="7920"/>
                <a:ext cx="1620" cy="2340"/>
              </a:xfrm>
              <a:prstGeom prst="rect">
                <a:avLst/>
              </a:prstGeom>
              <a:noFill/>
              <a:ln w="9525">
                <a:noFill/>
                <a:miter lim="800000"/>
                <a:headEnd/>
                <a:tailEnd/>
              </a:ln>
            </p:spPr>
            <p:txBody>
              <a:bodyPr/>
              <a:lstStyle/>
              <a:p>
                <a:pPr eaLnBrk="0" hangingPunct="0"/>
                <a:r>
                  <a:rPr lang="en-US" sz="3000"/>
                  <a:t>A</a:t>
                </a:r>
                <a:r>
                  <a:rPr lang="en-US" sz="1200"/>
                  <a:t>.</a:t>
                </a:r>
              </a:p>
              <a:p>
                <a:pPr eaLnBrk="0" hangingPunct="0"/>
                <a:endParaRPr lang="en-US" sz="1200"/>
              </a:p>
              <a:p>
                <a:pPr eaLnBrk="0" hangingPunct="0"/>
                <a:endParaRPr lang="en-US" sz="1200"/>
              </a:p>
              <a:p>
                <a:pPr eaLnBrk="0" hangingPunct="0"/>
                <a:endParaRPr lang="en-US" sz="1200"/>
              </a:p>
            </p:txBody>
          </p:sp>
          <p:grpSp>
            <p:nvGrpSpPr>
              <p:cNvPr id="130061" name="Group 11"/>
              <p:cNvGrpSpPr>
                <a:grpSpLocks/>
              </p:cNvGrpSpPr>
              <p:nvPr/>
            </p:nvGrpSpPr>
            <p:grpSpPr bwMode="auto">
              <a:xfrm>
                <a:off x="4513" y="7920"/>
                <a:ext cx="1620" cy="2340"/>
                <a:chOff x="8280" y="1980"/>
                <a:chExt cx="1620" cy="2340"/>
              </a:xfrm>
            </p:grpSpPr>
            <p:grpSp>
              <p:nvGrpSpPr>
                <p:cNvPr id="130072" name="Group 12"/>
                <p:cNvGrpSpPr>
                  <a:grpSpLocks/>
                </p:cNvGrpSpPr>
                <p:nvPr/>
              </p:nvGrpSpPr>
              <p:grpSpPr bwMode="auto">
                <a:xfrm>
                  <a:off x="8460" y="2880"/>
                  <a:ext cx="720" cy="900"/>
                  <a:chOff x="5940" y="4320"/>
                  <a:chExt cx="720" cy="900"/>
                </a:xfrm>
              </p:grpSpPr>
              <p:sp>
                <p:nvSpPr>
                  <p:cNvPr id="130074" name="Freeform 13"/>
                  <p:cNvSpPr>
                    <a:spLocks/>
                  </p:cNvSpPr>
                  <p:nvPr/>
                </p:nvSpPr>
                <p:spPr bwMode="auto">
                  <a:xfrm>
                    <a:off x="5940" y="4320"/>
                    <a:ext cx="720" cy="540"/>
                  </a:xfrm>
                  <a:custGeom>
                    <a:avLst/>
                    <a:gdLst>
                      <a:gd name="T0" fmla="*/ 235 w 1260"/>
                      <a:gd name="T1" fmla="*/ 6 h 960"/>
                      <a:gd name="T2" fmla="*/ 0 w 1260"/>
                      <a:gd name="T3" fmla="*/ 6 h 960"/>
                      <a:gd name="T4" fmla="*/ 235 w 1260"/>
                      <a:gd name="T5" fmla="*/ 37 h 960"/>
                      <a:gd name="T6" fmla="*/ 0 w 1260"/>
                      <a:gd name="T7" fmla="*/ 37 h 960"/>
                      <a:gd name="T8" fmla="*/ 235 w 1260"/>
                      <a:gd name="T9" fmla="*/ 69 h 960"/>
                      <a:gd name="T10" fmla="*/ 0 w 1260"/>
                      <a:gd name="T11" fmla="*/ 69 h 960"/>
                      <a:gd name="T12" fmla="*/ 235 w 1260"/>
                      <a:gd name="T13" fmla="*/ 102 h 960"/>
                      <a:gd name="T14" fmla="*/ 0 w 1260"/>
                      <a:gd name="T15" fmla="*/ 102 h 960"/>
                      <a:gd name="T16" fmla="*/ 235 w 1260"/>
                      <a:gd name="T17" fmla="*/ 133 h 960"/>
                      <a:gd name="T18" fmla="*/ 0 w 1260"/>
                      <a:gd name="T19" fmla="*/ 133 h 960"/>
                      <a:gd name="T20" fmla="*/ 235 w 1260"/>
                      <a:gd name="T21" fmla="*/ 165 h 960"/>
                      <a:gd name="T22" fmla="*/ 0 w 1260"/>
                      <a:gd name="T23" fmla="*/ 165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0075" name="AutoShape 14"/>
                  <p:cNvSpPr>
                    <a:spLocks noChangeArrowheads="1"/>
                  </p:cNvSpPr>
                  <p:nvPr/>
                </p:nvSpPr>
                <p:spPr bwMode="auto">
                  <a:xfrm>
                    <a:off x="6210" y="486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grpSp>
            <p:sp>
              <p:nvSpPr>
                <p:cNvPr id="130073" name="Text Box 15"/>
                <p:cNvSpPr txBox="1">
                  <a:spLocks noChangeArrowheads="1"/>
                </p:cNvSpPr>
                <p:nvPr/>
              </p:nvSpPr>
              <p:spPr bwMode="auto">
                <a:xfrm>
                  <a:off x="8280" y="1980"/>
                  <a:ext cx="1620" cy="2340"/>
                </a:xfrm>
                <a:prstGeom prst="rect">
                  <a:avLst/>
                </a:prstGeom>
                <a:noFill/>
                <a:ln w="9525">
                  <a:noFill/>
                  <a:miter lim="800000"/>
                  <a:headEnd/>
                  <a:tailEnd/>
                </a:ln>
              </p:spPr>
              <p:txBody>
                <a:bodyPr/>
                <a:lstStyle/>
                <a:p>
                  <a:pPr eaLnBrk="0" hangingPunct="0"/>
                  <a:r>
                    <a:rPr lang="en-US" sz="1500"/>
                    <a:t>B. Mass at maximum height</a:t>
                  </a:r>
                </a:p>
              </p:txBody>
            </p:sp>
          </p:grpSp>
          <p:sp>
            <p:nvSpPr>
              <p:cNvPr id="130062" name="AutoShape 16"/>
              <p:cNvSpPr>
                <a:spLocks noChangeArrowheads="1"/>
              </p:cNvSpPr>
              <p:nvPr/>
            </p:nvSpPr>
            <p:spPr bwMode="auto">
              <a:xfrm>
                <a:off x="9450" y="1062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sp>
            <p:nvSpPr>
              <p:cNvPr id="130063" name="Freeform 17"/>
              <p:cNvSpPr>
                <a:spLocks/>
              </p:cNvSpPr>
              <p:nvPr/>
            </p:nvSpPr>
            <p:spPr bwMode="auto">
              <a:xfrm>
                <a:off x="9193" y="8820"/>
                <a:ext cx="720" cy="1680"/>
              </a:xfrm>
              <a:custGeom>
                <a:avLst/>
                <a:gdLst>
                  <a:gd name="T0" fmla="*/ 235 w 1260"/>
                  <a:gd name="T1" fmla="*/ 163 h 960"/>
                  <a:gd name="T2" fmla="*/ 0 w 1260"/>
                  <a:gd name="T3" fmla="*/ 163 h 960"/>
                  <a:gd name="T4" fmla="*/ 235 w 1260"/>
                  <a:gd name="T5" fmla="*/ 1127 h 960"/>
                  <a:gd name="T6" fmla="*/ 0 w 1260"/>
                  <a:gd name="T7" fmla="*/ 1127 h 960"/>
                  <a:gd name="T8" fmla="*/ 235 w 1260"/>
                  <a:gd name="T9" fmla="*/ 2091 h 960"/>
                  <a:gd name="T10" fmla="*/ 0 w 1260"/>
                  <a:gd name="T11" fmla="*/ 2091 h 960"/>
                  <a:gd name="T12" fmla="*/ 235 w 1260"/>
                  <a:gd name="T13" fmla="*/ 3056 h 960"/>
                  <a:gd name="T14" fmla="*/ 0 w 1260"/>
                  <a:gd name="T15" fmla="*/ 3056 h 960"/>
                  <a:gd name="T16" fmla="*/ 235 w 1260"/>
                  <a:gd name="T17" fmla="*/ 4022 h 960"/>
                  <a:gd name="T18" fmla="*/ 0 w 1260"/>
                  <a:gd name="T19" fmla="*/ 4022 h 960"/>
                  <a:gd name="T20" fmla="*/ 235 w 1260"/>
                  <a:gd name="T21" fmla="*/ 4986 h 960"/>
                  <a:gd name="T22" fmla="*/ 0 w 1260"/>
                  <a:gd name="T23" fmla="*/ 4986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0064" name="Line 18"/>
              <p:cNvSpPr>
                <a:spLocks noChangeShapeType="1"/>
              </p:cNvSpPr>
              <p:nvPr/>
            </p:nvSpPr>
            <p:spPr bwMode="auto">
              <a:xfrm>
                <a:off x="733" y="8820"/>
                <a:ext cx="9720" cy="0"/>
              </a:xfrm>
              <a:prstGeom prst="line">
                <a:avLst/>
              </a:prstGeom>
              <a:noFill/>
              <a:ln w="9525" cap="rnd">
                <a:solidFill>
                  <a:srgbClr val="000000"/>
                </a:solidFill>
                <a:prstDash val="sysDot"/>
                <a:round/>
                <a:headEnd/>
                <a:tailEnd/>
              </a:ln>
            </p:spPr>
            <p:txBody>
              <a:bodyPr/>
              <a:lstStyle/>
              <a:p>
                <a:endParaRPr lang="en-US"/>
              </a:p>
            </p:txBody>
          </p:sp>
          <p:sp>
            <p:nvSpPr>
              <p:cNvPr id="130065" name="Text Box 19"/>
              <p:cNvSpPr txBox="1">
                <a:spLocks noChangeArrowheads="1"/>
              </p:cNvSpPr>
              <p:nvPr/>
            </p:nvSpPr>
            <p:spPr bwMode="auto">
              <a:xfrm>
                <a:off x="373" y="7920"/>
                <a:ext cx="1620" cy="720"/>
              </a:xfrm>
              <a:prstGeom prst="rect">
                <a:avLst/>
              </a:prstGeom>
              <a:noFill/>
              <a:ln w="9525">
                <a:noFill/>
                <a:miter lim="800000"/>
                <a:headEnd/>
                <a:tailEnd/>
              </a:ln>
            </p:spPr>
            <p:txBody>
              <a:bodyPr/>
              <a:lstStyle/>
              <a:p>
                <a:pPr eaLnBrk="0" hangingPunct="0"/>
                <a:r>
                  <a:rPr lang="en-US" sz="1500"/>
                  <a:t>Spring with no mass attached</a:t>
                </a:r>
              </a:p>
            </p:txBody>
          </p:sp>
          <p:sp>
            <p:nvSpPr>
              <p:cNvPr id="130066" name="Line 20"/>
              <p:cNvSpPr>
                <a:spLocks noChangeShapeType="1"/>
              </p:cNvSpPr>
              <p:nvPr/>
            </p:nvSpPr>
            <p:spPr bwMode="auto">
              <a:xfrm>
                <a:off x="553" y="9720"/>
                <a:ext cx="9900" cy="0"/>
              </a:xfrm>
              <a:prstGeom prst="line">
                <a:avLst/>
              </a:prstGeom>
              <a:noFill/>
              <a:ln w="3175" cap="rnd">
                <a:solidFill>
                  <a:srgbClr val="000000"/>
                </a:solidFill>
                <a:prstDash val="sysDot"/>
                <a:round/>
                <a:headEnd/>
                <a:tailEnd/>
              </a:ln>
            </p:spPr>
            <p:txBody>
              <a:bodyPr/>
              <a:lstStyle/>
              <a:p>
                <a:endParaRPr lang="en-US"/>
              </a:p>
            </p:txBody>
          </p:sp>
          <p:sp>
            <p:nvSpPr>
              <p:cNvPr id="130067" name="Line 21"/>
              <p:cNvSpPr>
                <a:spLocks noChangeShapeType="1"/>
              </p:cNvSpPr>
              <p:nvPr/>
            </p:nvSpPr>
            <p:spPr bwMode="auto">
              <a:xfrm>
                <a:off x="373" y="8820"/>
                <a:ext cx="1440" cy="0"/>
              </a:xfrm>
              <a:prstGeom prst="line">
                <a:avLst/>
              </a:prstGeom>
              <a:noFill/>
              <a:ln w="9525">
                <a:solidFill>
                  <a:srgbClr val="000000"/>
                </a:solidFill>
                <a:round/>
                <a:headEnd/>
                <a:tailEnd/>
              </a:ln>
            </p:spPr>
            <p:txBody>
              <a:bodyPr/>
              <a:lstStyle/>
              <a:p>
                <a:endParaRPr lang="en-US"/>
              </a:p>
            </p:txBody>
          </p:sp>
          <p:sp>
            <p:nvSpPr>
              <p:cNvPr id="130068" name="Line 22"/>
              <p:cNvSpPr>
                <a:spLocks noChangeShapeType="1"/>
              </p:cNvSpPr>
              <p:nvPr/>
            </p:nvSpPr>
            <p:spPr bwMode="auto">
              <a:xfrm>
                <a:off x="2353" y="8820"/>
                <a:ext cx="1440" cy="0"/>
              </a:xfrm>
              <a:prstGeom prst="line">
                <a:avLst/>
              </a:prstGeom>
              <a:noFill/>
              <a:ln w="9525">
                <a:solidFill>
                  <a:srgbClr val="000000"/>
                </a:solidFill>
                <a:round/>
                <a:headEnd/>
                <a:tailEnd/>
              </a:ln>
            </p:spPr>
            <p:txBody>
              <a:bodyPr/>
              <a:lstStyle/>
              <a:p>
                <a:endParaRPr lang="en-US"/>
              </a:p>
            </p:txBody>
          </p:sp>
          <p:sp>
            <p:nvSpPr>
              <p:cNvPr id="130069" name="Line 23"/>
              <p:cNvSpPr>
                <a:spLocks noChangeShapeType="1"/>
              </p:cNvSpPr>
              <p:nvPr/>
            </p:nvSpPr>
            <p:spPr bwMode="auto">
              <a:xfrm>
                <a:off x="4333" y="8820"/>
                <a:ext cx="1440" cy="0"/>
              </a:xfrm>
              <a:prstGeom prst="line">
                <a:avLst/>
              </a:prstGeom>
              <a:noFill/>
              <a:ln w="9525">
                <a:solidFill>
                  <a:srgbClr val="000000"/>
                </a:solidFill>
                <a:round/>
                <a:headEnd/>
                <a:tailEnd/>
              </a:ln>
            </p:spPr>
            <p:txBody>
              <a:bodyPr/>
              <a:lstStyle/>
              <a:p>
                <a:endParaRPr lang="en-US"/>
              </a:p>
            </p:txBody>
          </p:sp>
          <p:sp>
            <p:nvSpPr>
              <p:cNvPr id="130070" name="Line 24"/>
              <p:cNvSpPr>
                <a:spLocks noChangeShapeType="1"/>
              </p:cNvSpPr>
              <p:nvPr/>
            </p:nvSpPr>
            <p:spPr bwMode="auto">
              <a:xfrm>
                <a:off x="7033" y="8820"/>
                <a:ext cx="1440" cy="0"/>
              </a:xfrm>
              <a:prstGeom prst="line">
                <a:avLst/>
              </a:prstGeom>
              <a:noFill/>
              <a:ln w="9525">
                <a:solidFill>
                  <a:srgbClr val="000000"/>
                </a:solidFill>
                <a:round/>
                <a:headEnd/>
                <a:tailEnd/>
              </a:ln>
            </p:spPr>
            <p:txBody>
              <a:bodyPr/>
              <a:lstStyle/>
              <a:p>
                <a:endParaRPr lang="en-US"/>
              </a:p>
            </p:txBody>
          </p:sp>
          <p:sp>
            <p:nvSpPr>
              <p:cNvPr id="130071" name="Line 25"/>
              <p:cNvSpPr>
                <a:spLocks noChangeShapeType="1"/>
              </p:cNvSpPr>
              <p:nvPr/>
            </p:nvSpPr>
            <p:spPr bwMode="auto">
              <a:xfrm>
                <a:off x="8833" y="8820"/>
                <a:ext cx="1440" cy="0"/>
              </a:xfrm>
              <a:prstGeom prst="line">
                <a:avLst/>
              </a:prstGeom>
              <a:noFill/>
              <a:ln w="9525">
                <a:solidFill>
                  <a:srgbClr val="000000"/>
                </a:solidFill>
                <a:round/>
                <a:headEnd/>
                <a:tailEnd/>
              </a:ln>
            </p:spPr>
            <p:txBody>
              <a:bodyPr/>
              <a:lstStyle/>
              <a:p>
                <a:endParaRPr lang="en-US"/>
              </a:p>
            </p:txBody>
          </p:sp>
        </p:grpSp>
        <p:sp>
          <p:nvSpPr>
            <p:cNvPr id="130055" name="Text Box 26"/>
            <p:cNvSpPr txBox="1">
              <a:spLocks noChangeArrowheads="1"/>
            </p:cNvSpPr>
            <p:nvPr/>
          </p:nvSpPr>
          <p:spPr bwMode="auto">
            <a:xfrm>
              <a:off x="10080" y="7356"/>
              <a:ext cx="720" cy="540"/>
            </a:xfrm>
            <a:prstGeom prst="rect">
              <a:avLst/>
            </a:prstGeom>
            <a:noFill/>
            <a:ln w="9525">
              <a:noFill/>
              <a:miter lim="800000"/>
              <a:headEnd/>
              <a:tailEnd/>
            </a:ln>
          </p:spPr>
          <p:txBody>
            <a:bodyPr/>
            <a:lstStyle/>
            <a:p>
              <a:pPr eaLnBrk="0" hangingPunct="0"/>
              <a:r>
                <a:rPr lang="en-US" sz="3000"/>
                <a:t>D</a:t>
              </a:r>
              <a:r>
                <a:rPr lang="en-US" sz="1000"/>
                <a:t>.</a:t>
              </a:r>
            </a:p>
          </p:txBody>
        </p:sp>
      </p:grpSp>
      <p:pic>
        <p:nvPicPr>
          <p:cNvPr id="130053" name="Picture 27"/>
          <p:cNvPicPr>
            <a:picLocks noChangeAspect="1" noChangeArrowheads="1"/>
          </p:cNvPicPr>
          <p:nvPr/>
        </p:nvPicPr>
        <p:blipFill>
          <a:blip r:embed="rId3" cstate="print"/>
          <a:srcRect/>
          <a:stretch>
            <a:fillRect/>
          </a:stretch>
        </p:blipFill>
        <p:spPr bwMode="auto">
          <a:xfrm>
            <a:off x="2209800" y="3048000"/>
            <a:ext cx="569913"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304800" y="990600"/>
            <a:ext cx="8229600" cy="1143000"/>
          </a:xfrm>
        </p:spPr>
        <p:txBody>
          <a:bodyPr/>
          <a:lstStyle/>
          <a:p>
            <a:pPr algn="l" eaLnBrk="1" hangingPunct="1"/>
            <a:r>
              <a:rPr lang="en-US" sz="3200" smtClean="0"/>
              <a:t>6. A car is moving forward and applying the break. Which </a:t>
            </a:r>
            <a:r>
              <a:rPr lang="en-US" sz="3200" b="1" i="1" smtClean="0"/>
              <a:t>position-time</a:t>
            </a:r>
            <a:r>
              <a:rPr lang="en-US" sz="3200" smtClean="0"/>
              <a:t> graph best depicts this motion?</a:t>
            </a:r>
          </a:p>
        </p:txBody>
      </p:sp>
      <p:graphicFrame>
        <p:nvGraphicFramePr>
          <p:cNvPr id="63490" name="Object 1024"/>
          <p:cNvGraphicFramePr>
            <a:graphicFrameLocks noChangeAspect="1"/>
          </p:cNvGraphicFramePr>
          <p:nvPr/>
        </p:nvGraphicFramePr>
        <p:xfrm>
          <a:off x="1295400" y="2514600"/>
          <a:ext cx="5181600" cy="4222750"/>
        </p:xfrm>
        <a:graphic>
          <a:graphicData uri="http://schemas.openxmlformats.org/presentationml/2006/ole">
            <mc:AlternateContent xmlns:mc="http://schemas.openxmlformats.org/markup-compatibility/2006">
              <mc:Choice xmlns:v="urn:schemas-microsoft-com:vml" Requires="v">
                <p:oleObj spid="_x0000_s111628" name="Bitmap Image" r:id="rId3" imgW="3863675" imgH="3147333" progId="PBrush">
                  <p:embed/>
                </p:oleObj>
              </mc:Choice>
              <mc:Fallback>
                <p:oleObj name="Bitmap Image" r:id="rId3" imgW="3863675" imgH="3147333"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5181600" cy="422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324835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381000" y="6019800"/>
            <a:ext cx="7772400" cy="838200"/>
          </a:xfrm>
        </p:spPr>
        <p:txBody>
          <a:bodyPr/>
          <a:lstStyle/>
          <a:p>
            <a:pPr eaLnBrk="1" hangingPunct="1"/>
            <a:r>
              <a:rPr lang="en-US" sz="3500" smtClean="0">
                <a:solidFill>
                  <a:schemeClr val="tx1"/>
                </a:solidFill>
                <a:cs typeface="Times New Roman" pitchFamily="18" charset="0"/>
              </a:rPr>
              <a:t>7.  Where is the</a:t>
            </a:r>
            <a:r>
              <a:rPr lang="en-US" sz="3500" smtClean="0">
                <a:solidFill>
                  <a:srgbClr val="FF0000"/>
                </a:solidFill>
                <a:cs typeface="Times New Roman" pitchFamily="18" charset="0"/>
              </a:rPr>
              <a:t> </a:t>
            </a:r>
            <a:r>
              <a:rPr lang="en-US" sz="3500" smtClean="0">
                <a:solidFill>
                  <a:srgbClr val="3399FF"/>
                </a:solidFill>
                <a:cs typeface="Times New Roman" pitchFamily="18" charset="0"/>
              </a:rPr>
              <a:t>kinetic energy</a:t>
            </a:r>
            <a:r>
              <a:rPr lang="en-US" sz="3500" smtClean="0">
                <a:solidFill>
                  <a:srgbClr val="FF0000"/>
                </a:solidFill>
                <a:cs typeface="Times New Roman" pitchFamily="18" charset="0"/>
              </a:rPr>
              <a:t> </a:t>
            </a:r>
            <a:r>
              <a:rPr lang="en-US" sz="3500" smtClean="0">
                <a:solidFill>
                  <a:schemeClr val="tx1"/>
                </a:solidFill>
                <a:cs typeface="Times New Roman" pitchFamily="18" charset="0"/>
              </a:rPr>
              <a:t>zero?</a:t>
            </a:r>
            <a:r>
              <a:rPr lang="en-US" sz="3500" smtClean="0">
                <a:solidFill>
                  <a:srgbClr val="FF0000"/>
                </a:solidFill>
                <a:cs typeface="Times New Roman" pitchFamily="18" charset="0"/>
              </a:rPr>
              <a:t/>
            </a:r>
            <a:br>
              <a:rPr lang="en-US" sz="3500" smtClean="0">
                <a:solidFill>
                  <a:srgbClr val="FF0000"/>
                </a:solidFill>
                <a:cs typeface="Times New Roman" pitchFamily="18" charset="0"/>
              </a:rPr>
            </a:br>
            <a:endParaRPr lang="en-US" sz="3500" smtClean="0">
              <a:solidFill>
                <a:srgbClr val="FF0000"/>
              </a:solidFill>
              <a:cs typeface="Times New Roman" pitchFamily="18" charset="0"/>
            </a:endParaRPr>
          </a:p>
        </p:txBody>
      </p:sp>
      <p:sp>
        <p:nvSpPr>
          <p:cNvPr id="131075" name="Rectangle 3"/>
          <p:cNvSpPr>
            <a:spLocks noGrp="1" noChangeArrowheads="1"/>
          </p:cNvSpPr>
          <p:nvPr>
            <p:ph type="subTitle" idx="1"/>
          </p:nvPr>
        </p:nvSpPr>
        <p:spPr>
          <a:xfrm>
            <a:off x="457200" y="609600"/>
            <a:ext cx="7924800" cy="1752600"/>
          </a:xfrm>
        </p:spPr>
        <p:txBody>
          <a:bodyPr/>
          <a:lstStyle/>
          <a:p>
            <a:pPr algn="l" eaLnBrk="1" hangingPunct="1">
              <a:spcBef>
                <a:spcPct val="0"/>
              </a:spcBef>
            </a:pPr>
            <a:r>
              <a:rPr lang="en-US" sz="2500" smtClean="0">
                <a:solidFill>
                  <a:schemeClr val="tx2"/>
                </a:solidFill>
                <a:cs typeface="Times New Roman" pitchFamily="18" charset="0"/>
              </a:rPr>
              <a:t>A spring is hanging from a fixed wire as in the first picture on the left. Then a mass is hung on the spring and allowed to oscillate freely (with no friction present)</a:t>
            </a:r>
            <a:r>
              <a:rPr lang="en-US" sz="2500" i="1" smtClean="0">
                <a:solidFill>
                  <a:schemeClr val="tx2"/>
                </a:solidFill>
                <a:cs typeface="Times New Roman" pitchFamily="18" charset="0"/>
              </a:rPr>
              <a:t>.</a:t>
            </a:r>
            <a:r>
              <a:rPr lang="en-US" sz="2500" smtClean="0">
                <a:solidFill>
                  <a:schemeClr val="tx2"/>
                </a:solidFill>
                <a:cs typeface="Times New Roman" pitchFamily="18" charset="0"/>
              </a:rPr>
              <a:t> Answers A-D show different positions of the mass as it was oscillating.  </a:t>
            </a:r>
          </a:p>
          <a:p>
            <a:pPr eaLnBrk="1" hangingPunct="1"/>
            <a:endParaRPr lang="en-US" smtClean="0"/>
          </a:p>
        </p:txBody>
      </p:sp>
      <p:grpSp>
        <p:nvGrpSpPr>
          <p:cNvPr id="131076" name="Group 4"/>
          <p:cNvGrpSpPr>
            <a:grpSpLocks/>
          </p:cNvGrpSpPr>
          <p:nvPr/>
        </p:nvGrpSpPr>
        <p:grpSpPr bwMode="auto">
          <a:xfrm>
            <a:off x="533400" y="2354263"/>
            <a:ext cx="8229600" cy="2895600"/>
            <a:chOff x="1260" y="7200"/>
            <a:chExt cx="10080" cy="3600"/>
          </a:xfrm>
        </p:grpSpPr>
        <p:grpSp>
          <p:nvGrpSpPr>
            <p:cNvPr id="131078" name="Group 5"/>
            <p:cNvGrpSpPr>
              <a:grpSpLocks/>
            </p:cNvGrpSpPr>
            <p:nvPr/>
          </p:nvGrpSpPr>
          <p:grpSpPr bwMode="auto">
            <a:xfrm>
              <a:off x="1260" y="7200"/>
              <a:ext cx="10080" cy="3600"/>
              <a:chOff x="373" y="7920"/>
              <a:chExt cx="10080" cy="3600"/>
            </a:xfrm>
          </p:grpSpPr>
          <p:sp>
            <p:nvSpPr>
              <p:cNvPr id="131080" name="Freeform 6"/>
              <p:cNvSpPr>
                <a:spLocks/>
              </p:cNvSpPr>
              <p:nvPr/>
            </p:nvSpPr>
            <p:spPr bwMode="auto">
              <a:xfrm>
                <a:off x="733" y="8820"/>
                <a:ext cx="720" cy="960"/>
              </a:xfrm>
              <a:custGeom>
                <a:avLst/>
                <a:gdLst>
                  <a:gd name="T0" fmla="*/ 235 w 1260"/>
                  <a:gd name="T1" fmla="*/ 30 h 960"/>
                  <a:gd name="T2" fmla="*/ 0 w 1260"/>
                  <a:gd name="T3" fmla="*/ 30 h 960"/>
                  <a:gd name="T4" fmla="*/ 235 w 1260"/>
                  <a:gd name="T5" fmla="*/ 210 h 960"/>
                  <a:gd name="T6" fmla="*/ 0 w 1260"/>
                  <a:gd name="T7" fmla="*/ 210 h 960"/>
                  <a:gd name="T8" fmla="*/ 235 w 1260"/>
                  <a:gd name="T9" fmla="*/ 390 h 960"/>
                  <a:gd name="T10" fmla="*/ 0 w 1260"/>
                  <a:gd name="T11" fmla="*/ 390 h 960"/>
                  <a:gd name="T12" fmla="*/ 235 w 1260"/>
                  <a:gd name="T13" fmla="*/ 570 h 960"/>
                  <a:gd name="T14" fmla="*/ 0 w 1260"/>
                  <a:gd name="T15" fmla="*/ 570 h 960"/>
                  <a:gd name="T16" fmla="*/ 235 w 1260"/>
                  <a:gd name="T17" fmla="*/ 750 h 960"/>
                  <a:gd name="T18" fmla="*/ 0 w 1260"/>
                  <a:gd name="T19" fmla="*/ 750 h 960"/>
                  <a:gd name="T20" fmla="*/ 235 w 1260"/>
                  <a:gd name="T21" fmla="*/ 930 h 960"/>
                  <a:gd name="T22" fmla="*/ 0 w 1260"/>
                  <a:gd name="T23" fmla="*/ 930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1081" name="AutoShape 7"/>
              <p:cNvSpPr>
                <a:spLocks noChangeArrowheads="1"/>
              </p:cNvSpPr>
              <p:nvPr/>
            </p:nvSpPr>
            <p:spPr bwMode="auto">
              <a:xfrm>
                <a:off x="7671" y="1116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sp>
            <p:nvSpPr>
              <p:cNvPr id="131082" name="Text Box 8"/>
              <p:cNvSpPr txBox="1">
                <a:spLocks noChangeArrowheads="1"/>
              </p:cNvSpPr>
              <p:nvPr/>
            </p:nvSpPr>
            <p:spPr bwMode="auto">
              <a:xfrm>
                <a:off x="6853" y="7920"/>
                <a:ext cx="1800" cy="1080"/>
              </a:xfrm>
              <a:prstGeom prst="rect">
                <a:avLst/>
              </a:prstGeom>
              <a:noFill/>
              <a:ln w="9525">
                <a:noFill/>
                <a:miter lim="800000"/>
                <a:headEnd/>
                <a:tailEnd/>
              </a:ln>
            </p:spPr>
            <p:txBody>
              <a:bodyPr/>
              <a:lstStyle/>
              <a:p>
                <a:pPr eaLnBrk="0" hangingPunct="0"/>
                <a:r>
                  <a:rPr lang="en-US" sz="1500"/>
                  <a:t>C. Mass at minimum height</a:t>
                </a:r>
              </a:p>
            </p:txBody>
          </p:sp>
          <p:sp>
            <p:nvSpPr>
              <p:cNvPr id="131083" name="Freeform 9"/>
              <p:cNvSpPr>
                <a:spLocks/>
              </p:cNvSpPr>
              <p:nvPr/>
            </p:nvSpPr>
            <p:spPr bwMode="auto">
              <a:xfrm>
                <a:off x="7393" y="8820"/>
                <a:ext cx="720" cy="2340"/>
              </a:xfrm>
              <a:custGeom>
                <a:avLst/>
                <a:gdLst>
                  <a:gd name="T0" fmla="*/ 235 w 1260"/>
                  <a:gd name="T1" fmla="*/ 434 h 960"/>
                  <a:gd name="T2" fmla="*/ 0 w 1260"/>
                  <a:gd name="T3" fmla="*/ 434 h 960"/>
                  <a:gd name="T4" fmla="*/ 235 w 1260"/>
                  <a:gd name="T5" fmla="*/ 3042 h 960"/>
                  <a:gd name="T6" fmla="*/ 0 w 1260"/>
                  <a:gd name="T7" fmla="*/ 3042 h 960"/>
                  <a:gd name="T8" fmla="*/ 235 w 1260"/>
                  <a:gd name="T9" fmla="*/ 5650 h 960"/>
                  <a:gd name="T10" fmla="*/ 0 w 1260"/>
                  <a:gd name="T11" fmla="*/ 5650 h 960"/>
                  <a:gd name="T12" fmla="*/ 235 w 1260"/>
                  <a:gd name="T13" fmla="*/ 8253 h 960"/>
                  <a:gd name="T14" fmla="*/ 0 w 1260"/>
                  <a:gd name="T15" fmla="*/ 8253 h 960"/>
                  <a:gd name="T16" fmla="*/ 235 w 1260"/>
                  <a:gd name="T17" fmla="*/ 10862 h 960"/>
                  <a:gd name="T18" fmla="*/ 0 w 1260"/>
                  <a:gd name="T19" fmla="*/ 10862 h 960"/>
                  <a:gd name="T20" fmla="*/ 235 w 1260"/>
                  <a:gd name="T21" fmla="*/ 13470 h 960"/>
                  <a:gd name="T22" fmla="*/ 0 w 1260"/>
                  <a:gd name="T23" fmla="*/ 13470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1084" name="Text Box 10"/>
              <p:cNvSpPr txBox="1">
                <a:spLocks noChangeArrowheads="1"/>
              </p:cNvSpPr>
              <p:nvPr/>
            </p:nvSpPr>
            <p:spPr bwMode="auto">
              <a:xfrm>
                <a:off x="2533" y="7920"/>
                <a:ext cx="1620" cy="2340"/>
              </a:xfrm>
              <a:prstGeom prst="rect">
                <a:avLst/>
              </a:prstGeom>
              <a:noFill/>
              <a:ln w="9525">
                <a:noFill/>
                <a:miter lim="800000"/>
                <a:headEnd/>
                <a:tailEnd/>
              </a:ln>
            </p:spPr>
            <p:txBody>
              <a:bodyPr/>
              <a:lstStyle/>
              <a:p>
                <a:pPr eaLnBrk="0" hangingPunct="0"/>
                <a:r>
                  <a:rPr lang="en-US" sz="3000"/>
                  <a:t>A.</a:t>
                </a:r>
              </a:p>
              <a:p>
                <a:pPr eaLnBrk="0" hangingPunct="0"/>
                <a:endParaRPr lang="en-US" sz="1200"/>
              </a:p>
              <a:p>
                <a:pPr eaLnBrk="0" hangingPunct="0"/>
                <a:endParaRPr lang="en-US" sz="1200"/>
              </a:p>
              <a:p>
                <a:pPr eaLnBrk="0" hangingPunct="0"/>
                <a:endParaRPr lang="en-US" sz="1200"/>
              </a:p>
            </p:txBody>
          </p:sp>
          <p:grpSp>
            <p:nvGrpSpPr>
              <p:cNvPr id="131085" name="Group 11"/>
              <p:cNvGrpSpPr>
                <a:grpSpLocks/>
              </p:cNvGrpSpPr>
              <p:nvPr/>
            </p:nvGrpSpPr>
            <p:grpSpPr bwMode="auto">
              <a:xfrm>
                <a:off x="4513" y="7920"/>
                <a:ext cx="1620" cy="2340"/>
                <a:chOff x="8280" y="1980"/>
                <a:chExt cx="1620" cy="2340"/>
              </a:xfrm>
            </p:grpSpPr>
            <p:grpSp>
              <p:nvGrpSpPr>
                <p:cNvPr id="131096" name="Group 12"/>
                <p:cNvGrpSpPr>
                  <a:grpSpLocks/>
                </p:cNvGrpSpPr>
                <p:nvPr/>
              </p:nvGrpSpPr>
              <p:grpSpPr bwMode="auto">
                <a:xfrm>
                  <a:off x="8460" y="2880"/>
                  <a:ext cx="720" cy="900"/>
                  <a:chOff x="5940" y="4320"/>
                  <a:chExt cx="720" cy="900"/>
                </a:xfrm>
              </p:grpSpPr>
              <p:sp>
                <p:nvSpPr>
                  <p:cNvPr id="131098" name="Freeform 13"/>
                  <p:cNvSpPr>
                    <a:spLocks/>
                  </p:cNvSpPr>
                  <p:nvPr/>
                </p:nvSpPr>
                <p:spPr bwMode="auto">
                  <a:xfrm>
                    <a:off x="5940" y="4320"/>
                    <a:ext cx="720" cy="540"/>
                  </a:xfrm>
                  <a:custGeom>
                    <a:avLst/>
                    <a:gdLst>
                      <a:gd name="T0" fmla="*/ 235 w 1260"/>
                      <a:gd name="T1" fmla="*/ 6 h 960"/>
                      <a:gd name="T2" fmla="*/ 0 w 1260"/>
                      <a:gd name="T3" fmla="*/ 6 h 960"/>
                      <a:gd name="T4" fmla="*/ 235 w 1260"/>
                      <a:gd name="T5" fmla="*/ 37 h 960"/>
                      <a:gd name="T6" fmla="*/ 0 w 1260"/>
                      <a:gd name="T7" fmla="*/ 37 h 960"/>
                      <a:gd name="T8" fmla="*/ 235 w 1260"/>
                      <a:gd name="T9" fmla="*/ 69 h 960"/>
                      <a:gd name="T10" fmla="*/ 0 w 1260"/>
                      <a:gd name="T11" fmla="*/ 69 h 960"/>
                      <a:gd name="T12" fmla="*/ 235 w 1260"/>
                      <a:gd name="T13" fmla="*/ 102 h 960"/>
                      <a:gd name="T14" fmla="*/ 0 w 1260"/>
                      <a:gd name="T15" fmla="*/ 102 h 960"/>
                      <a:gd name="T16" fmla="*/ 235 w 1260"/>
                      <a:gd name="T17" fmla="*/ 133 h 960"/>
                      <a:gd name="T18" fmla="*/ 0 w 1260"/>
                      <a:gd name="T19" fmla="*/ 133 h 960"/>
                      <a:gd name="T20" fmla="*/ 235 w 1260"/>
                      <a:gd name="T21" fmla="*/ 165 h 960"/>
                      <a:gd name="T22" fmla="*/ 0 w 1260"/>
                      <a:gd name="T23" fmla="*/ 165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1099" name="AutoShape 14"/>
                  <p:cNvSpPr>
                    <a:spLocks noChangeArrowheads="1"/>
                  </p:cNvSpPr>
                  <p:nvPr/>
                </p:nvSpPr>
                <p:spPr bwMode="auto">
                  <a:xfrm>
                    <a:off x="6210" y="486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grpSp>
            <p:sp>
              <p:nvSpPr>
                <p:cNvPr id="131097" name="Text Box 15"/>
                <p:cNvSpPr txBox="1">
                  <a:spLocks noChangeArrowheads="1"/>
                </p:cNvSpPr>
                <p:nvPr/>
              </p:nvSpPr>
              <p:spPr bwMode="auto">
                <a:xfrm>
                  <a:off x="8280" y="1980"/>
                  <a:ext cx="1620" cy="2340"/>
                </a:xfrm>
                <a:prstGeom prst="rect">
                  <a:avLst/>
                </a:prstGeom>
                <a:noFill/>
                <a:ln w="9525">
                  <a:noFill/>
                  <a:miter lim="800000"/>
                  <a:headEnd/>
                  <a:tailEnd/>
                </a:ln>
              </p:spPr>
              <p:txBody>
                <a:bodyPr/>
                <a:lstStyle/>
                <a:p>
                  <a:pPr eaLnBrk="0" hangingPunct="0"/>
                  <a:r>
                    <a:rPr lang="en-US" sz="1500"/>
                    <a:t>B. Mass at maximum height</a:t>
                  </a:r>
                </a:p>
              </p:txBody>
            </p:sp>
          </p:grpSp>
          <p:sp>
            <p:nvSpPr>
              <p:cNvPr id="131086" name="AutoShape 16"/>
              <p:cNvSpPr>
                <a:spLocks noChangeArrowheads="1"/>
              </p:cNvSpPr>
              <p:nvPr/>
            </p:nvSpPr>
            <p:spPr bwMode="auto">
              <a:xfrm>
                <a:off x="9450" y="1062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sp>
            <p:nvSpPr>
              <p:cNvPr id="131087" name="Freeform 17"/>
              <p:cNvSpPr>
                <a:spLocks/>
              </p:cNvSpPr>
              <p:nvPr/>
            </p:nvSpPr>
            <p:spPr bwMode="auto">
              <a:xfrm>
                <a:off x="9193" y="8820"/>
                <a:ext cx="720" cy="1680"/>
              </a:xfrm>
              <a:custGeom>
                <a:avLst/>
                <a:gdLst>
                  <a:gd name="T0" fmla="*/ 235 w 1260"/>
                  <a:gd name="T1" fmla="*/ 163 h 960"/>
                  <a:gd name="T2" fmla="*/ 0 w 1260"/>
                  <a:gd name="T3" fmla="*/ 163 h 960"/>
                  <a:gd name="T4" fmla="*/ 235 w 1260"/>
                  <a:gd name="T5" fmla="*/ 1127 h 960"/>
                  <a:gd name="T6" fmla="*/ 0 w 1260"/>
                  <a:gd name="T7" fmla="*/ 1127 h 960"/>
                  <a:gd name="T8" fmla="*/ 235 w 1260"/>
                  <a:gd name="T9" fmla="*/ 2091 h 960"/>
                  <a:gd name="T10" fmla="*/ 0 w 1260"/>
                  <a:gd name="T11" fmla="*/ 2091 h 960"/>
                  <a:gd name="T12" fmla="*/ 235 w 1260"/>
                  <a:gd name="T13" fmla="*/ 3056 h 960"/>
                  <a:gd name="T14" fmla="*/ 0 w 1260"/>
                  <a:gd name="T15" fmla="*/ 3056 h 960"/>
                  <a:gd name="T16" fmla="*/ 235 w 1260"/>
                  <a:gd name="T17" fmla="*/ 4022 h 960"/>
                  <a:gd name="T18" fmla="*/ 0 w 1260"/>
                  <a:gd name="T19" fmla="*/ 4022 h 960"/>
                  <a:gd name="T20" fmla="*/ 235 w 1260"/>
                  <a:gd name="T21" fmla="*/ 4986 h 960"/>
                  <a:gd name="T22" fmla="*/ 0 w 1260"/>
                  <a:gd name="T23" fmla="*/ 4986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1088" name="Line 18"/>
              <p:cNvSpPr>
                <a:spLocks noChangeShapeType="1"/>
              </p:cNvSpPr>
              <p:nvPr/>
            </p:nvSpPr>
            <p:spPr bwMode="auto">
              <a:xfrm>
                <a:off x="733" y="8820"/>
                <a:ext cx="9720" cy="0"/>
              </a:xfrm>
              <a:prstGeom prst="line">
                <a:avLst/>
              </a:prstGeom>
              <a:noFill/>
              <a:ln w="9525" cap="rnd">
                <a:solidFill>
                  <a:srgbClr val="000000"/>
                </a:solidFill>
                <a:prstDash val="sysDot"/>
                <a:round/>
                <a:headEnd/>
                <a:tailEnd/>
              </a:ln>
            </p:spPr>
            <p:txBody>
              <a:bodyPr/>
              <a:lstStyle/>
              <a:p>
                <a:endParaRPr lang="en-US"/>
              </a:p>
            </p:txBody>
          </p:sp>
          <p:sp>
            <p:nvSpPr>
              <p:cNvPr id="131089" name="Text Box 19"/>
              <p:cNvSpPr txBox="1">
                <a:spLocks noChangeArrowheads="1"/>
              </p:cNvSpPr>
              <p:nvPr/>
            </p:nvSpPr>
            <p:spPr bwMode="auto">
              <a:xfrm>
                <a:off x="373" y="7920"/>
                <a:ext cx="1620" cy="720"/>
              </a:xfrm>
              <a:prstGeom prst="rect">
                <a:avLst/>
              </a:prstGeom>
              <a:noFill/>
              <a:ln w="9525">
                <a:noFill/>
                <a:miter lim="800000"/>
                <a:headEnd/>
                <a:tailEnd/>
              </a:ln>
            </p:spPr>
            <p:txBody>
              <a:bodyPr/>
              <a:lstStyle/>
              <a:p>
                <a:pPr eaLnBrk="0" hangingPunct="0"/>
                <a:r>
                  <a:rPr lang="en-US" sz="1500"/>
                  <a:t>Spring with no mass attached</a:t>
                </a:r>
              </a:p>
            </p:txBody>
          </p:sp>
          <p:sp>
            <p:nvSpPr>
              <p:cNvPr id="131090" name="Line 20"/>
              <p:cNvSpPr>
                <a:spLocks noChangeShapeType="1"/>
              </p:cNvSpPr>
              <p:nvPr/>
            </p:nvSpPr>
            <p:spPr bwMode="auto">
              <a:xfrm>
                <a:off x="553" y="9720"/>
                <a:ext cx="9900" cy="0"/>
              </a:xfrm>
              <a:prstGeom prst="line">
                <a:avLst/>
              </a:prstGeom>
              <a:noFill/>
              <a:ln w="3175" cap="rnd">
                <a:solidFill>
                  <a:srgbClr val="000000"/>
                </a:solidFill>
                <a:prstDash val="sysDot"/>
                <a:round/>
                <a:headEnd/>
                <a:tailEnd/>
              </a:ln>
            </p:spPr>
            <p:txBody>
              <a:bodyPr/>
              <a:lstStyle/>
              <a:p>
                <a:endParaRPr lang="en-US"/>
              </a:p>
            </p:txBody>
          </p:sp>
          <p:sp>
            <p:nvSpPr>
              <p:cNvPr id="131091" name="Line 21"/>
              <p:cNvSpPr>
                <a:spLocks noChangeShapeType="1"/>
              </p:cNvSpPr>
              <p:nvPr/>
            </p:nvSpPr>
            <p:spPr bwMode="auto">
              <a:xfrm>
                <a:off x="373" y="8820"/>
                <a:ext cx="1440" cy="0"/>
              </a:xfrm>
              <a:prstGeom prst="line">
                <a:avLst/>
              </a:prstGeom>
              <a:noFill/>
              <a:ln w="9525">
                <a:solidFill>
                  <a:srgbClr val="000000"/>
                </a:solidFill>
                <a:round/>
                <a:headEnd/>
                <a:tailEnd/>
              </a:ln>
            </p:spPr>
            <p:txBody>
              <a:bodyPr/>
              <a:lstStyle/>
              <a:p>
                <a:endParaRPr lang="en-US"/>
              </a:p>
            </p:txBody>
          </p:sp>
          <p:sp>
            <p:nvSpPr>
              <p:cNvPr id="131092" name="Line 22"/>
              <p:cNvSpPr>
                <a:spLocks noChangeShapeType="1"/>
              </p:cNvSpPr>
              <p:nvPr/>
            </p:nvSpPr>
            <p:spPr bwMode="auto">
              <a:xfrm>
                <a:off x="2353" y="8820"/>
                <a:ext cx="1440" cy="0"/>
              </a:xfrm>
              <a:prstGeom prst="line">
                <a:avLst/>
              </a:prstGeom>
              <a:noFill/>
              <a:ln w="9525">
                <a:solidFill>
                  <a:srgbClr val="000000"/>
                </a:solidFill>
                <a:round/>
                <a:headEnd/>
                <a:tailEnd/>
              </a:ln>
            </p:spPr>
            <p:txBody>
              <a:bodyPr/>
              <a:lstStyle/>
              <a:p>
                <a:endParaRPr lang="en-US"/>
              </a:p>
            </p:txBody>
          </p:sp>
          <p:sp>
            <p:nvSpPr>
              <p:cNvPr id="131093" name="Line 23"/>
              <p:cNvSpPr>
                <a:spLocks noChangeShapeType="1"/>
              </p:cNvSpPr>
              <p:nvPr/>
            </p:nvSpPr>
            <p:spPr bwMode="auto">
              <a:xfrm>
                <a:off x="4333" y="8820"/>
                <a:ext cx="1440" cy="0"/>
              </a:xfrm>
              <a:prstGeom prst="line">
                <a:avLst/>
              </a:prstGeom>
              <a:noFill/>
              <a:ln w="9525">
                <a:solidFill>
                  <a:srgbClr val="000000"/>
                </a:solidFill>
                <a:round/>
                <a:headEnd/>
                <a:tailEnd/>
              </a:ln>
            </p:spPr>
            <p:txBody>
              <a:bodyPr/>
              <a:lstStyle/>
              <a:p>
                <a:endParaRPr lang="en-US"/>
              </a:p>
            </p:txBody>
          </p:sp>
          <p:sp>
            <p:nvSpPr>
              <p:cNvPr id="131094" name="Line 24"/>
              <p:cNvSpPr>
                <a:spLocks noChangeShapeType="1"/>
              </p:cNvSpPr>
              <p:nvPr/>
            </p:nvSpPr>
            <p:spPr bwMode="auto">
              <a:xfrm>
                <a:off x="7033" y="8820"/>
                <a:ext cx="1440" cy="0"/>
              </a:xfrm>
              <a:prstGeom prst="line">
                <a:avLst/>
              </a:prstGeom>
              <a:noFill/>
              <a:ln w="9525">
                <a:solidFill>
                  <a:srgbClr val="000000"/>
                </a:solidFill>
                <a:round/>
                <a:headEnd/>
                <a:tailEnd/>
              </a:ln>
            </p:spPr>
            <p:txBody>
              <a:bodyPr/>
              <a:lstStyle/>
              <a:p>
                <a:endParaRPr lang="en-US"/>
              </a:p>
            </p:txBody>
          </p:sp>
          <p:sp>
            <p:nvSpPr>
              <p:cNvPr id="131095" name="Line 25"/>
              <p:cNvSpPr>
                <a:spLocks noChangeShapeType="1"/>
              </p:cNvSpPr>
              <p:nvPr/>
            </p:nvSpPr>
            <p:spPr bwMode="auto">
              <a:xfrm>
                <a:off x="8833" y="8820"/>
                <a:ext cx="1440" cy="0"/>
              </a:xfrm>
              <a:prstGeom prst="line">
                <a:avLst/>
              </a:prstGeom>
              <a:noFill/>
              <a:ln w="9525">
                <a:solidFill>
                  <a:srgbClr val="000000"/>
                </a:solidFill>
                <a:round/>
                <a:headEnd/>
                <a:tailEnd/>
              </a:ln>
            </p:spPr>
            <p:txBody>
              <a:bodyPr/>
              <a:lstStyle/>
              <a:p>
                <a:endParaRPr lang="en-US"/>
              </a:p>
            </p:txBody>
          </p:sp>
        </p:grpSp>
        <p:sp>
          <p:nvSpPr>
            <p:cNvPr id="131079" name="Text Box 26"/>
            <p:cNvSpPr txBox="1">
              <a:spLocks noChangeArrowheads="1"/>
            </p:cNvSpPr>
            <p:nvPr/>
          </p:nvSpPr>
          <p:spPr bwMode="auto">
            <a:xfrm>
              <a:off x="10080" y="7356"/>
              <a:ext cx="720" cy="540"/>
            </a:xfrm>
            <a:prstGeom prst="rect">
              <a:avLst/>
            </a:prstGeom>
            <a:noFill/>
            <a:ln w="9525">
              <a:noFill/>
              <a:miter lim="800000"/>
              <a:headEnd/>
              <a:tailEnd/>
            </a:ln>
          </p:spPr>
          <p:txBody>
            <a:bodyPr/>
            <a:lstStyle/>
            <a:p>
              <a:pPr eaLnBrk="0" hangingPunct="0"/>
              <a:r>
                <a:rPr lang="en-US" sz="3000"/>
                <a:t>D.</a:t>
              </a:r>
            </a:p>
          </p:txBody>
        </p:sp>
      </p:grpSp>
      <p:pic>
        <p:nvPicPr>
          <p:cNvPr id="131077" name="Picture 27"/>
          <p:cNvPicPr>
            <a:picLocks noChangeAspect="1" noChangeArrowheads="1"/>
          </p:cNvPicPr>
          <p:nvPr/>
        </p:nvPicPr>
        <p:blipFill>
          <a:blip r:embed="rId3" cstate="print"/>
          <a:srcRect/>
          <a:stretch>
            <a:fillRect/>
          </a:stretch>
        </p:blipFill>
        <p:spPr bwMode="auto">
          <a:xfrm>
            <a:off x="2209800" y="3048000"/>
            <a:ext cx="569913"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a:xfrm>
            <a:off x="304800" y="5334000"/>
            <a:ext cx="8229600" cy="1143000"/>
          </a:xfrm>
        </p:spPr>
        <p:txBody>
          <a:bodyPr/>
          <a:lstStyle/>
          <a:p>
            <a:pPr eaLnBrk="1" hangingPunct="1"/>
            <a:r>
              <a:rPr lang="en-US" sz="3500" smtClean="0">
                <a:solidFill>
                  <a:schemeClr val="tx1"/>
                </a:solidFill>
                <a:cs typeface="Times New Roman" pitchFamily="18" charset="0"/>
              </a:rPr>
              <a:t>8. Where is the</a:t>
            </a:r>
            <a:r>
              <a:rPr lang="en-US" sz="3500" smtClean="0">
                <a:solidFill>
                  <a:srgbClr val="FF0000"/>
                </a:solidFill>
                <a:cs typeface="Times New Roman" pitchFamily="18" charset="0"/>
              </a:rPr>
              <a:t> elastic potential energy </a:t>
            </a:r>
            <a:r>
              <a:rPr lang="en-US" sz="3500" smtClean="0">
                <a:solidFill>
                  <a:schemeClr val="tx1"/>
                </a:solidFill>
                <a:cs typeface="Times New Roman" pitchFamily="18" charset="0"/>
              </a:rPr>
              <a:t>zero?</a:t>
            </a:r>
            <a:r>
              <a:rPr lang="en-US" sz="3500" smtClean="0">
                <a:solidFill>
                  <a:srgbClr val="FF0000"/>
                </a:solidFill>
                <a:cs typeface="Times New Roman" pitchFamily="18" charset="0"/>
              </a:rPr>
              <a:t> </a:t>
            </a:r>
            <a:br>
              <a:rPr lang="en-US" sz="3500" smtClean="0">
                <a:solidFill>
                  <a:srgbClr val="FF0000"/>
                </a:solidFill>
                <a:cs typeface="Times New Roman" pitchFamily="18" charset="0"/>
              </a:rPr>
            </a:br>
            <a:endParaRPr lang="en-US" sz="3500" smtClean="0">
              <a:solidFill>
                <a:srgbClr val="FF0000"/>
              </a:solidFill>
              <a:cs typeface="Times New Roman" pitchFamily="18" charset="0"/>
            </a:endParaRPr>
          </a:p>
        </p:txBody>
      </p:sp>
      <p:sp>
        <p:nvSpPr>
          <p:cNvPr id="132099" name="Rectangle 3"/>
          <p:cNvSpPr>
            <a:spLocks noGrp="1" noChangeArrowheads="1"/>
          </p:cNvSpPr>
          <p:nvPr>
            <p:ph type="subTitle" idx="1"/>
          </p:nvPr>
        </p:nvSpPr>
        <p:spPr>
          <a:xfrm>
            <a:off x="381000" y="381000"/>
            <a:ext cx="8077200" cy="1905000"/>
          </a:xfrm>
        </p:spPr>
        <p:txBody>
          <a:bodyPr/>
          <a:lstStyle/>
          <a:p>
            <a:pPr algn="l" eaLnBrk="1" hangingPunct="1">
              <a:spcBef>
                <a:spcPct val="0"/>
              </a:spcBef>
            </a:pPr>
            <a:r>
              <a:rPr lang="en-US" sz="2500" smtClean="0">
                <a:solidFill>
                  <a:schemeClr val="tx2"/>
                </a:solidFill>
                <a:cs typeface="Times New Roman" pitchFamily="18" charset="0"/>
              </a:rPr>
              <a:t>A spring is hanging from a fixed wire as in the first picture on the left. Then a mass is hung on the spring and allowed to oscillate freely (with no friction present)</a:t>
            </a:r>
            <a:r>
              <a:rPr lang="en-US" sz="2500" i="1" smtClean="0">
                <a:solidFill>
                  <a:schemeClr val="tx2"/>
                </a:solidFill>
                <a:cs typeface="Times New Roman" pitchFamily="18" charset="0"/>
              </a:rPr>
              <a:t>.</a:t>
            </a:r>
            <a:r>
              <a:rPr lang="en-US" sz="2500" smtClean="0">
                <a:solidFill>
                  <a:schemeClr val="tx2"/>
                </a:solidFill>
                <a:cs typeface="Times New Roman" pitchFamily="18" charset="0"/>
              </a:rPr>
              <a:t> Answers A-D show different positions of the mass as it was oscillating.  </a:t>
            </a:r>
          </a:p>
          <a:p>
            <a:pPr eaLnBrk="1" hangingPunct="1"/>
            <a:endParaRPr lang="en-US" smtClean="0"/>
          </a:p>
        </p:txBody>
      </p:sp>
      <p:grpSp>
        <p:nvGrpSpPr>
          <p:cNvPr id="132100" name="Group 4"/>
          <p:cNvGrpSpPr>
            <a:grpSpLocks/>
          </p:cNvGrpSpPr>
          <p:nvPr/>
        </p:nvGrpSpPr>
        <p:grpSpPr bwMode="auto">
          <a:xfrm>
            <a:off x="304800" y="2209800"/>
            <a:ext cx="8229600" cy="2895600"/>
            <a:chOff x="1260" y="7200"/>
            <a:chExt cx="10080" cy="3600"/>
          </a:xfrm>
        </p:grpSpPr>
        <p:grpSp>
          <p:nvGrpSpPr>
            <p:cNvPr id="132103" name="Group 5"/>
            <p:cNvGrpSpPr>
              <a:grpSpLocks/>
            </p:cNvGrpSpPr>
            <p:nvPr/>
          </p:nvGrpSpPr>
          <p:grpSpPr bwMode="auto">
            <a:xfrm>
              <a:off x="1260" y="7200"/>
              <a:ext cx="10080" cy="3600"/>
              <a:chOff x="373" y="7920"/>
              <a:chExt cx="10080" cy="3600"/>
            </a:xfrm>
          </p:grpSpPr>
          <p:sp>
            <p:nvSpPr>
              <p:cNvPr id="132105" name="Freeform 6"/>
              <p:cNvSpPr>
                <a:spLocks/>
              </p:cNvSpPr>
              <p:nvPr/>
            </p:nvSpPr>
            <p:spPr bwMode="auto">
              <a:xfrm>
                <a:off x="733" y="8820"/>
                <a:ext cx="720" cy="960"/>
              </a:xfrm>
              <a:custGeom>
                <a:avLst/>
                <a:gdLst>
                  <a:gd name="T0" fmla="*/ 235 w 1260"/>
                  <a:gd name="T1" fmla="*/ 30 h 960"/>
                  <a:gd name="T2" fmla="*/ 0 w 1260"/>
                  <a:gd name="T3" fmla="*/ 30 h 960"/>
                  <a:gd name="T4" fmla="*/ 235 w 1260"/>
                  <a:gd name="T5" fmla="*/ 210 h 960"/>
                  <a:gd name="T6" fmla="*/ 0 w 1260"/>
                  <a:gd name="T7" fmla="*/ 210 h 960"/>
                  <a:gd name="T8" fmla="*/ 235 w 1260"/>
                  <a:gd name="T9" fmla="*/ 390 h 960"/>
                  <a:gd name="T10" fmla="*/ 0 w 1260"/>
                  <a:gd name="T11" fmla="*/ 390 h 960"/>
                  <a:gd name="T12" fmla="*/ 235 w 1260"/>
                  <a:gd name="T13" fmla="*/ 570 h 960"/>
                  <a:gd name="T14" fmla="*/ 0 w 1260"/>
                  <a:gd name="T15" fmla="*/ 570 h 960"/>
                  <a:gd name="T16" fmla="*/ 235 w 1260"/>
                  <a:gd name="T17" fmla="*/ 750 h 960"/>
                  <a:gd name="T18" fmla="*/ 0 w 1260"/>
                  <a:gd name="T19" fmla="*/ 750 h 960"/>
                  <a:gd name="T20" fmla="*/ 235 w 1260"/>
                  <a:gd name="T21" fmla="*/ 930 h 960"/>
                  <a:gd name="T22" fmla="*/ 0 w 1260"/>
                  <a:gd name="T23" fmla="*/ 930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2106" name="AutoShape 7"/>
              <p:cNvSpPr>
                <a:spLocks noChangeArrowheads="1"/>
              </p:cNvSpPr>
              <p:nvPr/>
            </p:nvSpPr>
            <p:spPr bwMode="auto">
              <a:xfrm>
                <a:off x="7671" y="1116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sp>
            <p:nvSpPr>
              <p:cNvPr id="132107" name="Text Box 8"/>
              <p:cNvSpPr txBox="1">
                <a:spLocks noChangeArrowheads="1"/>
              </p:cNvSpPr>
              <p:nvPr/>
            </p:nvSpPr>
            <p:spPr bwMode="auto">
              <a:xfrm>
                <a:off x="6853" y="7920"/>
                <a:ext cx="1800" cy="1080"/>
              </a:xfrm>
              <a:prstGeom prst="rect">
                <a:avLst/>
              </a:prstGeom>
              <a:noFill/>
              <a:ln w="9525">
                <a:noFill/>
                <a:miter lim="800000"/>
                <a:headEnd/>
                <a:tailEnd/>
              </a:ln>
            </p:spPr>
            <p:txBody>
              <a:bodyPr/>
              <a:lstStyle/>
              <a:p>
                <a:pPr eaLnBrk="0" hangingPunct="0"/>
                <a:r>
                  <a:rPr lang="en-US" sz="1500"/>
                  <a:t>C. Mass at minimum height</a:t>
                </a:r>
              </a:p>
            </p:txBody>
          </p:sp>
          <p:sp>
            <p:nvSpPr>
              <p:cNvPr id="132108" name="Freeform 9"/>
              <p:cNvSpPr>
                <a:spLocks/>
              </p:cNvSpPr>
              <p:nvPr/>
            </p:nvSpPr>
            <p:spPr bwMode="auto">
              <a:xfrm>
                <a:off x="7393" y="8820"/>
                <a:ext cx="720" cy="2340"/>
              </a:xfrm>
              <a:custGeom>
                <a:avLst/>
                <a:gdLst>
                  <a:gd name="T0" fmla="*/ 235 w 1260"/>
                  <a:gd name="T1" fmla="*/ 434 h 960"/>
                  <a:gd name="T2" fmla="*/ 0 w 1260"/>
                  <a:gd name="T3" fmla="*/ 434 h 960"/>
                  <a:gd name="T4" fmla="*/ 235 w 1260"/>
                  <a:gd name="T5" fmla="*/ 3042 h 960"/>
                  <a:gd name="T6" fmla="*/ 0 w 1260"/>
                  <a:gd name="T7" fmla="*/ 3042 h 960"/>
                  <a:gd name="T8" fmla="*/ 235 w 1260"/>
                  <a:gd name="T9" fmla="*/ 5650 h 960"/>
                  <a:gd name="T10" fmla="*/ 0 w 1260"/>
                  <a:gd name="T11" fmla="*/ 5650 h 960"/>
                  <a:gd name="T12" fmla="*/ 235 w 1260"/>
                  <a:gd name="T13" fmla="*/ 8253 h 960"/>
                  <a:gd name="T14" fmla="*/ 0 w 1260"/>
                  <a:gd name="T15" fmla="*/ 8253 h 960"/>
                  <a:gd name="T16" fmla="*/ 235 w 1260"/>
                  <a:gd name="T17" fmla="*/ 10862 h 960"/>
                  <a:gd name="T18" fmla="*/ 0 w 1260"/>
                  <a:gd name="T19" fmla="*/ 10862 h 960"/>
                  <a:gd name="T20" fmla="*/ 235 w 1260"/>
                  <a:gd name="T21" fmla="*/ 13470 h 960"/>
                  <a:gd name="T22" fmla="*/ 0 w 1260"/>
                  <a:gd name="T23" fmla="*/ 13470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2109" name="Text Box 10"/>
              <p:cNvSpPr txBox="1">
                <a:spLocks noChangeArrowheads="1"/>
              </p:cNvSpPr>
              <p:nvPr/>
            </p:nvSpPr>
            <p:spPr bwMode="auto">
              <a:xfrm>
                <a:off x="2533" y="7920"/>
                <a:ext cx="1620" cy="2340"/>
              </a:xfrm>
              <a:prstGeom prst="rect">
                <a:avLst/>
              </a:prstGeom>
              <a:noFill/>
              <a:ln w="9525">
                <a:noFill/>
                <a:miter lim="800000"/>
                <a:headEnd/>
                <a:tailEnd/>
              </a:ln>
            </p:spPr>
            <p:txBody>
              <a:bodyPr/>
              <a:lstStyle/>
              <a:p>
                <a:pPr eaLnBrk="0" hangingPunct="0"/>
                <a:r>
                  <a:rPr lang="en-US" sz="3000"/>
                  <a:t>A.</a:t>
                </a:r>
              </a:p>
              <a:p>
                <a:pPr eaLnBrk="0" hangingPunct="0"/>
                <a:endParaRPr lang="en-US" sz="3000"/>
              </a:p>
              <a:p>
                <a:pPr eaLnBrk="0" hangingPunct="0"/>
                <a:endParaRPr lang="en-US" sz="1200"/>
              </a:p>
              <a:p>
                <a:pPr eaLnBrk="0" hangingPunct="0"/>
                <a:endParaRPr lang="en-US" sz="1200"/>
              </a:p>
            </p:txBody>
          </p:sp>
          <p:grpSp>
            <p:nvGrpSpPr>
              <p:cNvPr id="132110" name="Group 11"/>
              <p:cNvGrpSpPr>
                <a:grpSpLocks/>
              </p:cNvGrpSpPr>
              <p:nvPr/>
            </p:nvGrpSpPr>
            <p:grpSpPr bwMode="auto">
              <a:xfrm>
                <a:off x="4513" y="7920"/>
                <a:ext cx="1620" cy="2340"/>
                <a:chOff x="8280" y="1980"/>
                <a:chExt cx="1620" cy="2340"/>
              </a:xfrm>
            </p:grpSpPr>
            <p:grpSp>
              <p:nvGrpSpPr>
                <p:cNvPr id="132121" name="Group 12"/>
                <p:cNvGrpSpPr>
                  <a:grpSpLocks/>
                </p:cNvGrpSpPr>
                <p:nvPr/>
              </p:nvGrpSpPr>
              <p:grpSpPr bwMode="auto">
                <a:xfrm>
                  <a:off x="8460" y="2880"/>
                  <a:ext cx="720" cy="900"/>
                  <a:chOff x="5940" y="4320"/>
                  <a:chExt cx="720" cy="900"/>
                </a:xfrm>
              </p:grpSpPr>
              <p:sp>
                <p:nvSpPr>
                  <p:cNvPr id="132123" name="Freeform 13"/>
                  <p:cNvSpPr>
                    <a:spLocks/>
                  </p:cNvSpPr>
                  <p:nvPr/>
                </p:nvSpPr>
                <p:spPr bwMode="auto">
                  <a:xfrm>
                    <a:off x="5940" y="4320"/>
                    <a:ext cx="720" cy="540"/>
                  </a:xfrm>
                  <a:custGeom>
                    <a:avLst/>
                    <a:gdLst>
                      <a:gd name="T0" fmla="*/ 235 w 1260"/>
                      <a:gd name="T1" fmla="*/ 6 h 960"/>
                      <a:gd name="T2" fmla="*/ 0 w 1260"/>
                      <a:gd name="T3" fmla="*/ 6 h 960"/>
                      <a:gd name="T4" fmla="*/ 235 w 1260"/>
                      <a:gd name="T5" fmla="*/ 37 h 960"/>
                      <a:gd name="T6" fmla="*/ 0 w 1260"/>
                      <a:gd name="T7" fmla="*/ 37 h 960"/>
                      <a:gd name="T8" fmla="*/ 235 w 1260"/>
                      <a:gd name="T9" fmla="*/ 69 h 960"/>
                      <a:gd name="T10" fmla="*/ 0 w 1260"/>
                      <a:gd name="T11" fmla="*/ 69 h 960"/>
                      <a:gd name="T12" fmla="*/ 235 w 1260"/>
                      <a:gd name="T13" fmla="*/ 102 h 960"/>
                      <a:gd name="T14" fmla="*/ 0 w 1260"/>
                      <a:gd name="T15" fmla="*/ 102 h 960"/>
                      <a:gd name="T16" fmla="*/ 235 w 1260"/>
                      <a:gd name="T17" fmla="*/ 133 h 960"/>
                      <a:gd name="T18" fmla="*/ 0 w 1260"/>
                      <a:gd name="T19" fmla="*/ 133 h 960"/>
                      <a:gd name="T20" fmla="*/ 235 w 1260"/>
                      <a:gd name="T21" fmla="*/ 165 h 960"/>
                      <a:gd name="T22" fmla="*/ 0 w 1260"/>
                      <a:gd name="T23" fmla="*/ 165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2124" name="AutoShape 14"/>
                  <p:cNvSpPr>
                    <a:spLocks noChangeArrowheads="1"/>
                  </p:cNvSpPr>
                  <p:nvPr/>
                </p:nvSpPr>
                <p:spPr bwMode="auto">
                  <a:xfrm>
                    <a:off x="6210" y="486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grpSp>
            <p:sp>
              <p:nvSpPr>
                <p:cNvPr id="132122" name="Text Box 15"/>
                <p:cNvSpPr txBox="1">
                  <a:spLocks noChangeArrowheads="1"/>
                </p:cNvSpPr>
                <p:nvPr/>
              </p:nvSpPr>
              <p:spPr bwMode="auto">
                <a:xfrm>
                  <a:off x="8280" y="1980"/>
                  <a:ext cx="1620" cy="2340"/>
                </a:xfrm>
                <a:prstGeom prst="rect">
                  <a:avLst/>
                </a:prstGeom>
                <a:noFill/>
                <a:ln w="9525">
                  <a:noFill/>
                  <a:miter lim="800000"/>
                  <a:headEnd/>
                  <a:tailEnd/>
                </a:ln>
              </p:spPr>
              <p:txBody>
                <a:bodyPr/>
                <a:lstStyle/>
                <a:p>
                  <a:pPr eaLnBrk="0" hangingPunct="0"/>
                  <a:r>
                    <a:rPr lang="en-US" sz="1500"/>
                    <a:t>B. Mass at maximum height</a:t>
                  </a:r>
                </a:p>
              </p:txBody>
            </p:sp>
          </p:grpSp>
          <p:sp>
            <p:nvSpPr>
              <p:cNvPr id="132111" name="AutoShape 16"/>
              <p:cNvSpPr>
                <a:spLocks noChangeArrowheads="1"/>
              </p:cNvSpPr>
              <p:nvPr/>
            </p:nvSpPr>
            <p:spPr bwMode="auto">
              <a:xfrm>
                <a:off x="9450" y="10620"/>
                <a:ext cx="180" cy="360"/>
              </a:xfrm>
              <a:prstGeom prst="triangle">
                <a:avLst>
                  <a:gd name="adj" fmla="val 50000"/>
                </a:avLst>
              </a:prstGeom>
              <a:solidFill>
                <a:srgbClr val="003300"/>
              </a:solidFill>
              <a:ln w="9525">
                <a:solidFill>
                  <a:srgbClr val="000000"/>
                </a:solidFill>
                <a:miter lim="800000"/>
                <a:headEnd/>
                <a:tailEnd/>
              </a:ln>
            </p:spPr>
            <p:txBody>
              <a:bodyPr/>
              <a:lstStyle/>
              <a:p>
                <a:endParaRPr lang="en-US"/>
              </a:p>
            </p:txBody>
          </p:sp>
          <p:sp>
            <p:nvSpPr>
              <p:cNvPr id="132112" name="Freeform 17"/>
              <p:cNvSpPr>
                <a:spLocks/>
              </p:cNvSpPr>
              <p:nvPr/>
            </p:nvSpPr>
            <p:spPr bwMode="auto">
              <a:xfrm>
                <a:off x="9193" y="8820"/>
                <a:ext cx="720" cy="1680"/>
              </a:xfrm>
              <a:custGeom>
                <a:avLst/>
                <a:gdLst>
                  <a:gd name="T0" fmla="*/ 235 w 1260"/>
                  <a:gd name="T1" fmla="*/ 163 h 960"/>
                  <a:gd name="T2" fmla="*/ 0 w 1260"/>
                  <a:gd name="T3" fmla="*/ 163 h 960"/>
                  <a:gd name="T4" fmla="*/ 235 w 1260"/>
                  <a:gd name="T5" fmla="*/ 1127 h 960"/>
                  <a:gd name="T6" fmla="*/ 0 w 1260"/>
                  <a:gd name="T7" fmla="*/ 1127 h 960"/>
                  <a:gd name="T8" fmla="*/ 235 w 1260"/>
                  <a:gd name="T9" fmla="*/ 2091 h 960"/>
                  <a:gd name="T10" fmla="*/ 0 w 1260"/>
                  <a:gd name="T11" fmla="*/ 2091 h 960"/>
                  <a:gd name="T12" fmla="*/ 235 w 1260"/>
                  <a:gd name="T13" fmla="*/ 3056 h 960"/>
                  <a:gd name="T14" fmla="*/ 0 w 1260"/>
                  <a:gd name="T15" fmla="*/ 3056 h 960"/>
                  <a:gd name="T16" fmla="*/ 235 w 1260"/>
                  <a:gd name="T17" fmla="*/ 4022 h 960"/>
                  <a:gd name="T18" fmla="*/ 0 w 1260"/>
                  <a:gd name="T19" fmla="*/ 4022 h 960"/>
                  <a:gd name="T20" fmla="*/ 235 w 1260"/>
                  <a:gd name="T21" fmla="*/ 4986 h 960"/>
                  <a:gd name="T22" fmla="*/ 0 w 1260"/>
                  <a:gd name="T23" fmla="*/ 4986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0"/>
                  <a:gd name="T37" fmla="*/ 0 h 960"/>
                  <a:gd name="T38" fmla="*/ 1260 w 126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0" h="960">
                    <a:moveTo>
                      <a:pt x="1260" y="30"/>
                    </a:moveTo>
                    <a:cubicBezTo>
                      <a:pt x="630" y="15"/>
                      <a:pt x="0" y="0"/>
                      <a:pt x="0" y="30"/>
                    </a:cubicBezTo>
                    <a:cubicBezTo>
                      <a:pt x="0" y="60"/>
                      <a:pt x="1260" y="180"/>
                      <a:pt x="1260" y="210"/>
                    </a:cubicBezTo>
                    <a:cubicBezTo>
                      <a:pt x="1260" y="240"/>
                      <a:pt x="0" y="180"/>
                      <a:pt x="0" y="210"/>
                    </a:cubicBezTo>
                    <a:cubicBezTo>
                      <a:pt x="0" y="240"/>
                      <a:pt x="1260" y="360"/>
                      <a:pt x="1260" y="390"/>
                    </a:cubicBezTo>
                    <a:cubicBezTo>
                      <a:pt x="1260" y="420"/>
                      <a:pt x="0" y="360"/>
                      <a:pt x="0" y="390"/>
                    </a:cubicBezTo>
                    <a:cubicBezTo>
                      <a:pt x="0" y="420"/>
                      <a:pt x="1260" y="540"/>
                      <a:pt x="1260" y="570"/>
                    </a:cubicBezTo>
                    <a:cubicBezTo>
                      <a:pt x="1260" y="600"/>
                      <a:pt x="0" y="540"/>
                      <a:pt x="0" y="570"/>
                    </a:cubicBezTo>
                    <a:cubicBezTo>
                      <a:pt x="0" y="600"/>
                      <a:pt x="1260" y="720"/>
                      <a:pt x="1260" y="750"/>
                    </a:cubicBezTo>
                    <a:cubicBezTo>
                      <a:pt x="1260" y="780"/>
                      <a:pt x="0" y="720"/>
                      <a:pt x="0" y="750"/>
                    </a:cubicBezTo>
                    <a:cubicBezTo>
                      <a:pt x="0" y="780"/>
                      <a:pt x="1260" y="900"/>
                      <a:pt x="1260" y="930"/>
                    </a:cubicBezTo>
                    <a:cubicBezTo>
                      <a:pt x="1260" y="960"/>
                      <a:pt x="210" y="930"/>
                      <a:pt x="0" y="930"/>
                    </a:cubicBezTo>
                  </a:path>
                </a:pathLst>
              </a:custGeom>
              <a:noFill/>
              <a:ln w="9525">
                <a:solidFill>
                  <a:srgbClr val="000000"/>
                </a:solidFill>
                <a:round/>
                <a:headEnd/>
                <a:tailEnd/>
              </a:ln>
            </p:spPr>
            <p:txBody>
              <a:bodyPr/>
              <a:lstStyle/>
              <a:p>
                <a:endParaRPr lang="en-US"/>
              </a:p>
            </p:txBody>
          </p:sp>
          <p:sp>
            <p:nvSpPr>
              <p:cNvPr id="132113" name="Line 18"/>
              <p:cNvSpPr>
                <a:spLocks noChangeShapeType="1"/>
              </p:cNvSpPr>
              <p:nvPr/>
            </p:nvSpPr>
            <p:spPr bwMode="auto">
              <a:xfrm>
                <a:off x="733" y="8820"/>
                <a:ext cx="9720" cy="0"/>
              </a:xfrm>
              <a:prstGeom prst="line">
                <a:avLst/>
              </a:prstGeom>
              <a:noFill/>
              <a:ln w="9525" cap="rnd">
                <a:solidFill>
                  <a:srgbClr val="000000"/>
                </a:solidFill>
                <a:prstDash val="sysDot"/>
                <a:round/>
                <a:headEnd/>
                <a:tailEnd/>
              </a:ln>
            </p:spPr>
            <p:txBody>
              <a:bodyPr/>
              <a:lstStyle/>
              <a:p>
                <a:endParaRPr lang="en-US"/>
              </a:p>
            </p:txBody>
          </p:sp>
          <p:sp>
            <p:nvSpPr>
              <p:cNvPr id="132114" name="Text Box 19"/>
              <p:cNvSpPr txBox="1">
                <a:spLocks noChangeArrowheads="1"/>
              </p:cNvSpPr>
              <p:nvPr/>
            </p:nvSpPr>
            <p:spPr bwMode="auto">
              <a:xfrm>
                <a:off x="373" y="7920"/>
                <a:ext cx="1620" cy="720"/>
              </a:xfrm>
              <a:prstGeom prst="rect">
                <a:avLst/>
              </a:prstGeom>
              <a:noFill/>
              <a:ln w="9525">
                <a:noFill/>
                <a:miter lim="800000"/>
                <a:headEnd/>
                <a:tailEnd/>
              </a:ln>
            </p:spPr>
            <p:txBody>
              <a:bodyPr/>
              <a:lstStyle/>
              <a:p>
                <a:pPr eaLnBrk="0" hangingPunct="0"/>
                <a:r>
                  <a:rPr lang="en-US" sz="1500"/>
                  <a:t>Spring with no mass attached</a:t>
                </a:r>
              </a:p>
            </p:txBody>
          </p:sp>
          <p:sp>
            <p:nvSpPr>
              <p:cNvPr id="132115" name="Line 20"/>
              <p:cNvSpPr>
                <a:spLocks noChangeShapeType="1"/>
              </p:cNvSpPr>
              <p:nvPr/>
            </p:nvSpPr>
            <p:spPr bwMode="auto">
              <a:xfrm>
                <a:off x="553" y="9720"/>
                <a:ext cx="9900" cy="0"/>
              </a:xfrm>
              <a:prstGeom prst="line">
                <a:avLst/>
              </a:prstGeom>
              <a:noFill/>
              <a:ln w="3175" cap="rnd">
                <a:solidFill>
                  <a:srgbClr val="000000"/>
                </a:solidFill>
                <a:prstDash val="sysDot"/>
                <a:round/>
                <a:headEnd/>
                <a:tailEnd/>
              </a:ln>
            </p:spPr>
            <p:txBody>
              <a:bodyPr/>
              <a:lstStyle/>
              <a:p>
                <a:endParaRPr lang="en-US"/>
              </a:p>
            </p:txBody>
          </p:sp>
          <p:sp>
            <p:nvSpPr>
              <p:cNvPr id="132116" name="Line 21"/>
              <p:cNvSpPr>
                <a:spLocks noChangeShapeType="1"/>
              </p:cNvSpPr>
              <p:nvPr/>
            </p:nvSpPr>
            <p:spPr bwMode="auto">
              <a:xfrm>
                <a:off x="373" y="8820"/>
                <a:ext cx="1440" cy="0"/>
              </a:xfrm>
              <a:prstGeom prst="line">
                <a:avLst/>
              </a:prstGeom>
              <a:noFill/>
              <a:ln w="9525">
                <a:solidFill>
                  <a:srgbClr val="000000"/>
                </a:solidFill>
                <a:round/>
                <a:headEnd/>
                <a:tailEnd/>
              </a:ln>
            </p:spPr>
            <p:txBody>
              <a:bodyPr/>
              <a:lstStyle/>
              <a:p>
                <a:endParaRPr lang="en-US"/>
              </a:p>
            </p:txBody>
          </p:sp>
          <p:sp>
            <p:nvSpPr>
              <p:cNvPr id="132117" name="Line 22"/>
              <p:cNvSpPr>
                <a:spLocks noChangeShapeType="1"/>
              </p:cNvSpPr>
              <p:nvPr/>
            </p:nvSpPr>
            <p:spPr bwMode="auto">
              <a:xfrm>
                <a:off x="2353" y="8820"/>
                <a:ext cx="1440" cy="0"/>
              </a:xfrm>
              <a:prstGeom prst="line">
                <a:avLst/>
              </a:prstGeom>
              <a:noFill/>
              <a:ln w="9525">
                <a:solidFill>
                  <a:srgbClr val="000000"/>
                </a:solidFill>
                <a:round/>
                <a:headEnd/>
                <a:tailEnd/>
              </a:ln>
            </p:spPr>
            <p:txBody>
              <a:bodyPr/>
              <a:lstStyle/>
              <a:p>
                <a:endParaRPr lang="en-US"/>
              </a:p>
            </p:txBody>
          </p:sp>
          <p:sp>
            <p:nvSpPr>
              <p:cNvPr id="132118" name="Line 23"/>
              <p:cNvSpPr>
                <a:spLocks noChangeShapeType="1"/>
              </p:cNvSpPr>
              <p:nvPr/>
            </p:nvSpPr>
            <p:spPr bwMode="auto">
              <a:xfrm>
                <a:off x="4333" y="8820"/>
                <a:ext cx="1440" cy="0"/>
              </a:xfrm>
              <a:prstGeom prst="line">
                <a:avLst/>
              </a:prstGeom>
              <a:noFill/>
              <a:ln w="9525">
                <a:solidFill>
                  <a:srgbClr val="000000"/>
                </a:solidFill>
                <a:round/>
                <a:headEnd/>
                <a:tailEnd/>
              </a:ln>
            </p:spPr>
            <p:txBody>
              <a:bodyPr/>
              <a:lstStyle/>
              <a:p>
                <a:endParaRPr lang="en-US"/>
              </a:p>
            </p:txBody>
          </p:sp>
          <p:sp>
            <p:nvSpPr>
              <p:cNvPr id="132119" name="Line 24"/>
              <p:cNvSpPr>
                <a:spLocks noChangeShapeType="1"/>
              </p:cNvSpPr>
              <p:nvPr/>
            </p:nvSpPr>
            <p:spPr bwMode="auto">
              <a:xfrm>
                <a:off x="7033" y="8820"/>
                <a:ext cx="1440" cy="0"/>
              </a:xfrm>
              <a:prstGeom prst="line">
                <a:avLst/>
              </a:prstGeom>
              <a:noFill/>
              <a:ln w="9525">
                <a:solidFill>
                  <a:srgbClr val="000000"/>
                </a:solidFill>
                <a:round/>
                <a:headEnd/>
                <a:tailEnd/>
              </a:ln>
            </p:spPr>
            <p:txBody>
              <a:bodyPr/>
              <a:lstStyle/>
              <a:p>
                <a:endParaRPr lang="en-US"/>
              </a:p>
            </p:txBody>
          </p:sp>
          <p:sp>
            <p:nvSpPr>
              <p:cNvPr id="132120" name="Line 25"/>
              <p:cNvSpPr>
                <a:spLocks noChangeShapeType="1"/>
              </p:cNvSpPr>
              <p:nvPr/>
            </p:nvSpPr>
            <p:spPr bwMode="auto">
              <a:xfrm>
                <a:off x="8833" y="8820"/>
                <a:ext cx="1440" cy="0"/>
              </a:xfrm>
              <a:prstGeom prst="line">
                <a:avLst/>
              </a:prstGeom>
              <a:noFill/>
              <a:ln w="9525">
                <a:solidFill>
                  <a:srgbClr val="000000"/>
                </a:solidFill>
                <a:round/>
                <a:headEnd/>
                <a:tailEnd/>
              </a:ln>
            </p:spPr>
            <p:txBody>
              <a:bodyPr/>
              <a:lstStyle/>
              <a:p>
                <a:endParaRPr lang="en-US"/>
              </a:p>
            </p:txBody>
          </p:sp>
        </p:grpSp>
        <p:sp>
          <p:nvSpPr>
            <p:cNvPr id="132104" name="Text Box 26"/>
            <p:cNvSpPr txBox="1">
              <a:spLocks noChangeArrowheads="1"/>
            </p:cNvSpPr>
            <p:nvPr/>
          </p:nvSpPr>
          <p:spPr bwMode="auto">
            <a:xfrm>
              <a:off x="10080" y="7356"/>
              <a:ext cx="720" cy="540"/>
            </a:xfrm>
            <a:prstGeom prst="rect">
              <a:avLst/>
            </a:prstGeom>
            <a:noFill/>
            <a:ln w="9525">
              <a:noFill/>
              <a:miter lim="800000"/>
              <a:headEnd/>
              <a:tailEnd/>
            </a:ln>
          </p:spPr>
          <p:txBody>
            <a:bodyPr/>
            <a:lstStyle/>
            <a:p>
              <a:pPr eaLnBrk="0" hangingPunct="0"/>
              <a:r>
                <a:rPr lang="en-US" sz="3000"/>
                <a:t>D.</a:t>
              </a:r>
            </a:p>
          </p:txBody>
        </p:sp>
      </p:grpSp>
      <p:sp>
        <p:nvSpPr>
          <p:cNvPr id="132101" name="Rectangle 27"/>
          <p:cNvSpPr>
            <a:spLocks noChangeArrowheads="1"/>
          </p:cNvSpPr>
          <p:nvPr/>
        </p:nvSpPr>
        <p:spPr bwMode="auto">
          <a:xfrm>
            <a:off x="4340225" y="3025775"/>
            <a:ext cx="9144000" cy="0"/>
          </a:xfrm>
          <a:prstGeom prst="rect">
            <a:avLst/>
          </a:prstGeom>
          <a:noFill/>
          <a:ln w="9525">
            <a:noFill/>
            <a:miter lim="800000"/>
            <a:headEnd/>
            <a:tailEnd/>
          </a:ln>
        </p:spPr>
        <p:txBody>
          <a:bodyPr>
            <a:spAutoFit/>
          </a:bodyPr>
          <a:lstStyle/>
          <a:p>
            <a:endParaRPr lang="en-US"/>
          </a:p>
        </p:txBody>
      </p:sp>
      <p:pic>
        <p:nvPicPr>
          <p:cNvPr id="132102" name="Picture 28"/>
          <p:cNvPicPr>
            <a:picLocks noChangeAspect="1" noChangeArrowheads="1"/>
          </p:cNvPicPr>
          <p:nvPr/>
        </p:nvPicPr>
        <p:blipFill>
          <a:blip r:embed="rId2" cstate="print"/>
          <a:srcRect/>
          <a:stretch>
            <a:fillRect/>
          </a:stretch>
        </p:blipFill>
        <p:spPr bwMode="auto">
          <a:xfrm>
            <a:off x="2057400" y="2971800"/>
            <a:ext cx="569913" cy="9906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ctrTitle"/>
          </p:nvPr>
        </p:nvSpPr>
        <p:spPr>
          <a:xfrm>
            <a:off x="838200" y="457200"/>
            <a:ext cx="7772400" cy="1143000"/>
          </a:xfrm>
        </p:spPr>
        <p:txBody>
          <a:bodyPr/>
          <a:lstStyle/>
          <a:p>
            <a:pPr eaLnBrk="1" hangingPunct="1"/>
            <a:r>
              <a:rPr lang="en-US" i="1" dirty="0" smtClean="0">
                <a:hlinkClick r:id="rId2"/>
              </a:rPr>
              <a:t>Pendulum Lab </a:t>
            </a:r>
            <a:r>
              <a:rPr lang="en-US" dirty="0" smtClean="0"/>
              <a:t/>
            </a:r>
            <a:br>
              <a:rPr lang="en-US" dirty="0" smtClean="0"/>
            </a:br>
            <a:r>
              <a:rPr lang="en-US" dirty="0" smtClean="0">
                <a:hlinkClick r:id="rId3"/>
              </a:rPr>
              <a:t>Activity 1</a:t>
            </a:r>
            <a:endParaRPr lang="en-US" dirty="0" smtClean="0"/>
          </a:p>
        </p:txBody>
      </p:sp>
      <p:sp>
        <p:nvSpPr>
          <p:cNvPr id="220163" name="Rectangle 3"/>
          <p:cNvSpPr>
            <a:spLocks noGrp="1" noChangeArrowheads="1"/>
          </p:cNvSpPr>
          <p:nvPr>
            <p:ph type="subTitle" idx="1"/>
          </p:nvPr>
        </p:nvSpPr>
        <p:spPr>
          <a:xfrm>
            <a:off x="1143000" y="2362200"/>
            <a:ext cx="6400800" cy="1752600"/>
          </a:xfrm>
        </p:spPr>
        <p:txBody>
          <a:bodyPr/>
          <a:lstStyle/>
          <a:p>
            <a:pPr algn="l" eaLnBrk="1" hangingPunct="1"/>
            <a:r>
              <a:rPr lang="en-US" sz="2000" b="1" smtClean="0">
                <a:cs typeface="Times New Roman" pitchFamily="18" charset="0"/>
              </a:rPr>
              <a:t>Learning Goals: </a:t>
            </a:r>
            <a:r>
              <a:rPr lang="en-US" sz="2000" smtClean="0">
                <a:cs typeface="Times New Roman" pitchFamily="18" charset="0"/>
              </a:rPr>
              <a:t>Students will be able to: </a:t>
            </a:r>
          </a:p>
          <a:p>
            <a:pPr algn="l" eaLnBrk="1" hangingPunct="1">
              <a:buFontTx/>
              <a:buChar char="•"/>
            </a:pPr>
            <a:r>
              <a:rPr lang="en-US" sz="2000" smtClean="0">
                <a:cs typeface="Times New Roman" pitchFamily="18" charset="0"/>
              </a:rPr>
              <a:t>Design experiments to describe how variables affect the motion of a pendulum.</a:t>
            </a:r>
          </a:p>
          <a:p>
            <a:pPr algn="l" eaLnBrk="1" hangingPunct="1">
              <a:buFontTx/>
              <a:buChar char="•"/>
            </a:pPr>
            <a:r>
              <a:rPr lang="en-US" sz="2000" smtClean="0">
                <a:cs typeface="Times New Roman" pitchFamily="18" charset="0"/>
              </a:rPr>
              <a:t>Use a photogate timer to determine quantitatively how the period of a pendulum depends on the variables you described.</a:t>
            </a:r>
          </a:p>
          <a:p>
            <a:pPr eaLnBrk="1" hangingPunct="1"/>
            <a:endParaRPr lang="en-US" sz="2000" smtClean="0"/>
          </a:p>
        </p:txBody>
      </p:sp>
      <p:sp>
        <p:nvSpPr>
          <p:cNvPr id="220164" name="Text Box 4"/>
          <p:cNvSpPr txBox="1">
            <a:spLocks noChangeArrowheads="1"/>
          </p:cNvSpPr>
          <p:nvPr/>
        </p:nvSpPr>
        <p:spPr bwMode="auto">
          <a:xfrm>
            <a:off x="914400" y="4648200"/>
            <a:ext cx="7696200" cy="1735138"/>
          </a:xfrm>
          <a:prstGeom prst="rect">
            <a:avLst/>
          </a:prstGeom>
          <a:noFill/>
          <a:ln w="9525">
            <a:noFill/>
            <a:miter lim="800000"/>
            <a:headEnd/>
            <a:tailEnd/>
          </a:ln>
        </p:spPr>
        <p:txBody>
          <a:bodyPr>
            <a:spAutoFit/>
          </a:bodyPr>
          <a:lstStyle/>
          <a:p>
            <a:pPr>
              <a:spcBef>
                <a:spcPct val="50000"/>
              </a:spcBef>
            </a:pPr>
            <a:r>
              <a:rPr lang="en-US"/>
              <a:t>I plan to have the sim open to demonstrate the answers, but I have included the results from the photogate timer just for precise evidence.</a:t>
            </a:r>
          </a:p>
          <a:p>
            <a:pPr>
              <a:spcBef>
                <a:spcPct val="50000"/>
              </a:spcBef>
            </a:pPr>
            <a:r>
              <a:rPr lang="en-US"/>
              <a:t>Trish Loeblein updated 7/20/2008</a:t>
            </a:r>
          </a:p>
        </p:txBody>
      </p:sp>
      <p:sp>
        <p:nvSpPr>
          <p:cNvPr id="5" name="TextBox 5"/>
          <p:cNvSpPr txBox="1">
            <a:spLocks noChangeArrowheads="1"/>
          </p:cNvSpPr>
          <p:nvPr/>
        </p:nvSpPr>
        <p:spPr bwMode="auto">
          <a:xfrm>
            <a:off x="6400800" y="6383337"/>
            <a:ext cx="253036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hlinkClick r:id="rId4" action="ppaction://hlinkfile"/>
              </a:rPr>
              <a:t>phet.colorado.edu</a:t>
            </a:r>
            <a:endParaRPr lang="en-US" dirty="0"/>
          </a:p>
        </p:txBody>
      </p:sp>
    </p:spTree>
    <p:extLst>
      <p:ext uri="{BB962C8B-B14F-4D97-AF65-F5344CB8AC3E}">
        <p14:creationId xmlns:p14="http://schemas.microsoft.com/office/powerpoint/2010/main" val="377942473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2"/>
          <p:cNvSpPr>
            <a:spLocks noGrp="1" noChangeArrowheads="1"/>
          </p:cNvSpPr>
          <p:nvPr>
            <p:ph type="title"/>
          </p:nvPr>
        </p:nvSpPr>
        <p:spPr>
          <a:xfrm>
            <a:off x="762000" y="1143000"/>
            <a:ext cx="4114800" cy="1143000"/>
          </a:xfrm>
        </p:spPr>
        <p:txBody>
          <a:bodyPr/>
          <a:lstStyle/>
          <a:p>
            <a:pPr algn="l" eaLnBrk="1" hangingPunct="1"/>
            <a:r>
              <a:rPr lang="en-US" sz="4800" smtClean="0"/>
              <a:t>1. Which one swings faster?</a:t>
            </a:r>
            <a:r>
              <a:rPr lang="en-US" smtClean="0"/>
              <a:t> </a:t>
            </a:r>
          </a:p>
        </p:txBody>
      </p:sp>
      <p:sp>
        <p:nvSpPr>
          <p:cNvPr id="94213" name="Rectangle 3"/>
          <p:cNvSpPr>
            <a:spLocks noGrp="1" noChangeArrowheads="1"/>
          </p:cNvSpPr>
          <p:nvPr>
            <p:ph type="body" idx="1"/>
          </p:nvPr>
        </p:nvSpPr>
        <p:spPr>
          <a:xfrm>
            <a:off x="381000" y="2743200"/>
            <a:ext cx="6096000" cy="3352800"/>
          </a:xfrm>
        </p:spPr>
        <p:txBody>
          <a:bodyPr/>
          <a:lstStyle/>
          <a:p>
            <a:pPr marL="609600" indent="-609600" eaLnBrk="1" hangingPunct="1">
              <a:buFontTx/>
              <a:buAutoNum type="alphaUcPeriod"/>
            </a:pPr>
            <a:r>
              <a:rPr lang="en-US" sz="4800" smtClean="0"/>
              <a:t>They go the same speed</a:t>
            </a:r>
          </a:p>
          <a:p>
            <a:pPr marL="609600" indent="-609600" eaLnBrk="1" hangingPunct="1">
              <a:buFontTx/>
              <a:buAutoNum type="alphaUcPeriod"/>
            </a:pPr>
            <a:r>
              <a:rPr lang="en-US" sz="4800" smtClean="0">
                <a:solidFill>
                  <a:schemeClr val="accent2"/>
                </a:solidFill>
              </a:rPr>
              <a:t>1 is faster</a:t>
            </a:r>
          </a:p>
          <a:p>
            <a:pPr marL="609600" indent="-609600" eaLnBrk="1" hangingPunct="1">
              <a:buFontTx/>
              <a:buAutoNum type="alphaUcPeriod"/>
            </a:pPr>
            <a:r>
              <a:rPr lang="en-US" sz="4800" smtClean="0">
                <a:solidFill>
                  <a:srgbClr val="FF0000"/>
                </a:solidFill>
              </a:rPr>
              <a:t>2 is faster</a:t>
            </a:r>
          </a:p>
        </p:txBody>
      </p:sp>
      <p:graphicFrame>
        <p:nvGraphicFramePr>
          <p:cNvPr id="94210" name="Object 4"/>
          <p:cNvGraphicFramePr>
            <a:graphicFrameLocks noChangeAspect="1"/>
          </p:cNvGraphicFramePr>
          <p:nvPr/>
        </p:nvGraphicFramePr>
        <p:xfrm>
          <a:off x="5715000" y="93663"/>
          <a:ext cx="3162300" cy="2984500"/>
        </p:xfrm>
        <a:graphic>
          <a:graphicData uri="http://schemas.openxmlformats.org/presentationml/2006/ole">
            <mc:AlternateContent xmlns:mc="http://schemas.openxmlformats.org/markup-compatibility/2006">
              <mc:Choice xmlns:v="urn:schemas-microsoft-com:vml" Requires="v">
                <p:oleObj spid="_x0000_s156688" name="Bitmap Image" r:id="rId4" imgW="2857748" imgH="2697714" progId="PBrush">
                  <p:embed/>
                </p:oleObj>
              </mc:Choice>
              <mc:Fallback>
                <p:oleObj name="Bitmap Image" r:id="rId4" imgW="2857748" imgH="269771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93663"/>
                        <a:ext cx="3162300"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211" name="Object 5"/>
          <p:cNvGraphicFramePr>
            <a:graphicFrameLocks noChangeAspect="1"/>
          </p:cNvGraphicFramePr>
          <p:nvPr/>
        </p:nvGraphicFramePr>
        <p:xfrm>
          <a:off x="5715000" y="2819400"/>
          <a:ext cx="2392363" cy="4038600"/>
        </p:xfrm>
        <a:graphic>
          <a:graphicData uri="http://schemas.openxmlformats.org/presentationml/2006/ole">
            <mc:AlternateContent xmlns:mc="http://schemas.openxmlformats.org/markup-compatibility/2006">
              <mc:Choice xmlns:v="urn:schemas-microsoft-com:vml" Requires="v">
                <p:oleObj spid="_x0000_s156689" name="Bitmap Image" r:id="rId6" imgW="1691787" imgH="2857748" progId="PBrush">
                  <p:embed/>
                </p:oleObj>
              </mc:Choice>
              <mc:Fallback>
                <p:oleObj name="Bitmap Image" r:id="rId6" imgW="1691787" imgH="2857748"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819400"/>
                        <a:ext cx="239236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6720711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2"/>
          <p:cNvSpPr>
            <a:spLocks noGrp="1" noChangeArrowheads="1"/>
          </p:cNvSpPr>
          <p:nvPr>
            <p:ph type="title"/>
          </p:nvPr>
        </p:nvSpPr>
        <p:spPr/>
        <p:txBody>
          <a:bodyPr/>
          <a:lstStyle/>
          <a:p>
            <a:pPr eaLnBrk="1" hangingPunct="1"/>
            <a:r>
              <a:rPr lang="en-US" smtClean="0"/>
              <a:t>Answer to 1 </a:t>
            </a:r>
          </a:p>
        </p:txBody>
      </p:sp>
      <p:graphicFrame>
        <p:nvGraphicFramePr>
          <p:cNvPr id="95234" name="Object 3"/>
          <p:cNvGraphicFramePr>
            <a:graphicFrameLocks noChangeAspect="1"/>
          </p:cNvGraphicFramePr>
          <p:nvPr/>
        </p:nvGraphicFramePr>
        <p:xfrm>
          <a:off x="1676400" y="2514600"/>
          <a:ext cx="2522538" cy="1905000"/>
        </p:xfrm>
        <a:graphic>
          <a:graphicData uri="http://schemas.openxmlformats.org/presentationml/2006/ole">
            <mc:AlternateContent xmlns:mc="http://schemas.openxmlformats.org/markup-compatibility/2006">
              <mc:Choice xmlns:v="urn:schemas-microsoft-com:vml" Requires="v">
                <p:oleObj spid="_x0000_s157712" name="Bitmap Image" r:id="rId3" imgW="998307" imgH="754605" progId="PBrush">
                  <p:embed/>
                </p:oleObj>
              </mc:Choice>
              <mc:Fallback>
                <p:oleObj name="Bitmap Image" r:id="rId3" imgW="998307" imgH="754605"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514600"/>
                        <a:ext cx="252253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235" name="Object 4"/>
          <p:cNvGraphicFramePr>
            <a:graphicFrameLocks noChangeAspect="1"/>
          </p:cNvGraphicFramePr>
          <p:nvPr/>
        </p:nvGraphicFramePr>
        <p:xfrm>
          <a:off x="4648200" y="2514600"/>
          <a:ext cx="2514600" cy="1946275"/>
        </p:xfrm>
        <a:graphic>
          <a:graphicData uri="http://schemas.openxmlformats.org/presentationml/2006/ole">
            <mc:AlternateContent xmlns:mc="http://schemas.openxmlformats.org/markup-compatibility/2006">
              <mc:Choice xmlns:v="urn:schemas-microsoft-com:vml" Requires="v">
                <p:oleObj spid="_x0000_s157713" name="Bitmap Image" r:id="rId5" imgW="975238" imgH="754605" progId="PBrush">
                  <p:embed/>
                </p:oleObj>
              </mc:Choice>
              <mc:Fallback>
                <p:oleObj name="Bitmap Image" r:id="rId5" imgW="975238" imgH="754605"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514600"/>
                        <a:ext cx="2514600"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6397271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title"/>
          </p:nvPr>
        </p:nvSpPr>
        <p:spPr>
          <a:xfrm>
            <a:off x="381000" y="914400"/>
            <a:ext cx="6019800" cy="1143000"/>
          </a:xfrm>
        </p:spPr>
        <p:txBody>
          <a:bodyPr/>
          <a:lstStyle/>
          <a:p>
            <a:pPr algn="l" eaLnBrk="1" hangingPunct="1"/>
            <a:r>
              <a:rPr lang="en-US" smtClean="0"/>
              <a:t>2.What is true about the maximum angle as they swing left?</a:t>
            </a:r>
          </a:p>
        </p:txBody>
      </p:sp>
      <p:sp>
        <p:nvSpPr>
          <p:cNvPr id="96261" name="Rectangle 3"/>
          <p:cNvSpPr>
            <a:spLocks noGrp="1" noChangeArrowheads="1"/>
          </p:cNvSpPr>
          <p:nvPr>
            <p:ph type="body" idx="1"/>
          </p:nvPr>
        </p:nvSpPr>
        <p:spPr>
          <a:xfrm>
            <a:off x="457200" y="2743200"/>
            <a:ext cx="5181600" cy="4114800"/>
          </a:xfrm>
        </p:spPr>
        <p:txBody>
          <a:bodyPr/>
          <a:lstStyle/>
          <a:p>
            <a:pPr marL="609600" indent="-609600" eaLnBrk="1" hangingPunct="1">
              <a:buFontTx/>
              <a:buAutoNum type="alphaUcPeriod"/>
            </a:pPr>
            <a:r>
              <a:rPr lang="en-US" sz="4000" smtClean="0"/>
              <a:t>They have the same max angle</a:t>
            </a:r>
          </a:p>
          <a:p>
            <a:pPr marL="609600" indent="-609600" eaLnBrk="1" hangingPunct="1">
              <a:buFontTx/>
              <a:buAutoNum type="alphaUcPeriod"/>
            </a:pPr>
            <a:r>
              <a:rPr lang="en-US" sz="4000" smtClean="0">
                <a:solidFill>
                  <a:schemeClr val="accent2"/>
                </a:solidFill>
              </a:rPr>
              <a:t>1 swings to a greater angle</a:t>
            </a:r>
          </a:p>
          <a:p>
            <a:pPr marL="609600" indent="-609600" eaLnBrk="1" hangingPunct="1">
              <a:buFontTx/>
              <a:buAutoNum type="alphaUcPeriod"/>
            </a:pPr>
            <a:r>
              <a:rPr lang="en-US" sz="4000" smtClean="0">
                <a:solidFill>
                  <a:srgbClr val="FF0000"/>
                </a:solidFill>
              </a:rPr>
              <a:t>2 swings to a greater angle</a:t>
            </a:r>
          </a:p>
        </p:txBody>
      </p:sp>
      <p:graphicFrame>
        <p:nvGraphicFramePr>
          <p:cNvPr id="96258" name="Object 4"/>
          <p:cNvGraphicFramePr>
            <a:graphicFrameLocks noChangeAspect="1"/>
          </p:cNvGraphicFramePr>
          <p:nvPr/>
        </p:nvGraphicFramePr>
        <p:xfrm>
          <a:off x="5867400" y="236538"/>
          <a:ext cx="3009900" cy="2841625"/>
        </p:xfrm>
        <a:graphic>
          <a:graphicData uri="http://schemas.openxmlformats.org/presentationml/2006/ole">
            <mc:AlternateContent xmlns:mc="http://schemas.openxmlformats.org/markup-compatibility/2006">
              <mc:Choice xmlns:v="urn:schemas-microsoft-com:vml" Requires="v">
                <p:oleObj spid="_x0000_s158736" name="Bitmap Image" r:id="rId3" imgW="2857748" imgH="2697714" progId="PBrush">
                  <p:embed/>
                </p:oleObj>
              </mc:Choice>
              <mc:Fallback>
                <p:oleObj name="Bitmap Image" r:id="rId3" imgW="2857748" imgH="269771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36538"/>
                        <a:ext cx="30099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259" name="Object 5"/>
          <p:cNvGraphicFramePr>
            <a:graphicFrameLocks noChangeAspect="1"/>
          </p:cNvGraphicFramePr>
          <p:nvPr/>
        </p:nvGraphicFramePr>
        <p:xfrm>
          <a:off x="5791200" y="2819400"/>
          <a:ext cx="2392363" cy="4038600"/>
        </p:xfrm>
        <a:graphic>
          <a:graphicData uri="http://schemas.openxmlformats.org/presentationml/2006/ole">
            <mc:AlternateContent xmlns:mc="http://schemas.openxmlformats.org/markup-compatibility/2006">
              <mc:Choice xmlns:v="urn:schemas-microsoft-com:vml" Requires="v">
                <p:oleObj spid="_x0000_s158737" name="Bitmap Image" r:id="rId5" imgW="1691787" imgH="2857748" progId="PBrush">
                  <p:embed/>
                </p:oleObj>
              </mc:Choice>
              <mc:Fallback>
                <p:oleObj name="Bitmap Image" r:id="rId5" imgW="1691787" imgH="2857748"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2819400"/>
                        <a:ext cx="239236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998128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4" name="Group 2"/>
          <p:cNvGrpSpPr>
            <a:grpSpLocks/>
          </p:cNvGrpSpPr>
          <p:nvPr/>
        </p:nvGrpSpPr>
        <p:grpSpPr bwMode="auto">
          <a:xfrm>
            <a:off x="5638800" y="228600"/>
            <a:ext cx="3040063" cy="3276600"/>
            <a:chOff x="3552" y="144"/>
            <a:chExt cx="1915" cy="2064"/>
          </a:xfrm>
        </p:grpSpPr>
        <p:graphicFrame>
          <p:nvGraphicFramePr>
            <p:cNvPr id="97283" name="Object 3"/>
            <p:cNvGraphicFramePr>
              <a:graphicFrameLocks noChangeAspect="1"/>
            </p:cNvGraphicFramePr>
            <p:nvPr/>
          </p:nvGraphicFramePr>
          <p:xfrm>
            <a:off x="3552" y="144"/>
            <a:ext cx="1915" cy="2064"/>
          </p:xfrm>
          <a:graphic>
            <a:graphicData uri="http://schemas.openxmlformats.org/presentationml/2006/ole">
              <mc:AlternateContent xmlns:mc="http://schemas.openxmlformats.org/markup-compatibility/2006">
                <mc:Choice xmlns:v="urn:schemas-microsoft-com:vml" Requires="v">
                  <p:oleObj spid="_x0000_s159760" name="Bitmap Image" r:id="rId4" imgW="2537680" imgH="2735817" progId="PBrush">
                    <p:embed/>
                  </p:oleObj>
                </mc:Choice>
                <mc:Fallback>
                  <p:oleObj name="Bitmap Image" r:id="rId4" imgW="2537680" imgH="2735817"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 y="144"/>
                          <a:ext cx="1915" cy="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7" name="AutoShape 4"/>
            <p:cNvSpPr>
              <a:spLocks noChangeArrowheads="1"/>
            </p:cNvSpPr>
            <p:nvPr/>
          </p:nvSpPr>
          <p:spPr bwMode="auto">
            <a:xfrm rot="-2808297">
              <a:off x="5091" y="1552"/>
              <a:ext cx="90" cy="117"/>
            </a:xfrm>
            <a:prstGeom prst="can">
              <a:avLst>
                <a:gd name="adj" fmla="val 32500"/>
              </a:avLst>
            </a:prstGeom>
            <a:solidFill>
              <a:srgbClr val="FF0000"/>
            </a:solidFill>
            <a:ln w="9525">
              <a:solidFill>
                <a:schemeClr val="tx1"/>
              </a:solidFill>
              <a:round/>
              <a:headEnd/>
              <a:tailEnd/>
            </a:ln>
          </p:spPr>
          <p:txBody>
            <a:bodyPr wrap="none" anchor="ctr"/>
            <a:lstStyle/>
            <a:p>
              <a:endParaRPr lang="en-US"/>
            </a:p>
          </p:txBody>
        </p:sp>
      </p:grpSp>
      <p:sp>
        <p:nvSpPr>
          <p:cNvPr id="97285" name="Rectangle 5"/>
          <p:cNvSpPr>
            <a:spLocks noGrp="1" noChangeArrowheads="1"/>
          </p:cNvSpPr>
          <p:nvPr>
            <p:ph type="title"/>
          </p:nvPr>
        </p:nvSpPr>
        <p:spPr>
          <a:xfrm>
            <a:off x="381000" y="1066800"/>
            <a:ext cx="4495800" cy="762000"/>
          </a:xfrm>
        </p:spPr>
        <p:txBody>
          <a:bodyPr/>
          <a:lstStyle/>
          <a:p>
            <a:pPr algn="l" eaLnBrk="1" hangingPunct="1"/>
            <a:r>
              <a:rPr lang="en-US" smtClean="0"/>
              <a:t>3. What will be the differences in the swinging patterns?</a:t>
            </a:r>
          </a:p>
        </p:txBody>
      </p:sp>
      <p:sp>
        <p:nvSpPr>
          <p:cNvPr id="97286" name="Rectangle 6"/>
          <p:cNvSpPr>
            <a:spLocks noGrp="1" noChangeArrowheads="1"/>
          </p:cNvSpPr>
          <p:nvPr>
            <p:ph type="body" idx="1"/>
          </p:nvPr>
        </p:nvSpPr>
        <p:spPr>
          <a:xfrm>
            <a:off x="304800" y="2743200"/>
            <a:ext cx="5486400" cy="4114800"/>
          </a:xfrm>
        </p:spPr>
        <p:txBody>
          <a:bodyPr/>
          <a:lstStyle/>
          <a:p>
            <a:pPr marL="609600" indent="-609600" eaLnBrk="1" hangingPunct="1">
              <a:buClr>
                <a:schemeClr val="tx1"/>
              </a:buClr>
              <a:buFontTx/>
              <a:buAutoNum type="alphaUcPeriod"/>
            </a:pPr>
            <a:r>
              <a:rPr lang="en-US" b="1" smtClean="0"/>
              <a:t>T</a:t>
            </a:r>
            <a:r>
              <a:rPr lang="en-US" smtClean="0"/>
              <a:t>here are no differences</a:t>
            </a:r>
          </a:p>
          <a:p>
            <a:pPr marL="609600" indent="-609600" eaLnBrk="1" hangingPunct="1">
              <a:buClr>
                <a:schemeClr val="tx1"/>
              </a:buClr>
              <a:buFontTx/>
              <a:buAutoNum type="alphaUcPeriod"/>
            </a:pPr>
            <a:r>
              <a:rPr lang="en-US" b="1" smtClean="0">
                <a:solidFill>
                  <a:schemeClr val="accent2"/>
                </a:solidFill>
              </a:rPr>
              <a:t>1</a:t>
            </a:r>
            <a:r>
              <a:rPr lang="en-US" smtClean="0"/>
              <a:t> swings higher; stops last</a:t>
            </a:r>
          </a:p>
          <a:p>
            <a:pPr marL="609600" indent="-609600" eaLnBrk="1" hangingPunct="1">
              <a:buClr>
                <a:schemeClr val="tx1"/>
              </a:buClr>
              <a:buFontTx/>
              <a:buAutoNum type="alphaUcPeriod"/>
            </a:pPr>
            <a:r>
              <a:rPr lang="en-US" b="1" smtClean="0">
                <a:solidFill>
                  <a:schemeClr val="accent2"/>
                </a:solidFill>
              </a:rPr>
              <a:t>1</a:t>
            </a:r>
            <a:r>
              <a:rPr lang="en-US" smtClean="0"/>
              <a:t> swings higher; stops first</a:t>
            </a:r>
          </a:p>
          <a:p>
            <a:pPr marL="609600" indent="-609600" eaLnBrk="1" hangingPunct="1">
              <a:buClr>
                <a:schemeClr val="tx1"/>
              </a:buClr>
              <a:buFontTx/>
              <a:buAutoNum type="alphaUcPeriod"/>
            </a:pPr>
            <a:r>
              <a:rPr lang="en-US" b="1" smtClean="0">
                <a:solidFill>
                  <a:schemeClr val="accent2"/>
                </a:solidFill>
              </a:rPr>
              <a:t>1</a:t>
            </a:r>
            <a:r>
              <a:rPr lang="en-US" smtClean="0"/>
              <a:t> swings lower; stops first</a:t>
            </a:r>
          </a:p>
          <a:p>
            <a:pPr marL="609600" indent="-609600" eaLnBrk="1" hangingPunct="1">
              <a:buClr>
                <a:schemeClr val="tx1"/>
              </a:buClr>
              <a:buFontTx/>
              <a:buAutoNum type="alphaUcPeriod"/>
            </a:pPr>
            <a:r>
              <a:rPr lang="en-US" b="1" smtClean="0">
                <a:solidFill>
                  <a:schemeClr val="accent2"/>
                </a:solidFill>
              </a:rPr>
              <a:t>1</a:t>
            </a:r>
            <a:r>
              <a:rPr lang="en-US" smtClean="0"/>
              <a:t> swings lower; stops last</a:t>
            </a:r>
          </a:p>
          <a:p>
            <a:pPr marL="609600" indent="-609600" eaLnBrk="1" hangingPunct="1">
              <a:buClr>
                <a:schemeClr val="tx1"/>
              </a:buClr>
              <a:buFontTx/>
              <a:buAutoNum type="alphaUcPeriod"/>
            </a:pPr>
            <a:endParaRPr lang="en-US" smtClean="0"/>
          </a:p>
        </p:txBody>
      </p:sp>
      <p:graphicFrame>
        <p:nvGraphicFramePr>
          <p:cNvPr id="97282" name="Object 7"/>
          <p:cNvGraphicFramePr>
            <a:graphicFrameLocks noChangeAspect="1"/>
          </p:cNvGraphicFramePr>
          <p:nvPr/>
        </p:nvGraphicFramePr>
        <p:xfrm>
          <a:off x="5715000" y="2819400"/>
          <a:ext cx="2339975" cy="4038600"/>
        </p:xfrm>
        <a:graphic>
          <a:graphicData uri="http://schemas.openxmlformats.org/presentationml/2006/ole">
            <mc:AlternateContent xmlns:mc="http://schemas.openxmlformats.org/markup-compatibility/2006">
              <mc:Choice xmlns:v="urn:schemas-microsoft-com:vml" Requires="v">
                <p:oleObj spid="_x0000_s159761" name="Bitmap Image" r:id="rId6" imgW="1440305" imgH="2483810" progId="PBrush">
                  <p:embed/>
                </p:oleObj>
              </mc:Choice>
              <mc:Fallback>
                <p:oleObj name="Bitmap Image" r:id="rId6" imgW="1440305" imgH="2483810"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819400"/>
                        <a:ext cx="23399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036372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p:nvPr>
        </p:nvSpPr>
        <p:spPr>
          <a:xfrm>
            <a:off x="228600" y="1066800"/>
            <a:ext cx="5334000" cy="1143000"/>
          </a:xfrm>
        </p:spPr>
        <p:txBody>
          <a:bodyPr/>
          <a:lstStyle/>
          <a:p>
            <a:pPr eaLnBrk="1" hangingPunct="1"/>
            <a:r>
              <a:rPr lang="en-US" smtClean="0"/>
              <a:t>4. Which one will stop first?</a:t>
            </a:r>
          </a:p>
        </p:txBody>
      </p:sp>
      <p:sp>
        <p:nvSpPr>
          <p:cNvPr id="98309" name="Rectangle 3"/>
          <p:cNvSpPr>
            <a:spLocks noGrp="1" noChangeArrowheads="1"/>
          </p:cNvSpPr>
          <p:nvPr>
            <p:ph type="body" idx="1"/>
          </p:nvPr>
        </p:nvSpPr>
        <p:spPr>
          <a:xfrm>
            <a:off x="609600" y="2895600"/>
            <a:ext cx="3886200" cy="3200400"/>
          </a:xfrm>
        </p:spPr>
        <p:txBody>
          <a:bodyPr/>
          <a:lstStyle/>
          <a:p>
            <a:pPr marL="609600" indent="-609600" eaLnBrk="1" hangingPunct="1">
              <a:buFontTx/>
              <a:buAutoNum type="alphaUcPeriod"/>
            </a:pPr>
            <a:r>
              <a:rPr lang="en-US" sz="4000" smtClean="0"/>
              <a:t>They stop at the same time</a:t>
            </a:r>
          </a:p>
          <a:p>
            <a:pPr marL="609600" indent="-609600" eaLnBrk="1" hangingPunct="1">
              <a:buFontTx/>
              <a:buAutoNum type="alphaUcPeriod"/>
            </a:pPr>
            <a:r>
              <a:rPr lang="en-US" sz="4000" smtClean="0">
                <a:solidFill>
                  <a:schemeClr val="accent2"/>
                </a:solidFill>
              </a:rPr>
              <a:t>1 stops first</a:t>
            </a:r>
          </a:p>
          <a:p>
            <a:pPr marL="609600" indent="-609600" eaLnBrk="1" hangingPunct="1">
              <a:buFontTx/>
              <a:buAutoNum type="alphaUcPeriod"/>
            </a:pPr>
            <a:r>
              <a:rPr lang="en-US" sz="4000" smtClean="0">
                <a:solidFill>
                  <a:srgbClr val="FF0000"/>
                </a:solidFill>
              </a:rPr>
              <a:t>2 stops first</a:t>
            </a:r>
          </a:p>
        </p:txBody>
      </p:sp>
      <p:graphicFrame>
        <p:nvGraphicFramePr>
          <p:cNvPr id="98306" name="Object 4"/>
          <p:cNvGraphicFramePr>
            <a:graphicFrameLocks noChangeAspect="1"/>
          </p:cNvGraphicFramePr>
          <p:nvPr/>
        </p:nvGraphicFramePr>
        <p:xfrm>
          <a:off x="5791200" y="-66675"/>
          <a:ext cx="3200400" cy="3106738"/>
        </p:xfrm>
        <a:graphic>
          <a:graphicData uri="http://schemas.openxmlformats.org/presentationml/2006/ole">
            <mc:AlternateContent xmlns:mc="http://schemas.openxmlformats.org/markup-compatibility/2006">
              <mc:Choice xmlns:v="urn:schemas-microsoft-com:vml" Requires="v">
                <p:oleObj spid="_x0000_s160784" name="Bitmap Image" r:id="rId4" imgW="1569524" imgH="1523810" progId="PBrush">
                  <p:embed/>
                </p:oleObj>
              </mc:Choice>
              <mc:Fallback>
                <p:oleObj name="Bitmap Image" r:id="rId4" imgW="1569524" imgH="152381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66675"/>
                        <a:ext cx="3200400" cy="310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8307" name="Object 5"/>
          <p:cNvGraphicFramePr>
            <a:graphicFrameLocks noChangeAspect="1"/>
          </p:cNvGraphicFramePr>
          <p:nvPr/>
        </p:nvGraphicFramePr>
        <p:xfrm>
          <a:off x="5257800" y="2590800"/>
          <a:ext cx="2473325" cy="4114800"/>
        </p:xfrm>
        <a:graphic>
          <a:graphicData uri="http://schemas.openxmlformats.org/presentationml/2006/ole">
            <mc:AlternateContent xmlns:mc="http://schemas.openxmlformats.org/markup-compatibility/2006">
              <mc:Choice xmlns:v="urn:schemas-microsoft-com:vml" Requires="v">
                <p:oleObj spid="_x0000_s160785" name="Bitmap Image" r:id="rId6" imgW="899238" imgH="1493649" progId="PBrush">
                  <p:embed/>
                </p:oleObj>
              </mc:Choice>
              <mc:Fallback>
                <p:oleObj name="Bitmap Image" r:id="rId6" imgW="899238" imgH="149364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2590800"/>
                        <a:ext cx="24733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081496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2"/>
          <p:cNvSpPr>
            <a:spLocks noGrp="1" noChangeArrowheads="1"/>
          </p:cNvSpPr>
          <p:nvPr>
            <p:ph type="title"/>
          </p:nvPr>
        </p:nvSpPr>
        <p:spPr>
          <a:xfrm>
            <a:off x="381000" y="838200"/>
            <a:ext cx="4953000" cy="1905000"/>
          </a:xfrm>
        </p:spPr>
        <p:txBody>
          <a:bodyPr/>
          <a:lstStyle/>
          <a:p>
            <a:pPr eaLnBrk="1" hangingPunct="1"/>
            <a:r>
              <a:rPr lang="en-US" smtClean="0"/>
              <a:t>5. Which has the shortest period?</a:t>
            </a:r>
          </a:p>
        </p:txBody>
      </p:sp>
      <p:sp>
        <p:nvSpPr>
          <p:cNvPr id="99333" name="Rectangle 3"/>
          <p:cNvSpPr>
            <a:spLocks noGrp="1" noChangeArrowheads="1"/>
          </p:cNvSpPr>
          <p:nvPr>
            <p:ph type="body" idx="1"/>
          </p:nvPr>
        </p:nvSpPr>
        <p:spPr>
          <a:xfrm>
            <a:off x="457200" y="3124200"/>
            <a:ext cx="5791200" cy="2895600"/>
          </a:xfrm>
        </p:spPr>
        <p:txBody>
          <a:bodyPr/>
          <a:lstStyle/>
          <a:p>
            <a:pPr marL="609600" indent="-609600" eaLnBrk="1" hangingPunct="1">
              <a:buFontTx/>
              <a:buAutoNum type="alphaUcPeriod"/>
            </a:pPr>
            <a:r>
              <a:rPr lang="en-US" sz="4000" smtClean="0"/>
              <a:t>They have equal periods</a:t>
            </a:r>
          </a:p>
          <a:p>
            <a:pPr marL="609600" indent="-609600" eaLnBrk="1" hangingPunct="1">
              <a:buFontTx/>
              <a:buAutoNum type="alphaUcPeriod"/>
            </a:pPr>
            <a:r>
              <a:rPr lang="en-US" sz="4000" smtClean="0">
                <a:solidFill>
                  <a:schemeClr val="accent2"/>
                </a:solidFill>
              </a:rPr>
              <a:t>1 has a shorter period</a:t>
            </a:r>
          </a:p>
          <a:p>
            <a:pPr marL="609600" indent="-609600" eaLnBrk="1" hangingPunct="1">
              <a:buFontTx/>
              <a:buAutoNum type="alphaUcPeriod"/>
            </a:pPr>
            <a:r>
              <a:rPr lang="en-US" sz="4000" smtClean="0">
                <a:solidFill>
                  <a:srgbClr val="FF0000"/>
                </a:solidFill>
              </a:rPr>
              <a:t>2 has a shorter period</a:t>
            </a:r>
          </a:p>
          <a:p>
            <a:pPr marL="609600" indent="-609600" eaLnBrk="1" hangingPunct="1"/>
            <a:endParaRPr lang="en-US" smtClean="0"/>
          </a:p>
        </p:txBody>
      </p:sp>
      <p:graphicFrame>
        <p:nvGraphicFramePr>
          <p:cNvPr id="99330" name="Object 4"/>
          <p:cNvGraphicFramePr>
            <a:graphicFrameLocks noChangeAspect="1"/>
          </p:cNvGraphicFramePr>
          <p:nvPr/>
        </p:nvGraphicFramePr>
        <p:xfrm>
          <a:off x="5105400" y="0"/>
          <a:ext cx="3200400" cy="2820988"/>
        </p:xfrm>
        <a:graphic>
          <a:graphicData uri="http://schemas.openxmlformats.org/presentationml/2006/ole">
            <mc:AlternateContent xmlns:mc="http://schemas.openxmlformats.org/markup-compatibility/2006">
              <mc:Choice xmlns:v="urn:schemas-microsoft-com:vml" Requires="v">
                <p:oleObj spid="_x0000_s161808" name="Bitmap Image" r:id="rId4" imgW="1699048" imgH="1577477" progId="PBrush">
                  <p:embed/>
                </p:oleObj>
              </mc:Choice>
              <mc:Fallback>
                <p:oleObj name="Bitmap Image" r:id="rId4" imgW="1699048" imgH="1577477"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5125"/>
                      <a:stretch>
                        <a:fillRect/>
                      </a:stretch>
                    </p:blipFill>
                    <p:spPr bwMode="auto">
                      <a:xfrm>
                        <a:off x="5105400" y="0"/>
                        <a:ext cx="3200400"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31" name="Object 5"/>
          <p:cNvGraphicFramePr>
            <a:graphicFrameLocks noChangeAspect="1"/>
          </p:cNvGraphicFramePr>
          <p:nvPr/>
        </p:nvGraphicFramePr>
        <p:xfrm>
          <a:off x="6691313" y="2743200"/>
          <a:ext cx="2452687" cy="3962400"/>
        </p:xfrm>
        <a:graphic>
          <a:graphicData uri="http://schemas.openxmlformats.org/presentationml/2006/ole">
            <mc:AlternateContent xmlns:mc="http://schemas.openxmlformats.org/markup-compatibility/2006">
              <mc:Choice xmlns:v="urn:schemas-microsoft-com:vml" Requires="v">
                <p:oleObj spid="_x0000_s161809" name="Bitmap Image" r:id="rId6" imgW="1074513" imgH="1737511" progId="PBrush">
                  <p:embed/>
                </p:oleObj>
              </mc:Choice>
              <mc:Fallback>
                <p:oleObj name="Bitmap Image" r:id="rId6" imgW="1074513" imgH="1737511"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1313" y="2743200"/>
                        <a:ext cx="2452687"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5840697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noChangeArrowheads="1"/>
          </p:cNvSpPr>
          <p:nvPr>
            <p:ph type="title"/>
          </p:nvPr>
        </p:nvSpPr>
        <p:spPr/>
        <p:txBody>
          <a:bodyPr/>
          <a:lstStyle/>
          <a:p>
            <a:pPr eaLnBrk="1" hangingPunct="1"/>
            <a:r>
              <a:rPr lang="en-US" smtClean="0"/>
              <a:t>Answer to 5</a:t>
            </a:r>
          </a:p>
        </p:txBody>
      </p:sp>
      <p:graphicFrame>
        <p:nvGraphicFramePr>
          <p:cNvPr id="100354" name="Object 3"/>
          <p:cNvGraphicFramePr>
            <a:graphicFrameLocks noChangeAspect="1"/>
          </p:cNvGraphicFramePr>
          <p:nvPr/>
        </p:nvGraphicFramePr>
        <p:xfrm>
          <a:off x="1676400" y="2362200"/>
          <a:ext cx="2286000" cy="1724025"/>
        </p:xfrm>
        <a:graphic>
          <a:graphicData uri="http://schemas.openxmlformats.org/presentationml/2006/ole">
            <mc:AlternateContent xmlns:mc="http://schemas.openxmlformats.org/markup-compatibility/2006">
              <mc:Choice xmlns:v="urn:schemas-microsoft-com:vml" Requires="v">
                <p:oleObj spid="_x0000_s162832" name="Bitmap Image" r:id="rId3" imgW="929524" imgH="700952" progId="PBrush">
                  <p:embed/>
                </p:oleObj>
              </mc:Choice>
              <mc:Fallback>
                <p:oleObj name="Bitmap Image" r:id="rId3" imgW="929524" imgH="70095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362200"/>
                        <a:ext cx="22860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0355" name="Object 4"/>
          <p:cNvGraphicFramePr>
            <a:graphicFrameLocks noChangeAspect="1"/>
          </p:cNvGraphicFramePr>
          <p:nvPr/>
        </p:nvGraphicFramePr>
        <p:xfrm>
          <a:off x="4724400" y="2286000"/>
          <a:ext cx="2286000" cy="1658938"/>
        </p:xfrm>
        <a:graphic>
          <a:graphicData uri="http://schemas.openxmlformats.org/presentationml/2006/ole">
            <mc:AlternateContent xmlns:mc="http://schemas.openxmlformats.org/markup-compatibility/2006">
              <mc:Choice xmlns:v="urn:schemas-microsoft-com:vml" Requires="v">
                <p:oleObj spid="_x0000_s162833" name="Bitmap Image" r:id="rId5" imgW="914479" imgH="663138" progId="PBrush">
                  <p:embed/>
                </p:oleObj>
              </mc:Choice>
              <mc:Fallback>
                <p:oleObj name="Bitmap Image" r:id="rId5" imgW="914479" imgH="663138"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286000"/>
                        <a:ext cx="2286000" cy="165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80754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ctrTitle"/>
          </p:nvPr>
        </p:nvSpPr>
        <p:spPr>
          <a:xfrm>
            <a:off x="685800" y="2286000"/>
            <a:ext cx="7772400" cy="1143000"/>
          </a:xfrm>
        </p:spPr>
        <p:txBody>
          <a:bodyPr/>
          <a:lstStyle/>
          <a:p>
            <a:pPr eaLnBrk="1" hangingPunct="1"/>
            <a:r>
              <a:rPr lang="en-US" smtClean="0"/>
              <a:t/>
            </a:r>
            <a:br>
              <a:rPr lang="en-US" smtClean="0"/>
            </a:br>
            <a:endParaRPr lang="en-US" smtClean="0"/>
          </a:p>
        </p:txBody>
      </p:sp>
      <p:sp>
        <p:nvSpPr>
          <p:cNvPr id="177155" name="Rectangle 3"/>
          <p:cNvSpPr>
            <a:spLocks noGrp="1" noChangeArrowheads="1"/>
          </p:cNvSpPr>
          <p:nvPr>
            <p:ph type="subTitle" idx="1"/>
          </p:nvPr>
        </p:nvSpPr>
        <p:spPr>
          <a:xfrm>
            <a:off x="685800" y="609600"/>
            <a:ext cx="7315200" cy="1752600"/>
          </a:xfrm>
        </p:spPr>
        <p:txBody>
          <a:bodyPr/>
          <a:lstStyle/>
          <a:p>
            <a:pPr algn="l" eaLnBrk="1" hangingPunct="1"/>
            <a:r>
              <a:rPr lang="en-US" smtClean="0"/>
              <a:t>Stopping Distance. Consider two cars, a 700kg Porsche and a 600kg Honda Civic. The Porsche is speeding along at 40 m/s (mph) and the Civic is going half the speed at 20 m/s. If the two cars brake to a stop with the same constant acceleration, lets look at whether the amount of time required to come to a stop or the distance traveled prior to stopping is influenced by their initial velocity.</a:t>
            </a:r>
          </a:p>
        </p:txBody>
      </p:sp>
      <p:sp>
        <p:nvSpPr>
          <p:cNvPr id="177156" name="Text Box 4"/>
          <p:cNvSpPr txBox="1">
            <a:spLocks noChangeArrowheads="1"/>
          </p:cNvSpPr>
          <p:nvPr/>
        </p:nvSpPr>
        <p:spPr bwMode="auto">
          <a:xfrm>
            <a:off x="381000" y="6324600"/>
            <a:ext cx="6400800" cy="274638"/>
          </a:xfrm>
          <a:prstGeom prst="rect">
            <a:avLst/>
          </a:prstGeom>
          <a:noFill/>
          <a:ln w="9525">
            <a:noFill/>
            <a:miter lim="800000"/>
            <a:headEnd/>
            <a:tailEnd/>
          </a:ln>
        </p:spPr>
        <p:txBody>
          <a:bodyPr>
            <a:spAutoFit/>
          </a:bodyPr>
          <a:lstStyle/>
          <a:p>
            <a:pPr>
              <a:spcBef>
                <a:spcPct val="30000"/>
              </a:spcBef>
            </a:pPr>
            <a:r>
              <a:rPr lang="en-US" sz="1200" dirty="0">
                <a:latin typeface="Arial" pitchFamily="34" charset="0"/>
                <a:hlinkClick r:id="rId3"/>
              </a:rPr>
              <a:t>Perkins’ </a:t>
            </a:r>
            <a:r>
              <a:rPr lang="en-US" sz="1200" dirty="0">
                <a:latin typeface="Arial" pitchFamily="34" charset="0"/>
                <a:cs typeface="Times New Roman" pitchFamily="18" charset="0"/>
                <a:hlinkClick r:id="rId3"/>
              </a:rPr>
              <a:t>Phys1010 Homework 2</a:t>
            </a:r>
            <a:r>
              <a:rPr lang="en-US" sz="1200" dirty="0">
                <a:latin typeface="Arial" pitchFamily="34" charset="0"/>
                <a:hlinkClick r:id="rId3"/>
              </a:rPr>
              <a:t> </a:t>
            </a:r>
            <a:r>
              <a:rPr lang="en-US" sz="1200" dirty="0" smtClean="0">
                <a:latin typeface="Arial" pitchFamily="34" charset="0"/>
                <a:hlinkClick r:id="rId3"/>
              </a:rPr>
              <a:t>University of Colorado </a:t>
            </a:r>
            <a:endParaRPr lang="en-US" sz="1800" dirty="0">
              <a:latin typeface="Arial" pitchFamily="34" charset="0"/>
            </a:endParaRPr>
          </a:p>
        </p:txBody>
      </p:sp>
    </p:spTree>
    <p:extLst>
      <p:ext uri="{BB962C8B-B14F-4D97-AF65-F5344CB8AC3E}">
        <p14:creationId xmlns:p14="http://schemas.microsoft.com/office/powerpoint/2010/main" val="333036780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normAutofit fontScale="90000"/>
          </a:bodyPr>
          <a:lstStyle/>
          <a:p>
            <a:r>
              <a:rPr lang="en-US" i="1" dirty="0" smtClean="0">
                <a:hlinkClick r:id="rId2"/>
              </a:rPr>
              <a:t>Gravity and </a:t>
            </a:r>
            <a:r>
              <a:rPr lang="en-US" i="1" dirty="0" smtClean="0">
                <a:hlinkClick r:id="rId2"/>
              </a:rPr>
              <a:t>Orbits </a:t>
            </a:r>
            <a:r>
              <a:rPr lang="en-US" dirty="0" smtClean="0"/>
              <a:t>&amp; </a:t>
            </a:r>
            <a:r>
              <a:rPr lang="en-US" i="1" dirty="0" smtClean="0">
                <a:hlinkClick r:id="rId3"/>
              </a:rPr>
              <a:t>Gravity Lab</a:t>
            </a:r>
            <a:r>
              <a:rPr lang="en-US" dirty="0" smtClean="0"/>
              <a:t/>
            </a:r>
            <a:br>
              <a:rPr lang="en-US" dirty="0" smtClean="0"/>
            </a:br>
            <a:r>
              <a:rPr lang="en-US" dirty="0" smtClean="0">
                <a:hlinkClick r:id="rId4"/>
              </a:rPr>
              <a:t>Activity</a:t>
            </a:r>
            <a:r>
              <a:rPr lang="en-US" dirty="0" smtClean="0"/>
              <a:t/>
            </a:r>
            <a:br>
              <a:rPr lang="en-US" dirty="0" smtClean="0"/>
            </a:br>
            <a:r>
              <a:rPr lang="en-US" sz="2400" dirty="0" smtClean="0"/>
              <a:t>Trish Loeblein 2/20/11</a:t>
            </a:r>
            <a:endParaRPr lang="en-US" dirty="0"/>
          </a:p>
        </p:txBody>
      </p:sp>
      <p:sp>
        <p:nvSpPr>
          <p:cNvPr id="3" name="Subtitle 2"/>
          <p:cNvSpPr>
            <a:spLocks noGrp="1"/>
          </p:cNvSpPr>
          <p:nvPr>
            <p:ph type="subTitle" idx="1"/>
          </p:nvPr>
        </p:nvSpPr>
        <p:spPr>
          <a:xfrm>
            <a:off x="533400" y="2286000"/>
            <a:ext cx="8077200" cy="1752600"/>
          </a:xfrm>
        </p:spPr>
        <p:txBody>
          <a:bodyPr>
            <a:noAutofit/>
          </a:bodyPr>
          <a:lstStyle/>
          <a:p>
            <a:pPr algn="l"/>
            <a:r>
              <a:rPr lang="en-US" sz="2800" b="1" dirty="0"/>
              <a:t>Learning Goals-</a:t>
            </a:r>
            <a:r>
              <a:rPr lang="en-US" sz="2800" dirty="0"/>
              <a:t> Students will be able to</a:t>
            </a:r>
          </a:p>
          <a:p>
            <a:pPr marL="457200" lvl="0" indent="-457200" algn="l">
              <a:buFont typeface="Arial" pitchFamily="34" charset="0"/>
              <a:buChar char="•"/>
            </a:pPr>
            <a:r>
              <a:rPr lang="en-US" sz="2800" dirty="0"/>
              <a:t>Draw motion of planets, moons and satellites. </a:t>
            </a:r>
          </a:p>
          <a:p>
            <a:pPr marL="457200" lvl="0" indent="-457200" algn="l">
              <a:buFont typeface="Arial" pitchFamily="34" charset="0"/>
              <a:buChar char="•"/>
            </a:pPr>
            <a:r>
              <a:rPr lang="en-US" sz="2800" dirty="0"/>
              <a:t>Draw diagrams to show how gravity is the force that controls the motion of our solar system. </a:t>
            </a:r>
          </a:p>
          <a:p>
            <a:pPr marL="457200" lvl="0" indent="-457200" algn="l">
              <a:buFont typeface="Arial" pitchFamily="34" charset="0"/>
              <a:buChar char="•"/>
            </a:pPr>
            <a:r>
              <a:rPr lang="en-US" sz="2800" dirty="0"/>
              <a:t>Identify the variables that affect the strength of the gravity</a:t>
            </a:r>
          </a:p>
          <a:p>
            <a:pPr marL="457200" lvl="0" indent="-457200" algn="l">
              <a:buFont typeface="Arial" pitchFamily="34" charset="0"/>
              <a:buChar char="•"/>
            </a:pPr>
            <a:r>
              <a:rPr lang="en-US" sz="2800" dirty="0"/>
              <a:t>Predict how motion would change if gravity was stronger or weaker.</a:t>
            </a:r>
          </a:p>
          <a:p>
            <a:endParaRPr lang="en-US" dirty="0"/>
          </a:p>
        </p:txBody>
      </p:sp>
      <p:sp>
        <p:nvSpPr>
          <p:cNvPr id="4" name="TextBox 5"/>
          <p:cNvSpPr txBox="1">
            <a:spLocks noChangeArrowheads="1"/>
          </p:cNvSpPr>
          <p:nvPr/>
        </p:nvSpPr>
        <p:spPr bwMode="auto">
          <a:xfrm>
            <a:off x="6096000" y="6396036"/>
            <a:ext cx="264860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hlinkClick r:id="rId5" action="ppaction://hlinkfile"/>
              </a:rPr>
              <a:t>phet.colorado.edu</a:t>
            </a:r>
            <a:endParaRPr lang="en-US" dirty="0"/>
          </a:p>
        </p:txBody>
      </p:sp>
    </p:spTree>
    <p:extLst>
      <p:ext uri="{BB962C8B-B14F-4D97-AF65-F5344CB8AC3E}">
        <p14:creationId xmlns:p14="http://schemas.microsoft.com/office/powerpoint/2010/main" val="796107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74171"/>
            <a:ext cx="8229600" cy="1143000"/>
          </a:xfrm>
        </p:spPr>
        <p:txBody>
          <a:bodyPr>
            <a:normAutofit fontScale="90000"/>
          </a:bodyPr>
          <a:lstStyle/>
          <a:p>
            <a:r>
              <a:rPr lang="en-US" dirty="0" smtClean="0"/>
              <a:t>If our sun were twice as massive, how might the earth movement change?</a:t>
            </a:r>
            <a:endParaRPr lang="en-US" dirty="0"/>
          </a:p>
        </p:txBody>
      </p:sp>
      <p:sp>
        <p:nvSpPr>
          <p:cNvPr id="3" name="Content Placeholder 2"/>
          <p:cNvSpPr>
            <a:spLocks noGrp="1"/>
          </p:cNvSpPr>
          <p:nvPr>
            <p:ph idx="1"/>
          </p:nvPr>
        </p:nvSpPr>
        <p:spPr>
          <a:xfrm>
            <a:off x="6168602" y="5201610"/>
            <a:ext cx="2975398" cy="1856437"/>
          </a:xfrm>
        </p:spPr>
        <p:txBody>
          <a:bodyPr>
            <a:normAutofit/>
          </a:bodyPr>
          <a:lstStyle/>
          <a:p>
            <a:pPr marL="0" indent="0">
              <a:buNone/>
            </a:pPr>
            <a:r>
              <a:rPr lang="en-US" dirty="0" smtClean="0"/>
              <a:t>C. The path would not change</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837" y="1539858"/>
            <a:ext cx="2446136" cy="12033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553" b="3553"/>
          <a:stretch/>
        </p:blipFill>
        <p:spPr bwMode="auto">
          <a:xfrm>
            <a:off x="5410200" y="1518087"/>
            <a:ext cx="2492165" cy="120334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1253" y="2895601"/>
            <a:ext cx="2315667"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228600" y="152400"/>
            <a:ext cx="8763000" cy="274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186329" y="2163299"/>
            <a:ext cx="685800" cy="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9484"/>
          <a:stretch/>
        </p:blipFill>
        <p:spPr bwMode="auto">
          <a:xfrm>
            <a:off x="179186" y="3084163"/>
            <a:ext cx="3162444" cy="1945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8600" y="5181600"/>
            <a:ext cx="3352800" cy="1569660"/>
          </a:xfrm>
          <a:prstGeom prst="rect">
            <a:avLst/>
          </a:prstGeom>
          <a:noFill/>
        </p:spPr>
        <p:txBody>
          <a:bodyPr wrap="square" rtlCol="0">
            <a:spAutoFit/>
          </a:bodyPr>
          <a:lstStyle/>
          <a:p>
            <a:pPr marL="107950" indent="-107950">
              <a:buFont typeface="+mj-lt"/>
              <a:buAutoNum type="alphaUcPeriod"/>
            </a:pPr>
            <a:r>
              <a:rPr lang="en-US" sz="3200" dirty="0" smtClean="0"/>
              <a:t> The earth would definitely crash into the sun</a:t>
            </a:r>
          </a:p>
        </p:txBody>
      </p:sp>
      <p:sp>
        <p:nvSpPr>
          <p:cNvPr id="13" name="TextBox 12"/>
          <p:cNvSpPr txBox="1"/>
          <p:nvPr/>
        </p:nvSpPr>
        <p:spPr>
          <a:xfrm>
            <a:off x="3764686" y="5214465"/>
            <a:ext cx="2403916" cy="2062103"/>
          </a:xfrm>
          <a:prstGeom prst="rect">
            <a:avLst/>
          </a:prstGeom>
          <a:noFill/>
        </p:spPr>
        <p:txBody>
          <a:bodyPr wrap="square" rtlCol="0">
            <a:spAutoFit/>
          </a:bodyPr>
          <a:lstStyle/>
          <a:p>
            <a:r>
              <a:rPr lang="en-US" sz="3200" dirty="0" smtClean="0"/>
              <a:t>B. The path would be smaller</a:t>
            </a:r>
          </a:p>
          <a:p>
            <a:endParaRPr lang="en-US" sz="3200" dirty="0" smtClean="0"/>
          </a:p>
        </p:txBody>
      </p:sp>
    </p:spTree>
    <p:extLst>
      <p:ext uri="{BB962C8B-B14F-4D97-AF65-F5344CB8AC3E}">
        <p14:creationId xmlns:p14="http://schemas.microsoft.com/office/powerpoint/2010/main" val="341721347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40215">
            <a:off x="3054952" y="1990492"/>
            <a:ext cx="17335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87547"/>
            <a:ext cx="8686800" cy="1143000"/>
          </a:xfrm>
        </p:spPr>
        <p:txBody>
          <a:bodyPr>
            <a:noAutofit/>
          </a:bodyPr>
          <a:lstStyle/>
          <a:p>
            <a:pPr algn="l"/>
            <a:r>
              <a:rPr lang="en-US" sz="3600" dirty="0" smtClean="0"/>
              <a:t>Which vector representation would show the moon between the earth and the sun? (black arrow Total Gravity Force moon)</a:t>
            </a:r>
            <a:endParaRPr lang="en-US" sz="3600" dirty="0"/>
          </a:p>
        </p:txBody>
      </p:sp>
      <p:sp>
        <p:nvSpPr>
          <p:cNvPr id="3" name="Content Placeholder 2"/>
          <p:cNvSpPr>
            <a:spLocks noGrp="1"/>
          </p:cNvSpPr>
          <p:nvPr>
            <p:ph idx="1"/>
          </p:nvPr>
        </p:nvSpPr>
        <p:spPr>
          <a:xfrm>
            <a:off x="457200" y="2133601"/>
            <a:ext cx="762000" cy="685800"/>
          </a:xfrm>
        </p:spPr>
        <p:txBody>
          <a:bodyPr/>
          <a:lstStyle/>
          <a:p>
            <a:pPr marL="514350" indent="-514350">
              <a:buFont typeface="+mj-lt"/>
              <a:buAutoNum type="alphaUcPeriod"/>
            </a:pPr>
            <a:r>
              <a:rPr lang="en-US" dirty="0" smtClean="0"/>
              <a:t> </a:t>
            </a:r>
          </a:p>
          <a:p>
            <a:pPr marL="514350" indent="-514350">
              <a:buFont typeface="+mj-lt"/>
              <a:buAutoNum type="alphaUcPeriod"/>
            </a:pPr>
            <a:endParaRPr lang="en-US" dirty="0"/>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844" b="13793"/>
          <a:stretch/>
        </p:blipFill>
        <p:spPr bwMode="auto">
          <a:xfrm>
            <a:off x="969986" y="3338945"/>
            <a:ext cx="3724275" cy="145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99771">
            <a:off x="1085125" y="1748756"/>
            <a:ext cx="19240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91678">
            <a:off x="3134784" y="5011205"/>
            <a:ext cx="15716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99771">
            <a:off x="1112449" y="4754031"/>
            <a:ext cx="19240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8202" y="3571457"/>
            <a:ext cx="604653" cy="584775"/>
          </a:xfrm>
          <a:prstGeom prst="rect">
            <a:avLst/>
          </a:prstGeom>
        </p:spPr>
        <p:txBody>
          <a:bodyPr wrap="none">
            <a:spAutoFit/>
          </a:bodyPr>
          <a:lstStyle/>
          <a:p>
            <a:r>
              <a:rPr lang="en-US" sz="3200" dirty="0" smtClean="0"/>
              <a:t>B. </a:t>
            </a:r>
          </a:p>
        </p:txBody>
      </p:sp>
      <p:sp>
        <p:nvSpPr>
          <p:cNvPr id="11" name="Rectangle 10"/>
          <p:cNvSpPr/>
          <p:nvPr/>
        </p:nvSpPr>
        <p:spPr>
          <a:xfrm>
            <a:off x="460402" y="5318893"/>
            <a:ext cx="601447" cy="584775"/>
          </a:xfrm>
          <a:prstGeom prst="rect">
            <a:avLst/>
          </a:prstGeom>
        </p:spPr>
        <p:txBody>
          <a:bodyPr wrap="none">
            <a:spAutoFit/>
          </a:bodyPr>
          <a:lstStyle/>
          <a:p>
            <a:r>
              <a:rPr lang="en-US" sz="3200" dirty="0"/>
              <a:t>C</a:t>
            </a:r>
            <a:r>
              <a:rPr lang="en-US" sz="3200" dirty="0" smtClean="0"/>
              <a:t>. </a:t>
            </a:r>
          </a:p>
        </p:txBody>
      </p:sp>
      <p:cxnSp>
        <p:nvCxnSpPr>
          <p:cNvPr id="9" name="Straight Arrow Connector 8"/>
          <p:cNvCxnSpPr/>
          <p:nvPr/>
        </p:nvCxnSpPr>
        <p:spPr>
          <a:xfrm flipH="1">
            <a:off x="4059380" y="2582000"/>
            <a:ext cx="457200" cy="0"/>
          </a:xfrm>
          <a:prstGeom prst="straightConnector1">
            <a:avLst/>
          </a:prstGeom>
          <a:ln w="571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059380" y="3863844"/>
            <a:ext cx="360220" cy="223247"/>
          </a:xfrm>
          <a:prstGeom prst="straightConnector1">
            <a:avLst/>
          </a:prstGeom>
          <a:ln w="6032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097412" y="5563982"/>
            <a:ext cx="554176" cy="0"/>
          </a:xfrm>
          <a:prstGeom prst="straightConnector1">
            <a:avLst/>
          </a:prstGeom>
          <a:ln w="6032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7581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37353" y="152400"/>
            <a:ext cx="7772400" cy="1143000"/>
          </a:xfrm>
        </p:spPr>
        <p:txBody>
          <a:bodyPr>
            <a:normAutofit/>
          </a:bodyPr>
          <a:lstStyle/>
          <a:p>
            <a:r>
              <a:rPr lang="en-US" sz="3200" dirty="0" smtClean="0"/>
              <a:t>Use the simulation to show the path of the moon and the resulting vectors. </a:t>
            </a:r>
            <a:endParaRPr lang="en-US" sz="3200"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8924"/>
          <a:stretch/>
        </p:blipFill>
        <p:spPr bwMode="auto">
          <a:xfrm>
            <a:off x="533400" y="1496280"/>
            <a:ext cx="3800475" cy="151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3319"/>
          <a:stretch/>
        </p:blipFill>
        <p:spPr bwMode="auto">
          <a:xfrm>
            <a:off x="533400" y="3047983"/>
            <a:ext cx="3800475" cy="142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4410"/>
          <a:stretch/>
        </p:blipFill>
        <p:spPr bwMode="auto">
          <a:xfrm>
            <a:off x="671512" y="4468074"/>
            <a:ext cx="3524250" cy="191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248400" y="1905000"/>
            <a:ext cx="2209800" cy="1754326"/>
          </a:xfrm>
          <a:prstGeom prst="rect">
            <a:avLst/>
          </a:prstGeom>
          <a:noFill/>
        </p:spPr>
        <p:txBody>
          <a:bodyPr wrap="square" rtlCol="0">
            <a:spAutoFit/>
          </a:bodyPr>
          <a:lstStyle/>
          <a:p>
            <a:r>
              <a:rPr lang="en-US" dirty="0" smtClean="0"/>
              <a:t>Remember that the placement</a:t>
            </a:r>
            <a:r>
              <a:rPr lang="en-US" baseline="0" dirty="0" smtClean="0"/>
              <a:t> of vectors in space is arbitrary.  The</a:t>
            </a:r>
            <a:r>
              <a:rPr lang="en-US" dirty="0" smtClean="0"/>
              <a:t> point (0,0) can be anywhere. </a:t>
            </a:r>
          </a:p>
          <a:p>
            <a:endParaRPr lang="en-US" dirty="0"/>
          </a:p>
        </p:txBody>
      </p:sp>
    </p:spTree>
    <p:extLst>
      <p:ext uri="{BB962C8B-B14F-4D97-AF65-F5344CB8AC3E}">
        <p14:creationId xmlns:p14="http://schemas.microsoft.com/office/powerpoint/2010/main" val="145005256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p:cNvSpPr>
            <a:spLocks noGrp="1"/>
          </p:cNvSpPr>
          <p:nvPr>
            <p:ph type="ctrTitle"/>
          </p:nvPr>
        </p:nvSpPr>
        <p:spPr>
          <a:xfrm>
            <a:off x="685800" y="762000"/>
            <a:ext cx="7772400" cy="1470025"/>
          </a:xfrm>
        </p:spPr>
        <p:txBody>
          <a:bodyPr/>
          <a:lstStyle/>
          <a:p>
            <a:r>
              <a:rPr lang="en-US" i="1" dirty="0" smtClean="0">
                <a:hlinkClick r:id="rId2"/>
              </a:rPr>
              <a:t>Ladybug Motion 2D</a:t>
            </a:r>
            <a:r>
              <a:rPr lang="en-US" i="1" dirty="0" smtClean="0"/>
              <a:t/>
            </a:r>
            <a:br>
              <a:rPr lang="en-US" i="1" dirty="0" smtClean="0"/>
            </a:br>
            <a:r>
              <a:rPr lang="en-US" dirty="0" smtClean="0">
                <a:hlinkClick r:id="rId3"/>
              </a:rPr>
              <a:t>Activity</a:t>
            </a:r>
            <a:endParaRPr lang="en-US" dirty="0" smtClean="0"/>
          </a:p>
        </p:txBody>
      </p:sp>
      <p:sp>
        <p:nvSpPr>
          <p:cNvPr id="234499" name="Subtitle 2"/>
          <p:cNvSpPr>
            <a:spLocks noGrp="1"/>
          </p:cNvSpPr>
          <p:nvPr>
            <p:ph type="subTitle" idx="1"/>
          </p:nvPr>
        </p:nvSpPr>
        <p:spPr>
          <a:xfrm>
            <a:off x="838200" y="2209800"/>
            <a:ext cx="7086600" cy="3048000"/>
          </a:xfrm>
        </p:spPr>
        <p:txBody>
          <a:bodyPr/>
          <a:lstStyle/>
          <a:p>
            <a:r>
              <a:rPr lang="en-US" b="1" smtClean="0"/>
              <a:t>Learning Goals:</a:t>
            </a:r>
            <a:r>
              <a:rPr lang="en-US" smtClean="0"/>
              <a:t>  Students will be able to draw motion vectors (position, velocity, or acceleration) for an object is moving while turning.</a:t>
            </a:r>
          </a:p>
          <a:p>
            <a:endParaRPr lang="en-US" smtClean="0"/>
          </a:p>
        </p:txBody>
      </p:sp>
      <p:sp>
        <p:nvSpPr>
          <p:cNvPr id="234500" name="TextBox 3"/>
          <p:cNvSpPr txBox="1">
            <a:spLocks noChangeArrowheads="1"/>
          </p:cNvSpPr>
          <p:nvPr/>
        </p:nvSpPr>
        <p:spPr bwMode="auto">
          <a:xfrm>
            <a:off x="533400" y="4572000"/>
            <a:ext cx="8229600" cy="1938992"/>
          </a:xfrm>
          <a:prstGeom prst="rect">
            <a:avLst/>
          </a:prstGeom>
          <a:noFill/>
          <a:ln w="9525">
            <a:noFill/>
            <a:miter lim="800000"/>
            <a:headEnd/>
            <a:tailEnd/>
          </a:ln>
        </p:spPr>
        <p:txBody>
          <a:bodyPr>
            <a:spAutoFit/>
          </a:bodyPr>
          <a:lstStyle/>
          <a:p>
            <a:r>
              <a:rPr lang="en-US" dirty="0"/>
              <a:t>Open</a:t>
            </a:r>
            <a:r>
              <a:rPr lang="en-US" b="1" i="1" dirty="0"/>
              <a:t> Ladybug Motion 2D </a:t>
            </a:r>
            <a:r>
              <a:rPr lang="en-US" dirty="0"/>
              <a:t>and</a:t>
            </a:r>
            <a:r>
              <a:rPr lang="en-US" b="1" i="1" dirty="0"/>
              <a:t> Ladybug Revolution </a:t>
            </a:r>
            <a:r>
              <a:rPr lang="en-US" dirty="0"/>
              <a:t>before starting the questions.</a:t>
            </a:r>
          </a:p>
          <a:p>
            <a:endParaRPr lang="en-US" dirty="0"/>
          </a:p>
          <a:p>
            <a:r>
              <a:rPr lang="en-US" dirty="0"/>
              <a:t>Trish Loeblein  July </a:t>
            </a:r>
            <a:r>
              <a:rPr lang="en-US" dirty="0" smtClean="0"/>
              <a:t>2009</a:t>
            </a:r>
            <a:endParaRPr lang="en-US" dirty="0"/>
          </a:p>
          <a:p>
            <a:endParaRPr lang="en-US" dirty="0"/>
          </a:p>
        </p:txBody>
      </p:sp>
      <p:sp>
        <p:nvSpPr>
          <p:cNvPr id="5" name="TextBox 5"/>
          <p:cNvSpPr txBox="1">
            <a:spLocks noChangeArrowheads="1"/>
          </p:cNvSpPr>
          <p:nvPr/>
        </p:nvSpPr>
        <p:spPr bwMode="auto">
          <a:xfrm>
            <a:off x="5715000" y="6280009"/>
            <a:ext cx="270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hlinkClick r:id="rId4" action="ppaction://hlinkfile"/>
              </a:rPr>
              <a:t>phet.colorado.edu</a:t>
            </a:r>
            <a:endParaRPr lang="en-US" dirty="0"/>
          </a:p>
        </p:txBody>
      </p:sp>
    </p:spTree>
    <p:extLst>
      <p:ext uri="{BB962C8B-B14F-4D97-AF65-F5344CB8AC3E}">
        <p14:creationId xmlns:p14="http://schemas.microsoft.com/office/powerpoint/2010/main" val="224758491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1143000"/>
          </a:xfrm>
        </p:spPr>
        <p:txBody>
          <a:bodyPr>
            <a:normAutofit fontScale="90000"/>
          </a:bodyPr>
          <a:lstStyle/>
          <a:p>
            <a:pPr algn="l">
              <a:defRPr/>
            </a:pPr>
            <a:r>
              <a:rPr lang="en-US" dirty="0" smtClean="0"/>
              <a:t>1. What could the </a:t>
            </a:r>
            <a:r>
              <a:rPr lang="en-US" b="1" dirty="0" smtClean="0">
                <a:solidFill>
                  <a:srgbClr val="0070C0"/>
                </a:solidFill>
              </a:rPr>
              <a:t>position</a:t>
            </a:r>
            <a:r>
              <a:rPr lang="en-US" dirty="0" smtClean="0">
                <a:solidFill>
                  <a:srgbClr val="0070C0"/>
                </a:solidFill>
              </a:rPr>
              <a:t> </a:t>
            </a:r>
            <a:r>
              <a:rPr lang="en-US" dirty="0" smtClean="0"/>
              <a:t>and </a:t>
            </a:r>
            <a:r>
              <a:rPr lang="en-US" b="1" dirty="0" smtClean="0">
                <a:solidFill>
                  <a:srgbClr val="00B050"/>
                </a:solidFill>
              </a:rPr>
              <a:t>velocity</a:t>
            </a:r>
            <a:r>
              <a:rPr lang="en-US" dirty="0" smtClean="0"/>
              <a:t> vectors look like?</a:t>
            </a:r>
            <a:endParaRPr lang="en-US" dirty="0"/>
          </a:p>
        </p:txBody>
      </p:sp>
      <p:sp>
        <p:nvSpPr>
          <p:cNvPr id="235523" name="Content Placeholder 2"/>
          <p:cNvSpPr>
            <a:spLocks noGrp="1"/>
          </p:cNvSpPr>
          <p:nvPr>
            <p:ph idx="1"/>
          </p:nvPr>
        </p:nvSpPr>
        <p:spPr>
          <a:xfrm>
            <a:off x="457200" y="1828800"/>
            <a:ext cx="1066800" cy="4525963"/>
          </a:xfrm>
        </p:spPr>
        <p:txBody>
          <a:bodyPr/>
          <a:lstStyle/>
          <a:p>
            <a:pPr marL="514350" indent="-514350">
              <a:buFontTx/>
              <a:buNone/>
            </a:pPr>
            <a:r>
              <a:rPr lang="en-US" b="1" smtClean="0"/>
              <a:t>A.</a:t>
            </a:r>
          </a:p>
          <a:p>
            <a:pPr marL="514350" indent="-514350">
              <a:buFontTx/>
              <a:buNone/>
            </a:pPr>
            <a:endParaRPr lang="en-US" b="1" smtClean="0"/>
          </a:p>
          <a:p>
            <a:pPr marL="514350" indent="-514350">
              <a:buFontTx/>
              <a:buNone/>
            </a:pPr>
            <a:r>
              <a:rPr lang="en-US" b="1" smtClean="0"/>
              <a:t>B.</a:t>
            </a:r>
          </a:p>
          <a:p>
            <a:pPr marL="514350" indent="-514350">
              <a:buFontTx/>
              <a:buNone/>
            </a:pPr>
            <a:endParaRPr lang="en-US" b="1" smtClean="0"/>
          </a:p>
          <a:p>
            <a:pPr marL="514350" indent="-514350">
              <a:buFontTx/>
              <a:buNone/>
            </a:pPr>
            <a:r>
              <a:rPr lang="en-US" b="1" smtClean="0"/>
              <a:t>C.</a:t>
            </a:r>
          </a:p>
          <a:p>
            <a:pPr marL="514350" indent="-514350">
              <a:buFontTx/>
              <a:buNone/>
            </a:pPr>
            <a:endParaRPr lang="en-US" b="1" smtClean="0"/>
          </a:p>
          <a:p>
            <a:pPr marL="514350" indent="-514350">
              <a:buFontTx/>
              <a:buNone/>
            </a:pPr>
            <a:r>
              <a:rPr lang="en-US" b="1" smtClean="0"/>
              <a:t>D.</a:t>
            </a:r>
          </a:p>
        </p:txBody>
      </p:sp>
      <p:grpSp>
        <p:nvGrpSpPr>
          <p:cNvPr id="235524" name="Group 25"/>
          <p:cNvGrpSpPr>
            <a:grpSpLocks/>
          </p:cNvGrpSpPr>
          <p:nvPr/>
        </p:nvGrpSpPr>
        <p:grpSpPr bwMode="auto">
          <a:xfrm>
            <a:off x="5486400" y="2743200"/>
            <a:ext cx="1644650" cy="1492250"/>
            <a:chOff x="6858000" y="533400"/>
            <a:chExt cx="1644650" cy="1492250"/>
          </a:xfrm>
        </p:grpSpPr>
        <p:sp>
          <p:nvSpPr>
            <p:cNvPr id="235533" name="Oval 2"/>
            <p:cNvSpPr>
              <a:spLocks noChangeArrowheads="1"/>
            </p:cNvSpPr>
            <p:nvPr/>
          </p:nvSpPr>
          <p:spPr bwMode="auto">
            <a:xfrm>
              <a:off x="7010400" y="533400"/>
              <a:ext cx="1492250" cy="1492250"/>
            </a:xfrm>
            <a:prstGeom prst="ellipse">
              <a:avLst/>
            </a:prstGeom>
            <a:noFill/>
            <a:ln w="57150">
              <a:solidFill>
                <a:srgbClr val="00B0F0"/>
              </a:solidFill>
              <a:round/>
              <a:headEnd/>
              <a:tailEnd/>
            </a:ln>
          </p:spPr>
          <p:txBody>
            <a:bodyPr/>
            <a:lstStyle/>
            <a:p>
              <a:endParaRPr lang="en-US"/>
            </a:p>
          </p:txBody>
        </p:sp>
        <p:pic>
          <p:nvPicPr>
            <p:cNvPr id="5" name="Picture 4"/>
            <p:cNvPicPr/>
            <p:nvPr/>
          </p:nvPicPr>
          <p:blipFill>
            <a:blip r:embed="rId3" cstate="print"/>
            <a:srcRect/>
            <a:stretch>
              <a:fillRect/>
            </a:stretch>
          </p:blipFill>
          <p:spPr bwMode="auto">
            <a:xfrm>
              <a:off x="6858000" y="533400"/>
              <a:ext cx="613410" cy="533400"/>
            </a:xfrm>
            <a:prstGeom prst="rect">
              <a:avLst/>
            </a:prstGeom>
            <a:noFill/>
            <a:ln w="9525">
              <a:noFill/>
              <a:miter lim="800000"/>
              <a:headEnd/>
              <a:tailEnd/>
            </a:ln>
            <a:effectLst>
              <a:softEdge rad="63500"/>
            </a:effectLst>
          </p:spPr>
        </p:pic>
        <p:pic>
          <p:nvPicPr>
            <p:cNvPr id="235535" name="Picture 5" descr="flower02.gif"/>
            <p:cNvPicPr>
              <a:picLocks noChangeAspect="1" noChangeArrowheads="1"/>
            </p:cNvPicPr>
            <p:nvPr/>
          </p:nvPicPr>
          <p:blipFill>
            <a:blip r:embed="rId4" cstate="print"/>
            <a:srcRect/>
            <a:stretch>
              <a:fillRect/>
            </a:stretch>
          </p:blipFill>
          <p:spPr bwMode="auto">
            <a:xfrm>
              <a:off x="7543800" y="1143000"/>
              <a:ext cx="308610" cy="259080"/>
            </a:xfrm>
            <a:prstGeom prst="rect">
              <a:avLst/>
            </a:prstGeom>
            <a:noFill/>
            <a:ln w="9525">
              <a:noFill/>
              <a:miter lim="800000"/>
              <a:headEnd/>
              <a:tailEnd/>
            </a:ln>
          </p:spPr>
        </p:pic>
      </p:grpSp>
      <p:cxnSp>
        <p:nvCxnSpPr>
          <p:cNvPr id="8" name="Straight Arrow Connector 7"/>
          <p:cNvCxnSpPr/>
          <p:nvPr/>
        </p:nvCxnSpPr>
        <p:spPr>
          <a:xfrm rot="16200000" flipH="1">
            <a:off x="1143000" y="1905000"/>
            <a:ext cx="533400" cy="5334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143000" y="2895600"/>
            <a:ext cx="533400" cy="5334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a:off x="1219200" y="5181600"/>
            <a:ext cx="533400" cy="5334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1219200" y="4038600"/>
            <a:ext cx="533400" cy="5334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2438400" y="1905000"/>
            <a:ext cx="533400" cy="5334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86000" y="3276600"/>
            <a:ext cx="838200" cy="158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362200" y="4038600"/>
            <a:ext cx="685800" cy="457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286000" y="5181600"/>
            <a:ext cx="685800" cy="457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6555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p:cNvSpPr>
            <a:spLocks noGrp="1"/>
          </p:cNvSpPr>
          <p:nvPr>
            <p:ph type="title"/>
          </p:nvPr>
        </p:nvSpPr>
        <p:spPr>
          <a:xfrm>
            <a:off x="381000" y="5029200"/>
            <a:ext cx="8229600" cy="1143000"/>
          </a:xfrm>
        </p:spPr>
        <p:txBody>
          <a:bodyPr/>
          <a:lstStyle/>
          <a:p>
            <a:pPr algn="l"/>
            <a:r>
              <a:rPr lang="en-US" sz="2000" smtClean="0"/>
              <a:t>You could run the sim and discuss that in this situation the bug is traveling clockwise as opposed to counter clockwise in the sim. The velocity vector could be a different length depending on speed, but that the direction is correct.</a:t>
            </a:r>
          </a:p>
        </p:txBody>
      </p:sp>
      <p:pic>
        <p:nvPicPr>
          <p:cNvPr id="236547" name="Picture 2"/>
          <p:cNvPicPr>
            <a:picLocks noChangeAspect="1" noChangeArrowheads="1"/>
          </p:cNvPicPr>
          <p:nvPr/>
        </p:nvPicPr>
        <p:blipFill>
          <a:blip r:embed="rId2" cstate="print"/>
          <a:srcRect/>
          <a:stretch>
            <a:fillRect/>
          </a:stretch>
        </p:blipFill>
        <p:spPr bwMode="auto">
          <a:xfrm>
            <a:off x="457200" y="685800"/>
            <a:ext cx="3309938" cy="3648075"/>
          </a:xfrm>
          <a:prstGeom prst="rect">
            <a:avLst/>
          </a:prstGeom>
          <a:noFill/>
          <a:ln w="9525">
            <a:noFill/>
            <a:miter lim="800000"/>
            <a:headEnd/>
            <a:tailEnd/>
          </a:ln>
        </p:spPr>
      </p:pic>
      <p:pic>
        <p:nvPicPr>
          <p:cNvPr id="236548" name="Picture 3"/>
          <p:cNvPicPr>
            <a:picLocks noChangeAspect="1" noChangeArrowheads="1"/>
          </p:cNvPicPr>
          <p:nvPr/>
        </p:nvPicPr>
        <p:blipFill>
          <a:blip r:embed="rId3" cstate="print"/>
          <a:srcRect/>
          <a:stretch>
            <a:fillRect/>
          </a:stretch>
        </p:blipFill>
        <p:spPr bwMode="auto">
          <a:xfrm>
            <a:off x="4038600" y="1828800"/>
            <a:ext cx="2943225" cy="2628900"/>
          </a:xfrm>
          <a:prstGeom prst="rect">
            <a:avLst/>
          </a:prstGeom>
          <a:noFill/>
          <a:ln w="9525">
            <a:noFill/>
            <a:miter lim="800000"/>
            <a:headEnd/>
            <a:tailEnd/>
          </a:ln>
        </p:spPr>
      </p:pic>
      <p:pic>
        <p:nvPicPr>
          <p:cNvPr id="236549" name="Picture 4"/>
          <p:cNvPicPr>
            <a:picLocks noChangeAspect="1" noChangeArrowheads="1"/>
          </p:cNvPicPr>
          <p:nvPr/>
        </p:nvPicPr>
        <p:blipFill>
          <a:blip r:embed="rId4" cstate="print"/>
          <a:srcRect/>
          <a:stretch>
            <a:fillRect/>
          </a:stretch>
        </p:blipFill>
        <p:spPr bwMode="auto">
          <a:xfrm>
            <a:off x="7086600" y="2286000"/>
            <a:ext cx="1581150" cy="1943100"/>
          </a:xfrm>
          <a:prstGeom prst="rect">
            <a:avLst/>
          </a:prstGeom>
          <a:noFill/>
          <a:ln w="9525">
            <a:noFill/>
            <a:miter lim="800000"/>
            <a:headEnd/>
            <a:tailEnd/>
          </a:ln>
        </p:spPr>
      </p:pic>
    </p:spTree>
    <p:extLst>
      <p:ext uri="{BB962C8B-B14F-4D97-AF65-F5344CB8AC3E}">
        <p14:creationId xmlns:p14="http://schemas.microsoft.com/office/powerpoint/2010/main" val="121031282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1143000"/>
          </a:xfrm>
        </p:spPr>
        <p:txBody>
          <a:bodyPr>
            <a:normAutofit fontScale="90000"/>
          </a:bodyPr>
          <a:lstStyle/>
          <a:p>
            <a:pPr algn="l">
              <a:defRPr/>
            </a:pPr>
            <a:r>
              <a:rPr lang="en-US" dirty="0"/>
              <a:t>2</a:t>
            </a:r>
            <a:r>
              <a:rPr lang="en-US" dirty="0" smtClean="0"/>
              <a:t>. What could the </a:t>
            </a:r>
            <a:r>
              <a:rPr lang="en-US" b="1" dirty="0" smtClean="0">
                <a:solidFill>
                  <a:srgbClr val="FF7C80"/>
                </a:solidFill>
              </a:rPr>
              <a:t>acceleration</a:t>
            </a:r>
            <a:r>
              <a:rPr lang="en-US" dirty="0" smtClean="0">
                <a:solidFill>
                  <a:srgbClr val="0070C0"/>
                </a:solidFill>
              </a:rPr>
              <a:t> </a:t>
            </a:r>
            <a:r>
              <a:rPr lang="en-US" dirty="0" smtClean="0"/>
              <a:t>and </a:t>
            </a:r>
            <a:r>
              <a:rPr lang="en-US" b="1" dirty="0" smtClean="0">
                <a:solidFill>
                  <a:srgbClr val="00B050"/>
                </a:solidFill>
              </a:rPr>
              <a:t>velocity</a:t>
            </a:r>
            <a:r>
              <a:rPr lang="en-US" dirty="0" smtClean="0"/>
              <a:t> vectors look like?</a:t>
            </a:r>
            <a:endParaRPr lang="en-US" dirty="0"/>
          </a:p>
        </p:txBody>
      </p:sp>
      <p:sp>
        <p:nvSpPr>
          <p:cNvPr id="237571" name="Content Placeholder 2"/>
          <p:cNvSpPr>
            <a:spLocks noGrp="1"/>
          </p:cNvSpPr>
          <p:nvPr>
            <p:ph idx="1"/>
          </p:nvPr>
        </p:nvSpPr>
        <p:spPr>
          <a:xfrm>
            <a:off x="381000" y="1828800"/>
            <a:ext cx="1066800" cy="4525963"/>
          </a:xfrm>
        </p:spPr>
        <p:txBody>
          <a:bodyPr/>
          <a:lstStyle/>
          <a:p>
            <a:pPr marL="514350" indent="-514350">
              <a:buFontTx/>
              <a:buNone/>
            </a:pPr>
            <a:r>
              <a:rPr lang="en-US" b="1" smtClean="0"/>
              <a:t>A.</a:t>
            </a:r>
          </a:p>
          <a:p>
            <a:pPr marL="514350" indent="-514350">
              <a:buFontTx/>
              <a:buNone/>
            </a:pPr>
            <a:endParaRPr lang="en-US" b="1" smtClean="0"/>
          </a:p>
          <a:p>
            <a:pPr marL="514350" indent="-514350">
              <a:buFontTx/>
              <a:buNone/>
            </a:pPr>
            <a:r>
              <a:rPr lang="en-US" b="1" smtClean="0"/>
              <a:t>B.</a:t>
            </a:r>
          </a:p>
          <a:p>
            <a:pPr marL="514350" indent="-514350">
              <a:buFontTx/>
              <a:buNone/>
            </a:pPr>
            <a:endParaRPr lang="en-US" b="1" smtClean="0"/>
          </a:p>
          <a:p>
            <a:pPr marL="514350" indent="-514350">
              <a:buFontTx/>
              <a:buNone/>
            </a:pPr>
            <a:r>
              <a:rPr lang="en-US" b="1" smtClean="0"/>
              <a:t>C.</a:t>
            </a:r>
          </a:p>
          <a:p>
            <a:pPr marL="514350" indent="-514350">
              <a:buFontTx/>
              <a:buNone/>
            </a:pPr>
            <a:endParaRPr lang="en-US" b="1" smtClean="0"/>
          </a:p>
          <a:p>
            <a:pPr marL="514350" indent="-514350">
              <a:buFontTx/>
              <a:buNone/>
            </a:pPr>
            <a:r>
              <a:rPr lang="en-US" b="1" smtClean="0"/>
              <a:t>D.</a:t>
            </a:r>
          </a:p>
        </p:txBody>
      </p:sp>
      <p:grpSp>
        <p:nvGrpSpPr>
          <p:cNvPr id="237572" name="Group 25"/>
          <p:cNvGrpSpPr>
            <a:grpSpLocks/>
          </p:cNvGrpSpPr>
          <p:nvPr/>
        </p:nvGrpSpPr>
        <p:grpSpPr bwMode="auto">
          <a:xfrm>
            <a:off x="5486400" y="2743200"/>
            <a:ext cx="1644650" cy="1492250"/>
            <a:chOff x="6858000" y="533400"/>
            <a:chExt cx="1644650" cy="1492250"/>
          </a:xfrm>
        </p:grpSpPr>
        <p:sp>
          <p:nvSpPr>
            <p:cNvPr id="237581" name="Oval 2"/>
            <p:cNvSpPr>
              <a:spLocks noChangeArrowheads="1"/>
            </p:cNvSpPr>
            <p:nvPr/>
          </p:nvSpPr>
          <p:spPr bwMode="auto">
            <a:xfrm>
              <a:off x="7010400" y="533400"/>
              <a:ext cx="1492250" cy="1492250"/>
            </a:xfrm>
            <a:prstGeom prst="ellipse">
              <a:avLst/>
            </a:prstGeom>
            <a:noFill/>
            <a:ln w="57150">
              <a:solidFill>
                <a:srgbClr val="00B0F0"/>
              </a:solidFill>
              <a:round/>
              <a:headEnd/>
              <a:tailEnd/>
            </a:ln>
          </p:spPr>
          <p:txBody>
            <a:bodyPr/>
            <a:lstStyle/>
            <a:p>
              <a:endParaRPr lang="en-US"/>
            </a:p>
          </p:txBody>
        </p:sp>
        <p:pic>
          <p:nvPicPr>
            <p:cNvPr id="5" name="Picture 4"/>
            <p:cNvPicPr/>
            <p:nvPr/>
          </p:nvPicPr>
          <p:blipFill>
            <a:blip r:embed="rId3" cstate="print"/>
            <a:srcRect/>
            <a:stretch>
              <a:fillRect/>
            </a:stretch>
          </p:blipFill>
          <p:spPr bwMode="auto">
            <a:xfrm>
              <a:off x="6858000" y="533400"/>
              <a:ext cx="613410" cy="533400"/>
            </a:xfrm>
            <a:prstGeom prst="rect">
              <a:avLst/>
            </a:prstGeom>
            <a:noFill/>
            <a:ln w="9525">
              <a:noFill/>
              <a:miter lim="800000"/>
              <a:headEnd/>
              <a:tailEnd/>
            </a:ln>
            <a:effectLst>
              <a:softEdge rad="63500"/>
            </a:effectLst>
          </p:spPr>
        </p:pic>
        <p:pic>
          <p:nvPicPr>
            <p:cNvPr id="237583" name="Picture 5" descr="flower02.gif"/>
            <p:cNvPicPr>
              <a:picLocks noChangeAspect="1" noChangeArrowheads="1"/>
            </p:cNvPicPr>
            <p:nvPr/>
          </p:nvPicPr>
          <p:blipFill>
            <a:blip r:embed="rId4" cstate="print"/>
            <a:srcRect/>
            <a:stretch>
              <a:fillRect/>
            </a:stretch>
          </p:blipFill>
          <p:spPr bwMode="auto">
            <a:xfrm>
              <a:off x="7543800" y="1143000"/>
              <a:ext cx="308610" cy="259080"/>
            </a:xfrm>
            <a:prstGeom prst="rect">
              <a:avLst/>
            </a:prstGeom>
            <a:noFill/>
            <a:ln w="9525">
              <a:noFill/>
              <a:miter lim="800000"/>
              <a:headEnd/>
              <a:tailEnd/>
            </a:ln>
          </p:spPr>
        </p:pic>
      </p:grpSp>
      <p:cxnSp>
        <p:nvCxnSpPr>
          <p:cNvPr id="8" name="Straight Arrow Connector 7"/>
          <p:cNvCxnSpPr/>
          <p:nvPr/>
        </p:nvCxnSpPr>
        <p:spPr>
          <a:xfrm rot="16200000" flipH="1">
            <a:off x="1143000" y="1905000"/>
            <a:ext cx="533400" cy="533400"/>
          </a:xfrm>
          <a:prstGeom prst="straightConnector1">
            <a:avLst/>
          </a:prstGeom>
          <a:ln w="76200">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143000" y="2895600"/>
            <a:ext cx="533400" cy="533400"/>
          </a:xfrm>
          <a:prstGeom prst="straightConnector1">
            <a:avLst/>
          </a:prstGeom>
          <a:ln w="76200">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a:off x="1219200" y="5181600"/>
            <a:ext cx="533400" cy="533400"/>
          </a:xfrm>
          <a:prstGeom prst="straightConnector1">
            <a:avLst/>
          </a:prstGeom>
          <a:ln w="76200">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1219200" y="4038600"/>
            <a:ext cx="533400" cy="533400"/>
          </a:xfrm>
          <a:prstGeom prst="straightConnector1">
            <a:avLst/>
          </a:prstGeom>
          <a:ln w="76200">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2438400" y="1905000"/>
            <a:ext cx="533400" cy="5334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86000" y="3276600"/>
            <a:ext cx="838200" cy="158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362200" y="4038600"/>
            <a:ext cx="685800" cy="457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286000" y="5181600"/>
            <a:ext cx="685800" cy="457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54016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2" cstate="print"/>
          <a:srcRect/>
          <a:stretch>
            <a:fillRect/>
          </a:stretch>
        </p:blipFill>
        <p:spPr bwMode="auto">
          <a:xfrm>
            <a:off x="533400" y="1600200"/>
            <a:ext cx="2971800" cy="3127375"/>
          </a:xfrm>
          <a:prstGeom prst="rect">
            <a:avLst/>
          </a:prstGeom>
          <a:noFill/>
          <a:ln w="9525">
            <a:noFill/>
            <a:miter lim="800000"/>
            <a:headEnd/>
            <a:tailEnd/>
          </a:ln>
        </p:spPr>
      </p:pic>
      <p:sp>
        <p:nvSpPr>
          <p:cNvPr id="238595" name="Title 1"/>
          <p:cNvSpPr>
            <a:spLocks noGrp="1"/>
          </p:cNvSpPr>
          <p:nvPr>
            <p:ph type="title"/>
          </p:nvPr>
        </p:nvSpPr>
        <p:spPr>
          <a:xfrm>
            <a:off x="609600" y="4800600"/>
            <a:ext cx="8229600" cy="1143000"/>
          </a:xfrm>
        </p:spPr>
        <p:txBody>
          <a:bodyPr/>
          <a:lstStyle/>
          <a:p>
            <a:pPr algn="l"/>
            <a:r>
              <a:rPr lang="en-US" sz="2400" smtClean="0"/>
              <a:t>You could run the sim and discuss that in this situation the bug is traveling clockwise and that speed affects both velocity and acceleration vector length, but that the direction is correct</a:t>
            </a:r>
            <a:r>
              <a:rPr lang="en-US" sz="2800" smtClean="0"/>
              <a:t>.</a:t>
            </a:r>
          </a:p>
        </p:txBody>
      </p:sp>
      <p:pic>
        <p:nvPicPr>
          <p:cNvPr id="238596" name="Picture 3"/>
          <p:cNvPicPr>
            <a:picLocks noChangeAspect="1" noChangeArrowheads="1"/>
          </p:cNvPicPr>
          <p:nvPr/>
        </p:nvPicPr>
        <p:blipFill>
          <a:blip r:embed="rId3" cstate="print"/>
          <a:srcRect/>
          <a:stretch>
            <a:fillRect/>
          </a:stretch>
        </p:blipFill>
        <p:spPr bwMode="auto">
          <a:xfrm>
            <a:off x="4038600" y="1828800"/>
            <a:ext cx="2943225" cy="2628900"/>
          </a:xfrm>
          <a:prstGeom prst="rect">
            <a:avLst/>
          </a:prstGeom>
          <a:noFill/>
          <a:ln w="9525">
            <a:noFill/>
            <a:miter lim="800000"/>
            <a:headEnd/>
            <a:tailEnd/>
          </a:ln>
        </p:spPr>
      </p:pic>
    </p:spTree>
    <p:extLst>
      <p:ext uri="{BB962C8B-B14F-4D97-AF65-F5344CB8AC3E}">
        <p14:creationId xmlns:p14="http://schemas.microsoft.com/office/powerpoint/2010/main" val="369454940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228600" y="304800"/>
            <a:ext cx="8610600" cy="1143000"/>
          </a:xfrm>
        </p:spPr>
        <p:txBody>
          <a:bodyPr/>
          <a:lstStyle/>
          <a:p>
            <a:pPr algn="l"/>
            <a:r>
              <a:rPr lang="en-US" sz="3600" smtClean="0"/>
              <a:t>3. What could the </a:t>
            </a:r>
            <a:r>
              <a:rPr lang="en-US" sz="3600" b="1" smtClean="0">
                <a:solidFill>
                  <a:srgbClr val="0070C0"/>
                </a:solidFill>
              </a:rPr>
              <a:t>position</a:t>
            </a:r>
            <a:r>
              <a:rPr lang="en-US" sz="3600" smtClean="0">
                <a:solidFill>
                  <a:srgbClr val="0070C0"/>
                </a:solidFill>
              </a:rPr>
              <a:t> </a:t>
            </a:r>
            <a:r>
              <a:rPr lang="en-US" sz="3600" smtClean="0"/>
              <a:t>&amp; </a:t>
            </a:r>
            <a:r>
              <a:rPr lang="en-US" sz="3600" b="1" smtClean="0">
                <a:solidFill>
                  <a:srgbClr val="FF7C80"/>
                </a:solidFill>
              </a:rPr>
              <a:t>acceleration</a:t>
            </a:r>
            <a:r>
              <a:rPr lang="en-US" sz="3600" smtClean="0"/>
              <a:t> vectors look like?</a:t>
            </a:r>
          </a:p>
        </p:txBody>
      </p:sp>
      <p:sp>
        <p:nvSpPr>
          <p:cNvPr id="239619" name="Content Placeholder 2"/>
          <p:cNvSpPr>
            <a:spLocks noGrp="1"/>
          </p:cNvSpPr>
          <p:nvPr>
            <p:ph idx="1"/>
          </p:nvPr>
        </p:nvSpPr>
        <p:spPr>
          <a:xfrm>
            <a:off x="381000" y="2133600"/>
            <a:ext cx="1066800" cy="4525963"/>
          </a:xfrm>
        </p:spPr>
        <p:txBody>
          <a:bodyPr/>
          <a:lstStyle/>
          <a:p>
            <a:pPr marL="514350" indent="-514350">
              <a:buFontTx/>
              <a:buNone/>
            </a:pPr>
            <a:r>
              <a:rPr lang="en-US" b="1" smtClean="0"/>
              <a:t>A.</a:t>
            </a:r>
          </a:p>
          <a:p>
            <a:pPr marL="514350" indent="-514350">
              <a:buFontTx/>
              <a:buNone/>
            </a:pPr>
            <a:endParaRPr lang="en-US" b="1" smtClean="0"/>
          </a:p>
          <a:p>
            <a:pPr marL="514350" indent="-514350">
              <a:buFontTx/>
              <a:buNone/>
            </a:pPr>
            <a:r>
              <a:rPr lang="en-US" b="1" smtClean="0"/>
              <a:t>B.</a:t>
            </a:r>
          </a:p>
          <a:p>
            <a:pPr marL="514350" indent="-514350">
              <a:buFontTx/>
              <a:buNone/>
            </a:pPr>
            <a:endParaRPr lang="en-US" b="1" smtClean="0"/>
          </a:p>
          <a:p>
            <a:pPr marL="514350" indent="-514350">
              <a:buFontTx/>
              <a:buNone/>
            </a:pPr>
            <a:r>
              <a:rPr lang="en-US" b="1" smtClean="0"/>
              <a:t>C.</a:t>
            </a:r>
          </a:p>
          <a:p>
            <a:pPr marL="514350" indent="-514350">
              <a:buFontTx/>
              <a:buNone/>
            </a:pPr>
            <a:endParaRPr lang="en-US" b="1" smtClean="0"/>
          </a:p>
          <a:p>
            <a:pPr marL="514350" indent="-514350">
              <a:buFontTx/>
              <a:buNone/>
            </a:pPr>
            <a:r>
              <a:rPr lang="en-US" b="1" smtClean="0"/>
              <a:t>D</a:t>
            </a:r>
            <a:r>
              <a:rPr lang="en-US" smtClean="0"/>
              <a:t>.</a:t>
            </a:r>
          </a:p>
        </p:txBody>
      </p:sp>
      <p:grpSp>
        <p:nvGrpSpPr>
          <p:cNvPr id="239620" name="Group 43"/>
          <p:cNvGrpSpPr>
            <a:grpSpLocks/>
          </p:cNvGrpSpPr>
          <p:nvPr/>
        </p:nvGrpSpPr>
        <p:grpSpPr bwMode="auto">
          <a:xfrm>
            <a:off x="5029200" y="2209800"/>
            <a:ext cx="3657600" cy="2635250"/>
            <a:chOff x="5029200" y="2209800"/>
            <a:chExt cx="3657600" cy="2635250"/>
          </a:xfrm>
        </p:grpSpPr>
        <p:sp>
          <p:nvSpPr>
            <p:cNvPr id="239632" name="Oval 2"/>
            <p:cNvSpPr>
              <a:spLocks noChangeArrowheads="1"/>
            </p:cNvSpPr>
            <p:nvPr/>
          </p:nvSpPr>
          <p:spPr bwMode="auto">
            <a:xfrm>
              <a:off x="5029200" y="2286000"/>
              <a:ext cx="3657600" cy="2559050"/>
            </a:xfrm>
            <a:prstGeom prst="ellipse">
              <a:avLst/>
            </a:prstGeom>
            <a:noFill/>
            <a:ln w="57150">
              <a:solidFill>
                <a:srgbClr val="00B0F0"/>
              </a:solidFill>
              <a:round/>
              <a:headEnd/>
              <a:tailEnd/>
            </a:ln>
          </p:spPr>
          <p:txBody>
            <a:bodyPr/>
            <a:lstStyle/>
            <a:p>
              <a:endParaRPr lang="en-US"/>
            </a:p>
          </p:txBody>
        </p:sp>
        <p:pic>
          <p:nvPicPr>
            <p:cNvPr id="239633" name="Picture 5" descr="flower02.gif"/>
            <p:cNvPicPr>
              <a:picLocks noChangeAspect="1" noChangeArrowheads="1"/>
            </p:cNvPicPr>
            <p:nvPr/>
          </p:nvPicPr>
          <p:blipFill>
            <a:blip r:embed="rId3" cstate="print"/>
            <a:srcRect/>
            <a:stretch>
              <a:fillRect/>
            </a:stretch>
          </p:blipFill>
          <p:spPr bwMode="auto">
            <a:xfrm>
              <a:off x="6629400" y="3352800"/>
              <a:ext cx="308610" cy="259080"/>
            </a:xfrm>
            <a:prstGeom prst="rect">
              <a:avLst/>
            </a:prstGeom>
            <a:noFill/>
            <a:ln w="9525">
              <a:noFill/>
              <a:miter lim="800000"/>
              <a:headEnd/>
              <a:tailEnd/>
            </a:ln>
          </p:spPr>
        </p:pic>
        <p:pic>
          <p:nvPicPr>
            <p:cNvPr id="239634" name="Picture 2"/>
            <p:cNvPicPr>
              <a:picLocks noChangeAspect="1" noChangeArrowheads="1"/>
            </p:cNvPicPr>
            <p:nvPr/>
          </p:nvPicPr>
          <p:blipFill>
            <a:blip r:embed="rId4" cstate="print"/>
            <a:srcRect/>
            <a:stretch>
              <a:fillRect/>
            </a:stretch>
          </p:blipFill>
          <p:spPr bwMode="auto">
            <a:xfrm>
              <a:off x="7467600" y="2209800"/>
              <a:ext cx="628650" cy="552450"/>
            </a:xfrm>
            <a:prstGeom prst="rect">
              <a:avLst/>
            </a:prstGeom>
            <a:noFill/>
            <a:ln w="9525">
              <a:noFill/>
              <a:miter lim="800000"/>
              <a:headEnd/>
              <a:tailEnd/>
            </a:ln>
          </p:spPr>
        </p:pic>
      </p:grpSp>
      <p:grpSp>
        <p:nvGrpSpPr>
          <p:cNvPr id="239621" name="Group 44"/>
          <p:cNvGrpSpPr>
            <a:grpSpLocks/>
          </p:cNvGrpSpPr>
          <p:nvPr/>
        </p:nvGrpSpPr>
        <p:grpSpPr bwMode="auto">
          <a:xfrm>
            <a:off x="1219200" y="3886200"/>
            <a:ext cx="1117600" cy="1114425"/>
            <a:chOff x="1168401" y="1600200"/>
            <a:chExt cx="1117600" cy="1114425"/>
          </a:xfrm>
        </p:grpSpPr>
        <p:cxnSp>
          <p:nvCxnSpPr>
            <p:cNvPr id="39" name="Straight Arrow Connector 38"/>
            <p:cNvCxnSpPr/>
            <p:nvPr/>
          </p:nvCxnSpPr>
          <p:spPr>
            <a:xfrm rot="5400000">
              <a:off x="1574801" y="1854200"/>
              <a:ext cx="838200" cy="482600"/>
            </a:xfrm>
            <a:prstGeom prst="straightConnector1">
              <a:avLst/>
            </a:prstGeom>
            <a:ln w="76200">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a:off x="1169988" y="1598613"/>
              <a:ext cx="1114425" cy="11176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grpSp>
        <p:nvGrpSpPr>
          <p:cNvPr id="239622" name="Group 46"/>
          <p:cNvGrpSpPr>
            <a:grpSpLocks/>
          </p:cNvGrpSpPr>
          <p:nvPr/>
        </p:nvGrpSpPr>
        <p:grpSpPr bwMode="auto">
          <a:xfrm>
            <a:off x="1143000" y="2667000"/>
            <a:ext cx="1117600" cy="1114425"/>
            <a:chOff x="1168401" y="4000500"/>
            <a:chExt cx="1117600" cy="1114425"/>
          </a:xfrm>
        </p:grpSpPr>
        <p:cxnSp>
          <p:nvCxnSpPr>
            <p:cNvPr id="37" name="Straight Arrow Connector 36"/>
            <p:cNvCxnSpPr/>
            <p:nvPr/>
          </p:nvCxnSpPr>
          <p:spPr>
            <a:xfrm rot="10800000" flipV="1">
              <a:off x="1344614" y="4022725"/>
              <a:ext cx="930275" cy="428625"/>
            </a:xfrm>
            <a:prstGeom prst="straightConnector1">
              <a:avLst/>
            </a:prstGeom>
            <a:ln w="76200">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a:off x="1169988" y="3998913"/>
              <a:ext cx="1114425" cy="11176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rot="10800000" flipV="1">
            <a:off x="1074738" y="5372100"/>
            <a:ext cx="1211262" cy="10287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nvGrpSpPr>
          <p:cNvPr id="239624" name="Group 45"/>
          <p:cNvGrpSpPr>
            <a:grpSpLocks/>
          </p:cNvGrpSpPr>
          <p:nvPr/>
        </p:nvGrpSpPr>
        <p:grpSpPr bwMode="auto">
          <a:xfrm>
            <a:off x="1066800" y="1524000"/>
            <a:ext cx="1211263" cy="1028700"/>
            <a:chOff x="1028700" y="2843213"/>
            <a:chExt cx="1210733" cy="1028700"/>
          </a:xfrm>
        </p:grpSpPr>
        <p:cxnSp>
          <p:nvCxnSpPr>
            <p:cNvPr id="21" name="Straight Arrow Connector 20"/>
            <p:cNvCxnSpPr/>
            <p:nvPr/>
          </p:nvCxnSpPr>
          <p:spPr>
            <a:xfrm flipV="1">
              <a:off x="1028700" y="2843213"/>
              <a:ext cx="1210733" cy="10287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flipV="1">
              <a:off x="1371450" y="2886076"/>
              <a:ext cx="821965" cy="695325"/>
            </a:xfrm>
            <a:prstGeom prst="straightConnector1">
              <a:avLst/>
            </a:prstGeom>
            <a:ln w="76200">
              <a:solidFill>
                <a:srgbClr val="FF7C80"/>
              </a:solidFill>
              <a:tailEnd type="arrow"/>
            </a:ln>
          </p:spPr>
          <p:style>
            <a:lnRef idx="1">
              <a:schemeClr val="accent1"/>
            </a:lnRef>
            <a:fillRef idx="0">
              <a:schemeClr val="accent1"/>
            </a:fillRef>
            <a:effectRef idx="0">
              <a:schemeClr val="accent1"/>
            </a:effectRef>
            <a:fontRef idx="minor">
              <a:schemeClr val="tx1"/>
            </a:fontRef>
          </p:style>
        </p:cxnSp>
      </p:grpSp>
      <p:cxnSp>
        <p:nvCxnSpPr>
          <p:cNvPr id="34" name="Straight Arrow Connector 33"/>
          <p:cNvCxnSpPr/>
          <p:nvPr/>
        </p:nvCxnSpPr>
        <p:spPr>
          <a:xfrm rot="10800000" flipV="1">
            <a:off x="1354138" y="5372100"/>
            <a:ext cx="931862" cy="428625"/>
          </a:xfrm>
          <a:prstGeom prst="straightConnector1">
            <a:avLst/>
          </a:prstGeom>
          <a:ln w="76200">
            <a:solidFill>
              <a:srgbClr val="FF7C8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560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685800" y="609600"/>
            <a:ext cx="3167063" cy="411163"/>
          </a:xfrm>
        </p:spPr>
        <p:txBody>
          <a:bodyPr/>
          <a:lstStyle/>
          <a:p>
            <a:pPr eaLnBrk="1" hangingPunct="1"/>
            <a:r>
              <a:rPr lang="en-US" sz="1800" smtClean="0"/>
              <a:t>Using Moving man</a:t>
            </a:r>
          </a:p>
        </p:txBody>
      </p:sp>
      <p:sp>
        <p:nvSpPr>
          <p:cNvPr id="64516" name="Text Box 3"/>
          <p:cNvSpPr txBox="1">
            <a:spLocks noChangeArrowheads="1"/>
          </p:cNvSpPr>
          <p:nvPr/>
        </p:nvSpPr>
        <p:spPr bwMode="auto">
          <a:xfrm>
            <a:off x="381000" y="838200"/>
            <a:ext cx="4572000" cy="3630613"/>
          </a:xfrm>
          <a:prstGeom prst="rect">
            <a:avLst/>
          </a:prstGeom>
          <a:noFill/>
          <a:ln w="9525">
            <a:noFill/>
            <a:miter lim="800000"/>
            <a:headEnd/>
            <a:tailEnd/>
          </a:ln>
        </p:spPr>
        <p:txBody>
          <a:bodyPr>
            <a:spAutoFit/>
          </a:bodyPr>
          <a:lstStyle/>
          <a:p>
            <a:pPr>
              <a:spcBef>
                <a:spcPct val="50000"/>
              </a:spcBef>
            </a:pPr>
            <a:r>
              <a:rPr lang="en-US" sz="2800">
                <a:latin typeface="Arial" pitchFamily="34" charset="0"/>
                <a:cs typeface="Times New Roman" pitchFamily="18" charset="0"/>
              </a:rPr>
              <a:t>Select the accelerate option and set the initial velocity, initial position, and an acceleration rate so that the walking man’s motion will emulate that of the car stopping with constant acceleration.</a:t>
            </a:r>
            <a:r>
              <a:rPr lang="en-US" sz="3600">
                <a:latin typeface="Arial" pitchFamily="34" charset="0"/>
              </a:rPr>
              <a:t> </a:t>
            </a:r>
          </a:p>
        </p:txBody>
      </p:sp>
      <p:graphicFrame>
        <p:nvGraphicFramePr>
          <p:cNvPr id="64514" name="Object 1024"/>
          <p:cNvGraphicFramePr>
            <a:graphicFrameLocks noChangeAspect="1"/>
          </p:cNvGraphicFramePr>
          <p:nvPr/>
        </p:nvGraphicFramePr>
        <p:xfrm>
          <a:off x="4876800" y="533400"/>
          <a:ext cx="3865563" cy="5211763"/>
        </p:xfrm>
        <a:graphic>
          <a:graphicData uri="http://schemas.openxmlformats.org/presentationml/2006/ole">
            <mc:AlternateContent xmlns:mc="http://schemas.openxmlformats.org/markup-compatibility/2006">
              <mc:Choice xmlns:v="urn:schemas-microsoft-com:vml" Requires="v">
                <p:oleObj spid="_x0000_s112652" name="Bitmap Image" r:id="rId4" imgW="3299746" imgH="4449524" progId="PBrush">
                  <p:embed/>
                </p:oleObj>
              </mc:Choice>
              <mc:Fallback>
                <p:oleObj name="Bitmap Image" r:id="rId4" imgW="3299746" imgH="444952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533400"/>
                        <a:ext cx="3865563"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4073703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257800"/>
            <a:ext cx="8229600" cy="1143000"/>
          </a:xfrm>
        </p:spPr>
        <p:txBody>
          <a:bodyPr>
            <a:normAutofit fontScale="90000"/>
          </a:bodyPr>
          <a:lstStyle/>
          <a:p>
            <a:pPr algn="l">
              <a:defRPr/>
            </a:pPr>
            <a:r>
              <a:rPr lang="en-US" sz="3600" dirty="0" smtClean="0"/>
              <a:t>The acceleration would not be radial or the path would be circular. This is very difficult to see in the sim. </a:t>
            </a:r>
            <a:endParaRPr lang="en-US" sz="3600" dirty="0"/>
          </a:p>
        </p:txBody>
      </p:sp>
      <p:grpSp>
        <p:nvGrpSpPr>
          <p:cNvPr id="240643" name="Group 8"/>
          <p:cNvGrpSpPr>
            <a:grpSpLocks/>
          </p:cNvGrpSpPr>
          <p:nvPr/>
        </p:nvGrpSpPr>
        <p:grpSpPr bwMode="auto">
          <a:xfrm>
            <a:off x="152400" y="381000"/>
            <a:ext cx="3657600" cy="2635250"/>
            <a:chOff x="5029200" y="2209800"/>
            <a:chExt cx="3657600" cy="2635250"/>
          </a:xfrm>
        </p:grpSpPr>
        <p:grpSp>
          <p:nvGrpSpPr>
            <p:cNvPr id="240646" name="Group 2"/>
            <p:cNvGrpSpPr>
              <a:grpSpLocks/>
            </p:cNvGrpSpPr>
            <p:nvPr/>
          </p:nvGrpSpPr>
          <p:grpSpPr bwMode="auto">
            <a:xfrm>
              <a:off x="5029200" y="2209800"/>
              <a:ext cx="3657600" cy="2635250"/>
              <a:chOff x="5029200" y="2209800"/>
              <a:chExt cx="3657600" cy="2635250"/>
            </a:xfrm>
          </p:grpSpPr>
          <p:sp>
            <p:nvSpPr>
              <p:cNvPr id="240649" name="Oval 2"/>
              <p:cNvSpPr>
                <a:spLocks noChangeArrowheads="1"/>
              </p:cNvSpPr>
              <p:nvPr/>
            </p:nvSpPr>
            <p:spPr bwMode="auto">
              <a:xfrm>
                <a:off x="5029200" y="2286000"/>
                <a:ext cx="3657600" cy="2559050"/>
              </a:xfrm>
              <a:prstGeom prst="ellipse">
                <a:avLst/>
              </a:prstGeom>
              <a:noFill/>
              <a:ln w="57150">
                <a:solidFill>
                  <a:srgbClr val="00B0F0"/>
                </a:solidFill>
                <a:round/>
                <a:headEnd/>
                <a:tailEnd/>
              </a:ln>
            </p:spPr>
            <p:txBody>
              <a:bodyPr/>
              <a:lstStyle/>
              <a:p>
                <a:endParaRPr lang="en-US"/>
              </a:p>
            </p:txBody>
          </p:sp>
          <p:pic>
            <p:nvPicPr>
              <p:cNvPr id="240650" name="Picture 4" descr="flower02.gif"/>
              <p:cNvPicPr>
                <a:picLocks noChangeAspect="1" noChangeArrowheads="1"/>
              </p:cNvPicPr>
              <p:nvPr/>
            </p:nvPicPr>
            <p:blipFill>
              <a:blip r:embed="rId3" cstate="print"/>
              <a:srcRect/>
              <a:stretch>
                <a:fillRect/>
              </a:stretch>
            </p:blipFill>
            <p:spPr bwMode="auto">
              <a:xfrm>
                <a:off x="6629400" y="3352800"/>
                <a:ext cx="308610" cy="259080"/>
              </a:xfrm>
              <a:prstGeom prst="rect">
                <a:avLst/>
              </a:prstGeom>
              <a:noFill/>
              <a:ln w="9525">
                <a:noFill/>
                <a:miter lim="800000"/>
                <a:headEnd/>
                <a:tailEnd/>
              </a:ln>
            </p:spPr>
          </p:pic>
          <p:pic>
            <p:nvPicPr>
              <p:cNvPr id="240651" name="Picture 2"/>
              <p:cNvPicPr>
                <a:picLocks noChangeAspect="1" noChangeArrowheads="1"/>
              </p:cNvPicPr>
              <p:nvPr/>
            </p:nvPicPr>
            <p:blipFill>
              <a:blip r:embed="rId4" cstate="print"/>
              <a:srcRect/>
              <a:stretch>
                <a:fillRect/>
              </a:stretch>
            </p:blipFill>
            <p:spPr bwMode="auto">
              <a:xfrm>
                <a:off x="7467600" y="2209800"/>
                <a:ext cx="628650" cy="552450"/>
              </a:xfrm>
              <a:prstGeom prst="rect">
                <a:avLst/>
              </a:prstGeom>
              <a:noFill/>
              <a:ln w="9525">
                <a:noFill/>
                <a:miter lim="800000"/>
                <a:headEnd/>
                <a:tailEnd/>
              </a:ln>
            </p:spPr>
          </p:pic>
        </p:grpSp>
        <p:cxnSp>
          <p:nvCxnSpPr>
            <p:cNvPr id="7" name="Straight Arrow Connector 6"/>
            <p:cNvCxnSpPr/>
            <p:nvPr/>
          </p:nvCxnSpPr>
          <p:spPr>
            <a:xfrm rot="10800000" flipV="1">
              <a:off x="6958013" y="2384425"/>
              <a:ext cx="930275" cy="428625"/>
            </a:xfrm>
            <a:prstGeom prst="straightConnector1">
              <a:avLst/>
            </a:prstGeom>
            <a:ln w="76200">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a:off x="6783387" y="2360613"/>
              <a:ext cx="1114425" cy="11176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pic>
        <p:nvPicPr>
          <p:cNvPr id="240644" name="Picture 2"/>
          <p:cNvPicPr>
            <a:picLocks noChangeAspect="1" noChangeArrowheads="1"/>
          </p:cNvPicPr>
          <p:nvPr/>
        </p:nvPicPr>
        <p:blipFill>
          <a:blip r:embed="rId5" cstate="print"/>
          <a:srcRect/>
          <a:stretch>
            <a:fillRect/>
          </a:stretch>
        </p:blipFill>
        <p:spPr bwMode="auto">
          <a:xfrm>
            <a:off x="3810000" y="0"/>
            <a:ext cx="4324350" cy="2952750"/>
          </a:xfrm>
          <a:prstGeom prst="rect">
            <a:avLst/>
          </a:prstGeom>
          <a:noFill/>
          <a:ln w="9525">
            <a:noFill/>
            <a:miter lim="800000"/>
            <a:headEnd/>
            <a:tailEnd/>
          </a:ln>
        </p:spPr>
      </p:pic>
      <p:pic>
        <p:nvPicPr>
          <p:cNvPr id="240645" name="Picture 3"/>
          <p:cNvPicPr>
            <a:picLocks noChangeAspect="1" noChangeArrowheads="1"/>
          </p:cNvPicPr>
          <p:nvPr/>
        </p:nvPicPr>
        <p:blipFill>
          <a:blip r:embed="rId6" cstate="print"/>
          <a:srcRect/>
          <a:stretch>
            <a:fillRect/>
          </a:stretch>
        </p:blipFill>
        <p:spPr bwMode="auto">
          <a:xfrm>
            <a:off x="5867400" y="2362200"/>
            <a:ext cx="3048000" cy="2695575"/>
          </a:xfrm>
          <a:prstGeom prst="rect">
            <a:avLst/>
          </a:prstGeom>
          <a:noFill/>
          <a:ln w="9525">
            <a:noFill/>
            <a:miter lim="800000"/>
            <a:headEnd/>
            <a:tailEnd/>
          </a:ln>
        </p:spPr>
      </p:pic>
    </p:spTree>
    <p:extLst>
      <p:ext uri="{BB962C8B-B14F-4D97-AF65-F5344CB8AC3E}">
        <p14:creationId xmlns:p14="http://schemas.microsoft.com/office/powerpoint/2010/main" val="39193735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666" name="Group 31"/>
          <p:cNvGrpSpPr>
            <a:grpSpLocks/>
          </p:cNvGrpSpPr>
          <p:nvPr/>
        </p:nvGrpSpPr>
        <p:grpSpPr bwMode="auto">
          <a:xfrm>
            <a:off x="5562600" y="1905000"/>
            <a:ext cx="3276600" cy="3733800"/>
            <a:chOff x="5029200" y="1981200"/>
            <a:chExt cx="3276600" cy="3733800"/>
          </a:xfrm>
        </p:grpSpPr>
        <p:pic>
          <p:nvPicPr>
            <p:cNvPr id="241704" name="Picture 5" descr="flower02.gif"/>
            <p:cNvPicPr>
              <a:picLocks noChangeAspect="1" noChangeArrowheads="1"/>
            </p:cNvPicPr>
            <p:nvPr/>
          </p:nvPicPr>
          <p:blipFill>
            <a:blip r:embed="rId3" cstate="print"/>
            <a:srcRect/>
            <a:stretch>
              <a:fillRect/>
            </a:stretch>
          </p:blipFill>
          <p:spPr bwMode="auto">
            <a:xfrm>
              <a:off x="6553200" y="3886200"/>
              <a:ext cx="308610" cy="259080"/>
            </a:xfrm>
            <a:prstGeom prst="rect">
              <a:avLst/>
            </a:prstGeom>
            <a:noFill/>
            <a:ln w="9525">
              <a:noFill/>
              <a:miter lim="800000"/>
              <a:headEnd/>
              <a:tailEnd/>
            </a:ln>
          </p:spPr>
        </p:pic>
        <p:grpSp>
          <p:nvGrpSpPr>
            <p:cNvPr id="241705" name="Group 2"/>
            <p:cNvGrpSpPr>
              <a:grpSpLocks/>
            </p:cNvGrpSpPr>
            <p:nvPr/>
          </p:nvGrpSpPr>
          <p:grpSpPr bwMode="auto">
            <a:xfrm>
              <a:off x="5029200" y="2362200"/>
              <a:ext cx="3276600" cy="3352800"/>
              <a:chOff x="5680" y="1570"/>
              <a:chExt cx="2350" cy="2350"/>
            </a:xfrm>
          </p:grpSpPr>
          <p:sp>
            <p:nvSpPr>
              <p:cNvPr id="241708" name="Oval 3"/>
              <p:cNvSpPr>
                <a:spLocks noChangeArrowheads="1"/>
              </p:cNvSpPr>
              <p:nvPr/>
            </p:nvSpPr>
            <p:spPr bwMode="auto">
              <a:xfrm>
                <a:off x="5680" y="1570"/>
                <a:ext cx="2350" cy="2350"/>
              </a:xfrm>
              <a:prstGeom prst="ellipse">
                <a:avLst/>
              </a:prstGeom>
              <a:noFill/>
              <a:ln w="57150">
                <a:solidFill>
                  <a:srgbClr val="00B0F0"/>
                </a:solidFill>
                <a:round/>
                <a:headEnd/>
                <a:tailEnd/>
              </a:ln>
            </p:spPr>
            <p:txBody>
              <a:bodyPr/>
              <a:lstStyle/>
              <a:p>
                <a:endParaRPr lang="en-US"/>
              </a:p>
            </p:txBody>
          </p:sp>
          <p:sp>
            <p:nvSpPr>
              <p:cNvPr id="241709" name="Oval 4"/>
              <p:cNvSpPr>
                <a:spLocks noChangeArrowheads="1"/>
              </p:cNvSpPr>
              <p:nvPr/>
            </p:nvSpPr>
            <p:spPr bwMode="auto">
              <a:xfrm>
                <a:off x="6025" y="1890"/>
                <a:ext cx="1660" cy="1660"/>
              </a:xfrm>
              <a:prstGeom prst="ellipse">
                <a:avLst/>
              </a:prstGeom>
              <a:noFill/>
              <a:ln w="57150">
                <a:solidFill>
                  <a:srgbClr val="00B0F0"/>
                </a:solidFill>
                <a:round/>
                <a:headEnd/>
                <a:tailEnd/>
              </a:ln>
            </p:spPr>
            <p:txBody>
              <a:bodyPr/>
              <a:lstStyle/>
              <a:p>
                <a:endParaRPr lang="en-US"/>
              </a:p>
            </p:txBody>
          </p:sp>
          <p:sp>
            <p:nvSpPr>
              <p:cNvPr id="241710" name="Oval 5"/>
              <p:cNvSpPr>
                <a:spLocks noChangeArrowheads="1"/>
              </p:cNvSpPr>
              <p:nvPr/>
            </p:nvSpPr>
            <p:spPr bwMode="auto">
              <a:xfrm>
                <a:off x="6330" y="2210"/>
                <a:ext cx="1050" cy="1050"/>
              </a:xfrm>
              <a:prstGeom prst="ellipse">
                <a:avLst/>
              </a:prstGeom>
              <a:noFill/>
              <a:ln w="57150">
                <a:solidFill>
                  <a:srgbClr val="00B0F0"/>
                </a:solidFill>
                <a:round/>
                <a:headEnd/>
                <a:tailEnd/>
              </a:ln>
            </p:spPr>
            <p:txBody>
              <a:bodyPr/>
              <a:lstStyle/>
              <a:p>
                <a:endParaRPr lang="en-US"/>
              </a:p>
            </p:txBody>
          </p:sp>
        </p:grpSp>
        <p:sp>
          <p:nvSpPr>
            <p:cNvPr id="241706" name="Oval 6"/>
            <p:cNvSpPr>
              <a:spLocks noChangeArrowheads="1"/>
            </p:cNvSpPr>
            <p:nvPr/>
          </p:nvSpPr>
          <p:spPr bwMode="auto">
            <a:xfrm>
              <a:off x="6324600" y="1981200"/>
              <a:ext cx="685800" cy="685800"/>
            </a:xfrm>
            <a:prstGeom prst="ellipse">
              <a:avLst/>
            </a:prstGeom>
            <a:solidFill>
              <a:srgbClr val="FF0000"/>
            </a:solidFill>
            <a:ln w="9525">
              <a:solidFill>
                <a:srgbClr val="000000"/>
              </a:solidFill>
              <a:round/>
              <a:headEnd/>
              <a:tailEnd/>
            </a:ln>
          </p:spPr>
          <p:txBody>
            <a:bodyPr/>
            <a:lstStyle/>
            <a:p>
              <a:pPr algn="ctr"/>
              <a:r>
                <a:rPr lang="en-US" sz="2800" b="1"/>
                <a:t>X</a:t>
              </a:r>
            </a:p>
          </p:txBody>
        </p:sp>
        <p:sp>
          <p:nvSpPr>
            <p:cNvPr id="241707" name="Oval 6"/>
            <p:cNvSpPr>
              <a:spLocks noChangeArrowheads="1"/>
            </p:cNvSpPr>
            <p:nvPr/>
          </p:nvSpPr>
          <p:spPr bwMode="auto">
            <a:xfrm>
              <a:off x="6324600" y="2971800"/>
              <a:ext cx="685800" cy="685800"/>
            </a:xfrm>
            <a:prstGeom prst="ellipse">
              <a:avLst/>
            </a:prstGeom>
            <a:solidFill>
              <a:srgbClr val="FF0000"/>
            </a:solidFill>
            <a:ln w="9525">
              <a:solidFill>
                <a:srgbClr val="000000"/>
              </a:solidFill>
              <a:round/>
              <a:headEnd/>
              <a:tailEnd/>
            </a:ln>
          </p:spPr>
          <p:txBody>
            <a:bodyPr/>
            <a:lstStyle/>
            <a:p>
              <a:pPr algn="ctr"/>
              <a:r>
                <a:rPr lang="en-US" sz="2800" b="1"/>
                <a:t>Y</a:t>
              </a:r>
            </a:p>
          </p:txBody>
        </p:sp>
      </p:grpSp>
      <p:sp>
        <p:nvSpPr>
          <p:cNvPr id="241667" name="Title 1"/>
          <p:cNvSpPr>
            <a:spLocks noGrp="1"/>
          </p:cNvSpPr>
          <p:nvPr>
            <p:ph type="title"/>
          </p:nvPr>
        </p:nvSpPr>
        <p:spPr>
          <a:xfrm>
            <a:off x="228600" y="304800"/>
            <a:ext cx="8610600" cy="1143000"/>
          </a:xfrm>
        </p:spPr>
        <p:txBody>
          <a:bodyPr/>
          <a:lstStyle/>
          <a:p>
            <a:pPr algn="l"/>
            <a:r>
              <a:rPr lang="en-US" sz="3600" smtClean="0"/>
              <a:t>4. If you had two bugs moving in circles like this, what could the </a:t>
            </a:r>
            <a:r>
              <a:rPr lang="en-US" sz="3600" b="1" smtClean="0">
                <a:solidFill>
                  <a:srgbClr val="00B050"/>
                </a:solidFill>
              </a:rPr>
              <a:t>velocity</a:t>
            </a:r>
            <a:r>
              <a:rPr lang="en-US" sz="3600" smtClean="0">
                <a:solidFill>
                  <a:srgbClr val="0070C0"/>
                </a:solidFill>
              </a:rPr>
              <a:t> </a:t>
            </a:r>
            <a:r>
              <a:rPr lang="en-US" sz="3600" smtClean="0"/>
              <a:t>vectors at </a:t>
            </a:r>
            <a:br>
              <a:rPr lang="en-US" sz="3600" smtClean="0"/>
            </a:br>
            <a:r>
              <a:rPr lang="en-US" sz="3600" smtClean="0"/>
              <a:t>point X vs point Y look like?</a:t>
            </a:r>
          </a:p>
        </p:txBody>
      </p:sp>
      <p:pic>
        <p:nvPicPr>
          <p:cNvPr id="241668" name="Picture 2"/>
          <p:cNvPicPr>
            <a:picLocks noChangeAspect="1" noChangeArrowheads="1"/>
          </p:cNvPicPr>
          <p:nvPr/>
        </p:nvPicPr>
        <p:blipFill>
          <a:blip r:embed="rId4" cstate="print"/>
          <a:srcRect/>
          <a:stretch>
            <a:fillRect/>
          </a:stretch>
        </p:blipFill>
        <p:spPr bwMode="auto">
          <a:xfrm>
            <a:off x="8229600" y="2819400"/>
            <a:ext cx="628650" cy="552450"/>
          </a:xfrm>
          <a:prstGeom prst="rect">
            <a:avLst/>
          </a:prstGeom>
          <a:noFill/>
          <a:ln w="9525">
            <a:noFill/>
            <a:miter lim="800000"/>
            <a:headEnd/>
            <a:tailEnd/>
          </a:ln>
        </p:spPr>
      </p:pic>
      <p:cxnSp>
        <p:nvCxnSpPr>
          <p:cNvPr id="26" name="Straight Arrow Connector 25"/>
          <p:cNvCxnSpPr/>
          <p:nvPr/>
        </p:nvCxnSpPr>
        <p:spPr>
          <a:xfrm rot="10800000">
            <a:off x="1447800" y="2743200"/>
            <a:ext cx="1066800" cy="158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9" name="Table 28"/>
          <p:cNvGraphicFramePr>
            <a:graphicFrameLocks noGrp="1"/>
          </p:cNvGraphicFramePr>
          <p:nvPr/>
        </p:nvGraphicFramePr>
        <p:xfrm>
          <a:off x="152400" y="1905000"/>
          <a:ext cx="4800600" cy="4357744"/>
        </p:xfrm>
        <a:graphic>
          <a:graphicData uri="http://schemas.openxmlformats.org/drawingml/2006/table">
            <a:tbl>
              <a:tblPr firstRow="1" bandRow="1">
                <a:tableStyleId>{5940675A-B579-460E-94D1-54222C63F5DA}</a:tableStyleId>
              </a:tblPr>
              <a:tblGrid>
                <a:gridCol w="872266"/>
                <a:gridCol w="1870934"/>
                <a:gridCol w="2057400"/>
              </a:tblGrid>
              <a:tr h="370840">
                <a:tc>
                  <a:txBody>
                    <a:bodyPr/>
                    <a:lstStyle/>
                    <a:p>
                      <a:pPr algn="ctr"/>
                      <a:endParaRPr lang="en-US" sz="3200" b="1" dirty="0"/>
                    </a:p>
                  </a:txBody>
                  <a:tcPr/>
                </a:tc>
                <a:tc>
                  <a:txBody>
                    <a:bodyPr/>
                    <a:lstStyle/>
                    <a:p>
                      <a:pPr algn="ctr"/>
                      <a:r>
                        <a:rPr lang="en-US" sz="3200" dirty="0" smtClean="0"/>
                        <a:t>X</a:t>
                      </a:r>
                      <a:endParaRPr lang="en-US" sz="32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t>Y</a:t>
                      </a:r>
                      <a:endParaRPr lang="en-US" sz="3200" b="1" dirty="0" smtClean="0"/>
                    </a:p>
                  </a:txBody>
                  <a:tcPr/>
                </a:tc>
              </a:tr>
              <a:tr h="370840">
                <a:tc>
                  <a:txBody>
                    <a:bodyPr/>
                    <a:lstStyle/>
                    <a:p>
                      <a:pPr algn="ctr"/>
                      <a:r>
                        <a:rPr lang="en-US" sz="3200" b="1" dirty="0" smtClean="0"/>
                        <a:t>A</a:t>
                      </a:r>
                      <a:endParaRPr lang="en-US" sz="3200" b="1" dirty="0"/>
                    </a:p>
                  </a:txBody>
                  <a:tcPr/>
                </a:tc>
                <a:tc>
                  <a:txBody>
                    <a:bodyPr/>
                    <a:lstStyle/>
                    <a:p>
                      <a:endParaRPr lang="en-US" dirty="0"/>
                    </a:p>
                  </a:txBody>
                  <a:tcPr/>
                </a:tc>
                <a:tc>
                  <a:txBody>
                    <a:bodyPr/>
                    <a:lstStyle/>
                    <a:p>
                      <a:endParaRPr lang="en-US"/>
                    </a:p>
                  </a:txBody>
                  <a:tcPr/>
                </a:tc>
              </a:tr>
              <a:tr h="6705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B</a:t>
                      </a:r>
                      <a:endParaRPr lang="en-US" sz="3200" dirty="0"/>
                    </a:p>
                  </a:txBody>
                  <a:tcPr/>
                </a:tc>
                <a:tc>
                  <a:txBody>
                    <a:bodyPr/>
                    <a:lstStyle/>
                    <a:p>
                      <a:endParaRPr lang="en-US" dirty="0"/>
                    </a:p>
                  </a:txBody>
                  <a:tcPr/>
                </a:tc>
                <a:tc>
                  <a:txBody>
                    <a:bodyPr/>
                    <a:lstStyle/>
                    <a:p>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C</a:t>
                      </a:r>
                    </a:p>
                    <a:p>
                      <a:endParaRPr lang="en-US" dirty="0"/>
                    </a:p>
                  </a:txBody>
                  <a:tcPr/>
                </a:tc>
                <a:tc>
                  <a:txBody>
                    <a:bodyPr/>
                    <a:lstStyle/>
                    <a:p>
                      <a:endParaRPr lang="en-US" dirty="0"/>
                    </a:p>
                  </a:txBody>
                  <a:tcPr/>
                </a:tc>
                <a:tc>
                  <a:txBody>
                    <a:bodyPr/>
                    <a:lstStyle/>
                    <a:p>
                      <a:endParaRPr lang="en-US" dirty="0"/>
                    </a:p>
                  </a:txBody>
                  <a:tcPr/>
                </a:tc>
              </a:tr>
              <a:tr h="608704">
                <a:tc>
                  <a:txBody>
                    <a:bodyPr/>
                    <a:lstStyle/>
                    <a:p>
                      <a:pPr algn="ctr"/>
                      <a:r>
                        <a:rPr lang="en-US" sz="3200" dirty="0" smtClean="0"/>
                        <a:t>D</a:t>
                      </a:r>
                      <a:endParaRPr lang="en-US" sz="3200" dirty="0"/>
                    </a:p>
                  </a:txBody>
                  <a:tcPr>
                    <a:lnB w="12700" cap="flat" cmpd="sng" algn="ctr">
                      <a:solidFill>
                        <a:schemeClr val="tx1"/>
                      </a:solidFill>
                      <a:prstDash val="solid"/>
                      <a:round/>
                      <a:headEnd type="none" w="med" len="med"/>
                      <a:tailEnd type="none" w="med" len="med"/>
                    </a:lnB>
                  </a:tcPr>
                </a:tc>
                <a:tc gridSpan="2">
                  <a:txBody>
                    <a:bodyPr/>
                    <a:lstStyle/>
                    <a:p>
                      <a:r>
                        <a:rPr lang="en-US" sz="3200" dirty="0" smtClean="0"/>
                        <a:t>Any of the above</a:t>
                      </a:r>
                    </a:p>
                  </a:txBody>
                  <a:tcPr>
                    <a:lnB w="12700" cap="flat" cmpd="sng" algn="ctr">
                      <a:solidFill>
                        <a:schemeClr val="tx1"/>
                      </a:solidFill>
                      <a:prstDash val="solid"/>
                      <a:round/>
                      <a:headEnd type="none" w="med" len="med"/>
                      <a:tailEnd type="none" w="med" len="med"/>
                    </a:lnB>
                  </a:tcPr>
                </a:tc>
                <a:tc hMerge="1">
                  <a:txBody>
                    <a:bodyPr/>
                    <a:lstStyle/>
                    <a:p>
                      <a:endParaRPr lang="en-US" dirty="0"/>
                    </a:p>
                  </a:txBody>
                  <a:tcPr/>
                </a:tc>
              </a:tr>
              <a:tr h="458096">
                <a:tc>
                  <a:txBody>
                    <a:bodyPr/>
                    <a:lstStyle/>
                    <a:p>
                      <a:pPr algn="ctr"/>
                      <a:r>
                        <a:rPr lang="en-US" sz="3200" dirty="0" smtClean="0"/>
                        <a:t>E</a:t>
                      </a:r>
                      <a:endParaRPr lang="en-US" sz="3200" dirty="0"/>
                    </a:p>
                  </a:txBody>
                  <a:tcPr>
                    <a:lnT w="12700" cap="flat" cmpd="sng" algn="ctr">
                      <a:solidFill>
                        <a:schemeClr val="tx1"/>
                      </a:solidFill>
                      <a:prstDash val="solid"/>
                      <a:round/>
                      <a:headEnd type="none" w="med" len="med"/>
                      <a:tailEnd type="none" w="med" len="med"/>
                    </a:lnT>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None of the above are possible</a:t>
                      </a:r>
                    </a:p>
                  </a:txBody>
                  <a:tcPr>
                    <a:lnT w="12700" cap="flat" cmpd="sng" algn="ctr">
                      <a:solidFill>
                        <a:schemeClr val="tx1"/>
                      </a:solidFill>
                      <a:prstDash val="solid"/>
                      <a:round/>
                      <a:headEnd type="none" w="med" len="med"/>
                      <a:tailEnd type="none" w="med" len="med"/>
                    </a:lnT>
                  </a:tcPr>
                </a:tc>
                <a:tc hMerge="1">
                  <a:txBody>
                    <a:bodyPr/>
                    <a:lstStyle/>
                    <a:p>
                      <a:endParaRPr lang="en-US"/>
                    </a:p>
                  </a:txBody>
                  <a:tcPr/>
                </a:tc>
              </a:tr>
            </a:tbl>
          </a:graphicData>
        </a:graphic>
      </p:graphicFrame>
      <p:cxnSp>
        <p:nvCxnSpPr>
          <p:cNvPr id="33" name="Straight Arrow Connector 32"/>
          <p:cNvCxnSpPr/>
          <p:nvPr/>
        </p:nvCxnSpPr>
        <p:spPr>
          <a:xfrm rot="10800000">
            <a:off x="3276600" y="2819400"/>
            <a:ext cx="1066800" cy="158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a:off x="1447800" y="3352800"/>
            <a:ext cx="1066800" cy="158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1447800" y="4191000"/>
            <a:ext cx="1066800" cy="158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a:off x="3657600" y="3429000"/>
            <a:ext cx="685800" cy="158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41702" name="Picture 2"/>
          <p:cNvPicPr>
            <a:picLocks noChangeAspect="1" noChangeArrowheads="1"/>
          </p:cNvPicPr>
          <p:nvPr/>
        </p:nvPicPr>
        <p:blipFill>
          <a:blip r:embed="rId4" cstate="print"/>
          <a:srcRect/>
          <a:stretch>
            <a:fillRect/>
          </a:stretch>
        </p:blipFill>
        <p:spPr bwMode="auto">
          <a:xfrm>
            <a:off x="7543800" y="3276600"/>
            <a:ext cx="628650" cy="552450"/>
          </a:xfrm>
          <a:prstGeom prst="rect">
            <a:avLst/>
          </a:prstGeom>
          <a:noFill/>
          <a:ln w="9525">
            <a:noFill/>
            <a:miter lim="800000"/>
            <a:headEnd/>
            <a:tailEnd/>
          </a:ln>
        </p:spPr>
      </p:pic>
      <p:cxnSp>
        <p:nvCxnSpPr>
          <p:cNvPr id="52" name="Straight Arrow Connector 51"/>
          <p:cNvCxnSpPr/>
          <p:nvPr/>
        </p:nvCxnSpPr>
        <p:spPr>
          <a:xfrm rot="10800000">
            <a:off x="3200400" y="4191000"/>
            <a:ext cx="1524000" cy="158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09727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4800600"/>
            <a:ext cx="8229600" cy="1143000"/>
          </a:xfrm>
        </p:spPr>
        <p:txBody>
          <a:bodyPr/>
          <a:lstStyle/>
          <a:p>
            <a:pPr algn="l"/>
            <a:r>
              <a:rPr lang="en-US" sz="2800" smtClean="0"/>
              <a:t>IF they were connected with a bar so they had to go around together, it would be like in Ladybug Revolution, but otherwise there is no way to know the vector length relationship, but the vectors would be parallel. I am thinking that the bugs might arrive at X and Y at different times. </a:t>
            </a:r>
          </a:p>
        </p:txBody>
      </p:sp>
      <p:pic>
        <p:nvPicPr>
          <p:cNvPr id="242691" name="Picture 2"/>
          <p:cNvPicPr>
            <a:picLocks noChangeAspect="1" noChangeArrowheads="1"/>
          </p:cNvPicPr>
          <p:nvPr/>
        </p:nvPicPr>
        <p:blipFill>
          <a:blip r:embed="rId2" cstate="print"/>
          <a:srcRect/>
          <a:stretch>
            <a:fillRect/>
          </a:stretch>
        </p:blipFill>
        <p:spPr bwMode="auto">
          <a:xfrm>
            <a:off x="4419600" y="381000"/>
            <a:ext cx="3028950" cy="2822575"/>
          </a:xfrm>
          <a:prstGeom prst="rect">
            <a:avLst/>
          </a:prstGeom>
          <a:noFill/>
          <a:ln w="9525">
            <a:noFill/>
            <a:miter lim="800000"/>
            <a:headEnd/>
            <a:tailEnd/>
          </a:ln>
        </p:spPr>
      </p:pic>
      <p:grpSp>
        <p:nvGrpSpPr>
          <p:cNvPr id="242692" name="Group 17"/>
          <p:cNvGrpSpPr>
            <a:grpSpLocks/>
          </p:cNvGrpSpPr>
          <p:nvPr/>
        </p:nvGrpSpPr>
        <p:grpSpPr bwMode="auto">
          <a:xfrm>
            <a:off x="304800" y="152400"/>
            <a:ext cx="3371850" cy="3733800"/>
            <a:chOff x="304800" y="1600200"/>
            <a:chExt cx="3371848" cy="3733800"/>
          </a:xfrm>
        </p:grpSpPr>
        <p:grpSp>
          <p:nvGrpSpPr>
            <p:cNvPr id="242693" name="Group 4"/>
            <p:cNvGrpSpPr>
              <a:grpSpLocks/>
            </p:cNvGrpSpPr>
            <p:nvPr/>
          </p:nvGrpSpPr>
          <p:grpSpPr bwMode="auto">
            <a:xfrm>
              <a:off x="304800" y="1600200"/>
              <a:ext cx="3276600" cy="3733800"/>
              <a:chOff x="5029200" y="1981200"/>
              <a:chExt cx="3276600" cy="3733800"/>
            </a:xfrm>
          </p:grpSpPr>
          <p:pic>
            <p:nvPicPr>
              <p:cNvPr id="242698" name="Picture 5" descr="flower02.gif"/>
              <p:cNvPicPr>
                <a:picLocks noChangeAspect="1" noChangeArrowheads="1"/>
              </p:cNvPicPr>
              <p:nvPr/>
            </p:nvPicPr>
            <p:blipFill>
              <a:blip r:embed="rId3" cstate="print"/>
              <a:srcRect/>
              <a:stretch>
                <a:fillRect/>
              </a:stretch>
            </p:blipFill>
            <p:spPr bwMode="auto">
              <a:xfrm>
                <a:off x="6553200" y="3886200"/>
                <a:ext cx="308610" cy="259080"/>
              </a:xfrm>
              <a:prstGeom prst="rect">
                <a:avLst/>
              </a:prstGeom>
              <a:noFill/>
              <a:ln w="9525">
                <a:noFill/>
                <a:miter lim="800000"/>
                <a:headEnd/>
                <a:tailEnd/>
              </a:ln>
            </p:spPr>
          </p:pic>
          <p:grpSp>
            <p:nvGrpSpPr>
              <p:cNvPr id="242699" name="Group 2"/>
              <p:cNvGrpSpPr>
                <a:grpSpLocks/>
              </p:cNvGrpSpPr>
              <p:nvPr/>
            </p:nvGrpSpPr>
            <p:grpSpPr bwMode="auto">
              <a:xfrm>
                <a:off x="5029200" y="2362200"/>
                <a:ext cx="3276600" cy="3352800"/>
                <a:chOff x="5680" y="1570"/>
                <a:chExt cx="2350" cy="2350"/>
              </a:xfrm>
            </p:grpSpPr>
            <p:sp>
              <p:nvSpPr>
                <p:cNvPr id="242702" name="Oval 3"/>
                <p:cNvSpPr>
                  <a:spLocks noChangeArrowheads="1"/>
                </p:cNvSpPr>
                <p:nvPr/>
              </p:nvSpPr>
              <p:spPr bwMode="auto">
                <a:xfrm>
                  <a:off x="5680" y="1570"/>
                  <a:ext cx="2350" cy="2350"/>
                </a:xfrm>
                <a:prstGeom prst="ellipse">
                  <a:avLst/>
                </a:prstGeom>
                <a:noFill/>
                <a:ln w="57150">
                  <a:solidFill>
                    <a:srgbClr val="00B0F0"/>
                  </a:solidFill>
                  <a:round/>
                  <a:headEnd/>
                  <a:tailEnd/>
                </a:ln>
              </p:spPr>
              <p:txBody>
                <a:bodyPr/>
                <a:lstStyle/>
                <a:p>
                  <a:endParaRPr lang="en-US"/>
                </a:p>
              </p:txBody>
            </p:sp>
            <p:sp>
              <p:nvSpPr>
                <p:cNvPr id="242703" name="Oval 4"/>
                <p:cNvSpPr>
                  <a:spLocks noChangeArrowheads="1"/>
                </p:cNvSpPr>
                <p:nvPr/>
              </p:nvSpPr>
              <p:spPr bwMode="auto">
                <a:xfrm>
                  <a:off x="6025" y="1890"/>
                  <a:ext cx="1660" cy="1660"/>
                </a:xfrm>
                <a:prstGeom prst="ellipse">
                  <a:avLst/>
                </a:prstGeom>
                <a:noFill/>
                <a:ln w="57150">
                  <a:solidFill>
                    <a:srgbClr val="00B0F0"/>
                  </a:solidFill>
                  <a:round/>
                  <a:headEnd/>
                  <a:tailEnd/>
                </a:ln>
              </p:spPr>
              <p:txBody>
                <a:bodyPr/>
                <a:lstStyle/>
                <a:p>
                  <a:endParaRPr lang="en-US"/>
                </a:p>
              </p:txBody>
            </p:sp>
            <p:sp>
              <p:nvSpPr>
                <p:cNvPr id="242704" name="Oval 5"/>
                <p:cNvSpPr>
                  <a:spLocks noChangeArrowheads="1"/>
                </p:cNvSpPr>
                <p:nvPr/>
              </p:nvSpPr>
              <p:spPr bwMode="auto">
                <a:xfrm>
                  <a:off x="6330" y="2210"/>
                  <a:ext cx="1050" cy="1050"/>
                </a:xfrm>
                <a:prstGeom prst="ellipse">
                  <a:avLst/>
                </a:prstGeom>
                <a:noFill/>
                <a:ln w="57150">
                  <a:solidFill>
                    <a:srgbClr val="00B0F0"/>
                  </a:solidFill>
                  <a:round/>
                  <a:headEnd/>
                  <a:tailEnd/>
                </a:ln>
              </p:spPr>
              <p:txBody>
                <a:bodyPr/>
                <a:lstStyle/>
                <a:p>
                  <a:endParaRPr lang="en-US"/>
                </a:p>
              </p:txBody>
            </p:sp>
          </p:grpSp>
          <p:sp>
            <p:nvSpPr>
              <p:cNvPr id="242700" name="Oval 6"/>
              <p:cNvSpPr>
                <a:spLocks noChangeArrowheads="1"/>
              </p:cNvSpPr>
              <p:nvPr/>
            </p:nvSpPr>
            <p:spPr bwMode="auto">
              <a:xfrm>
                <a:off x="6324600" y="1981200"/>
                <a:ext cx="685800" cy="685800"/>
              </a:xfrm>
              <a:prstGeom prst="ellipse">
                <a:avLst/>
              </a:prstGeom>
              <a:solidFill>
                <a:srgbClr val="FF0000"/>
              </a:solidFill>
              <a:ln w="9525">
                <a:solidFill>
                  <a:srgbClr val="000000"/>
                </a:solidFill>
                <a:round/>
                <a:headEnd/>
                <a:tailEnd/>
              </a:ln>
            </p:spPr>
            <p:txBody>
              <a:bodyPr/>
              <a:lstStyle/>
              <a:p>
                <a:pPr algn="ctr"/>
                <a:r>
                  <a:rPr lang="en-US" sz="2800" b="1"/>
                  <a:t>X</a:t>
                </a:r>
              </a:p>
            </p:txBody>
          </p:sp>
          <p:sp>
            <p:nvSpPr>
              <p:cNvPr id="242701" name="Oval 6"/>
              <p:cNvSpPr>
                <a:spLocks noChangeArrowheads="1"/>
              </p:cNvSpPr>
              <p:nvPr/>
            </p:nvSpPr>
            <p:spPr bwMode="auto">
              <a:xfrm>
                <a:off x="6324600" y="2971800"/>
                <a:ext cx="685800" cy="685800"/>
              </a:xfrm>
              <a:prstGeom prst="ellipse">
                <a:avLst/>
              </a:prstGeom>
              <a:solidFill>
                <a:srgbClr val="FF0000"/>
              </a:solidFill>
              <a:ln w="9525">
                <a:solidFill>
                  <a:srgbClr val="000000"/>
                </a:solidFill>
                <a:round/>
                <a:headEnd/>
                <a:tailEnd/>
              </a:ln>
            </p:spPr>
            <p:txBody>
              <a:bodyPr/>
              <a:lstStyle/>
              <a:p>
                <a:pPr algn="ctr"/>
                <a:r>
                  <a:rPr lang="en-US" sz="2800" b="1"/>
                  <a:t>Y</a:t>
                </a:r>
              </a:p>
            </p:txBody>
          </p:sp>
        </p:grpSp>
        <p:grpSp>
          <p:nvGrpSpPr>
            <p:cNvPr id="242694" name="Group 16"/>
            <p:cNvGrpSpPr>
              <a:grpSpLocks/>
            </p:cNvGrpSpPr>
            <p:nvPr/>
          </p:nvGrpSpPr>
          <p:grpSpPr bwMode="auto">
            <a:xfrm>
              <a:off x="2057400" y="2514600"/>
              <a:ext cx="1619248" cy="1143000"/>
              <a:chOff x="7239002" y="2819400"/>
              <a:chExt cx="1619248" cy="1143000"/>
            </a:xfrm>
          </p:grpSpPr>
          <p:pic>
            <p:nvPicPr>
              <p:cNvPr id="242695" name="Picture 2"/>
              <p:cNvPicPr>
                <a:picLocks noChangeAspect="1" noChangeArrowheads="1"/>
              </p:cNvPicPr>
              <p:nvPr/>
            </p:nvPicPr>
            <p:blipFill>
              <a:blip r:embed="rId4" cstate="print"/>
              <a:srcRect/>
              <a:stretch>
                <a:fillRect/>
              </a:stretch>
            </p:blipFill>
            <p:spPr bwMode="auto">
              <a:xfrm>
                <a:off x="8229600" y="2819400"/>
                <a:ext cx="628650" cy="552450"/>
              </a:xfrm>
              <a:prstGeom prst="rect">
                <a:avLst/>
              </a:prstGeom>
              <a:noFill/>
              <a:ln w="9525">
                <a:noFill/>
                <a:miter lim="800000"/>
                <a:headEnd/>
                <a:tailEnd/>
              </a:ln>
            </p:spPr>
          </p:pic>
          <p:pic>
            <p:nvPicPr>
              <p:cNvPr id="242696" name="Picture 2"/>
              <p:cNvPicPr>
                <a:picLocks noChangeAspect="1" noChangeArrowheads="1"/>
              </p:cNvPicPr>
              <p:nvPr/>
            </p:nvPicPr>
            <p:blipFill>
              <a:blip r:embed="rId4" cstate="print"/>
              <a:srcRect/>
              <a:stretch>
                <a:fillRect/>
              </a:stretch>
            </p:blipFill>
            <p:spPr bwMode="auto">
              <a:xfrm>
                <a:off x="7543800" y="3276600"/>
                <a:ext cx="628650" cy="552450"/>
              </a:xfrm>
              <a:prstGeom prst="rect">
                <a:avLst/>
              </a:prstGeom>
              <a:noFill/>
              <a:ln w="9525">
                <a:noFill/>
                <a:miter lim="800000"/>
                <a:headEnd/>
                <a:tailEnd/>
              </a:ln>
            </p:spPr>
          </p:pic>
          <p:cxnSp>
            <p:nvCxnSpPr>
              <p:cNvPr id="16" name="Straight Connector 15"/>
              <p:cNvCxnSpPr/>
              <p:nvPr/>
            </p:nvCxnSpPr>
            <p:spPr>
              <a:xfrm flipV="1">
                <a:off x="7239001" y="2971800"/>
                <a:ext cx="1523999" cy="990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303847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609600" y="609600"/>
            <a:ext cx="7772400" cy="1143000"/>
          </a:xfrm>
        </p:spPr>
        <p:txBody>
          <a:bodyPr/>
          <a:lstStyle/>
          <a:p>
            <a:pPr eaLnBrk="1" hangingPunct="1"/>
            <a:r>
              <a:rPr lang="en-US" i="1" dirty="0" smtClean="0">
                <a:hlinkClick r:id="rId2"/>
              </a:rPr>
              <a:t>Lady Bug</a:t>
            </a:r>
            <a:r>
              <a:rPr lang="en-US" i="1" dirty="0">
                <a:hlinkClick r:id="rId2"/>
              </a:rPr>
              <a:t> </a:t>
            </a:r>
            <a:r>
              <a:rPr lang="en-US" i="1" dirty="0" smtClean="0">
                <a:hlinkClick r:id="rId2"/>
              </a:rPr>
              <a:t>Revolution</a:t>
            </a:r>
            <a:r>
              <a:rPr lang="en-US" i="1" dirty="0" smtClean="0"/>
              <a:t/>
            </a:r>
            <a:br>
              <a:rPr lang="en-US" i="1" dirty="0" smtClean="0"/>
            </a:br>
            <a:r>
              <a:rPr lang="en-US" dirty="0" smtClean="0">
                <a:hlinkClick r:id="rId3"/>
              </a:rPr>
              <a:t>Activity</a:t>
            </a:r>
            <a:endParaRPr lang="en-US" dirty="0" smtClean="0"/>
          </a:p>
        </p:txBody>
      </p:sp>
      <p:sp>
        <p:nvSpPr>
          <p:cNvPr id="186371" name="Rectangle 3"/>
          <p:cNvSpPr>
            <a:spLocks noGrp="1" noChangeArrowheads="1"/>
          </p:cNvSpPr>
          <p:nvPr>
            <p:ph type="subTitle" idx="1"/>
          </p:nvPr>
        </p:nvSpPr>
        <p:spPr>
          <a:xfrm>
            <a:off x="609600" y="2057400"/>
            <a:ext cx="8077200" cy="1752600"/>
          </a:xfrm>
        </p:spPr>
        <p:txBody>
          <a:bodyPr/>
          <a:lstStyle/>
          <a:p>
            <a:pPr algn="l" eaLnBrk="1" hangingPunct="1"/>
            <a:r>
              <a:rPr lang="en-US" sz="2000" b="1" dirty="0" smtClean="0">
                <a:cs typeface="Times New Roman" pitchFamily="18" charset="0"/>
              </a:rPr>
              <a:t>Learning Goals </a:t>
            </a:r>
            <a:r>
              <a:rPr lang="en-US" sz="2000" dirty="0" smtClean="0">
                <a:cs typeface="Times New Roman" pitchFamily="18" charset="0"/>
              </a:rPr>
              <a:t>Students will be able to: </a:t>
            </a:r>
          </a:p>
          <a:p>
            <a:pPr algn="l" eaLnBrk="1" hangingPunct="1"/>
            <a:r>
              <a:rPr lang="en-US" sz="2000" dirty="0" smtClean="0">
                <a:cs typeface="Times New Roman" pitchFamily="18" charset="0"/>
              </a:rPr>
              <a:t>  1.  Explain the kinematics’ variables for rotational motion by describing the motion of a bug on a turntable. The variables are:</a:t>
            </a:r>
          </a:p>
          <a:p>
            <a:pPr lvl="2" algn="l" eaLnBrk="1" hangingPunct="1"/>
            <a:r>
              <a:rPr lang="en-US" sz="1600" dirty="0" smtClean="0">
                <a:latin typeface="Courier New" pitchFamily="49" charset="0"/>
                <a:cs typeface="Courier New" pitchFamily="49" charset="0"/>
              </a:rPr>
              <a:t>o</a:t>
            </a:r>
            <a:r>
              <a:rPr lang="en-US" sz="1600" dirty="0" smtClean="0">
                <a:cs typeface="Times New Roman" pitchFamily="18" charset="0"/>
              </a:rPr>
              <a:t>      Angular displacement, speed, and acceleration</a:t>
            </a:r>
          </a:p>
          <a:p>
            <a:pPr lvl="2" algn="l" eaLnBrk="1" hangingPunct="1"/>
            <a:r>
              <a:rPr lang="en-US" sz="1600" dirty="0" smtClean="0">
                <a:latin typeface="Courier New" pitchFamily="49" charset="0"/>
                <a:cs typeface="Courier New" pitchFamily="49" charset="0"/>
              </a:rPr>
              <a:t>o</a:t>
            </a:r>
            <a:r>
              <a:rPr lang="en-US" sz="1600" dirty="0" smtClean="0">
                <a:cs typeface="Times New Roman" pitchFamily="18" charset="0"/>
              </a:rPr>
              <a:t>      Arc length</a:t>
            </a:r>
          </a:p>
          <a:p>
            <a:pPr lvl="2" algn="l" eaLnBrk="1" hangingPunct="1"/>
            <a:r>
              <a:rPr lang="en-US" sz="1600" dirty="0" smtClean="0">
                <a:latin typeface="Courier New" pitchFamily="49" charset="0"/>
                <a:cs typeface="Courier New" pitchFamily="49" charset="0"/>
              </a:rPr>
              <a:t>o</a:t>
            </a:r>
            <a:r>
              <a:rPr lang="en-US" sz="1600" dirty="0" smtClean="0">
                <a:cs typeface="Times New Roman" pitchFamily="18" charset="0"/>
              </a:rPr>
              <a:t>      Tangential speed</a:t>
            </a:r>
          </a:p>
          <a:p>
            <a:pPr lvl="2" algn="l" eaLnBrk="1" hangingPunct="1"/>
            <a:r>
              <a:rPr lang="en-US" sz="1600" dirty="0" smtClean="0">
                <a:latin typeface="Courier New" pitchFamily="49" charset="0"/>
                <a:cs typeface="Courier New" pitchFamily="49" charset="0"/>
              </a:rPr>
              <a:t>o</a:t>
            </a:r>
            <a:r>
              <a:rPr lang="en-US" sz="1600" dirty="0" smtClean="0">
                <a:cs typeface="Times New Roman" pitchFamily="18" charset="0"/>
              </a:rPr>
              <a:t>      Centripetal and tangential acceleration</a:t>
            </a:r>
          </a:p>
          <a:p>
            <a:pPr algn="l" eaLnBrk="1" hangingPunct="1"/>
            <a:r>
              <a:rPr lang="en-US" sz="2000" dirty="0" smtClean="0">
                <a:cs typeface="Times New Roman" pitchFamily="18" charset="0"/>
              </a:rPr>
              <a:t> 2.  Describe how the bug’s position on the turntable affects these variables.</a:t>
            </a:r>
            <a:r>
              <a:rPr lang="en-US" dirty="0" smtClean="0">
                <a:cs typeface="Times New Roman" pitchFamily="18" charset="0"/>
              </a:rPr>
              <a:t> </a:t>
            </a:r>
            <a:endParaRPr lang="en-US" dirty="0" smtClean="0"/>
          </a:p>
        </p:txBody>
      </p:sp>
      <p:sp>
        <p:nvSpPr>
          <p:cNvPr id="4" name="TextBox 5"/>
          <p:cNvSpPr txBox="1">
            <a:spLocks noChangeArrowheads="1"/>
          </p:cNvSpPr>
          <p:nvPr/>
        </p:nvSpPr>
        <p:spPr bwMode="auto">
          <a:xfrm>
            <a:off x="2819400" y="61722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4" action="ppaction://hlinkfile"/>
              </a:rPr>
              <a:t>phet.colorado.edu</a:t>
            </a:r>
            <a:endParaRPr lang="en-US" dirty="0"/>
          </a:p>
        </p:txBody>
      </p:sp>
    </p:spTree>
    <p:extLst>
      <p:ext uri="{BB962C8B-B14F-4D97-AF65-F5344CB8AC3E}">
        <p14:creationId xmlns:p14="http://schemas.microsoft.com/office/powerpoint/2010/main" val="99027234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762000" y="990600"/>
            <a:ext cx="7772400" cy="1143000"/>
          </a:xfrm>
        </p:spPr>
        <p:txBody>
          <a:bodyPr/>
          <a:lstStyle/>
          <a:p>
            <a:pPr eaLnBrk="1" hangingPunct="1"/>
            <a:r>
              <a:rPr lang="en-US" b="1" dirty="0" smtClean="0">
                <a:cs typeface="Times New Roman" pitchFamily="18" charset="0"/>
              </a:rPr>
              <a:t> Ladybug Revolution</a:t>
            </a:r>
            <a:br>
              <a:rPr lang="en-US" b="1" dirty="0" smtClean="0">
                <a:cs typeface="Times New Roman" pitchFamily="18" charset="0"/>
              </a:rPr>
            </a:br>
            <a:r>
              <a:rPr lang="en-US" b="1" dirty="0" smtClean="0">
                <a:cs typeface="Times New Roman" pitchFamily="18" charset="0"/>
              </a:rPr>
              <a:t>activity directions:</a:t>
            </a:r>
          </a:p>
        </p:txBody>
      </p:sp>
      <p:sp>
        <p:nvSpPr>
          <p:cNvPr id="187395" name="Rectangle 3"/>
          <p:cNvSpPr>
            <a:spLocks noGrp="1" noChangeArrowheads="1"/>
          </p:cNvSpPr>
          <p:nvPr>
            <p:ph type="subTitle" idx="1"/>
          </p:nvPr>
        </p:nvSpPr>
        <p:spPr>
          <a:xfrm>
            <a:off x="533400" y="2667000"/>
            <a:ext cx="7467600" cy="2971800"/>
          </a:xfrm>
        </p:spPr>
        <p:txBody>
          <a:bodyPr/>
          <a:lstStyle/>
          <a:p>
            <a:pPr algn="l" eaLnBrk="1" hangingPunct="1"/>
            <a:r>
              <a:rPr lang="en-US" smtClean="0">
                <a:cs typeface="Times New Roman" pitchFamily="18" charset="0"/>
              </a:rPr>
              <a:t>In this activity, you must include values that you </a:t>
            </a:r>
            <a:r>
              <a:rPr lang="en-US" u="sng" smtClean="0">
                <a:cs typeface="Times New Roman" pitchFamily="18" charset="0"/>
              </a:rPr>
              <a:t>measure</a:t>
            </a:r>
            <a:r>
              <a:rPr lang="en-US" smtClean="0">
                <a:cs typeface="Times New Roman" pitchFamily="18" charset="0"/>
              </a:rPr>
              <a:t> </a:t>
            </a:r>
            <a:r>
              <a:rPr lang="en-US" b="1" smtClean="0">
                <a:cs typeface="Times New Roman" pitchFamily="18" charset="0"/>
              </a:rPr>
              <a:t>and</a:t>
            </a:r>
            <a:r>
              <a:rPr lang="en-US" smtClean="0">
                <a:cs typeface="Times New Roman" pitchFamily="18" charset="0"/>
              </a:rPr>
              <a:t> </a:t>
            </a:r>
            <a:r>
              <a:rPr lang="en-US" u="sng" smtClean="0">
                <a:cs typeface="Times New Roman" pitchFamily="18" charset="0"/>
              </a:rPr>
              <a:t>show sample calculations</a:t>
            </a:r>
            <a:r>
              <a:rPr lang="en-US" smtClean="0">
                <a:cs typeface="Times New Roman" pitchFamily="18" charset="0"/>
              </a:rPr>
              <a:t> to support your answers to the questions. Include examples that use both bugs in different locations.</a:t>
            </a:r>
          </a:p>
          <a:p>
            <a:pPr algn="l" eaLnBrk="1" hangingPunct="1"/>
            <a:endParaRPr lang="en-US" smtClean="0"/>
          </a:p>
        </p:txBody>
      </p:sp>
    </p:spTree>
    <p:extLst>
      <p:ext uri="{BB962C8B-B14F-4D97-AF65-F5344CB8AC3E}">
        <p14:creationId xmlns:p14="http://schemas.microsoft.com/office/powerpoint/2010/main" val="100702577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a:xfrm>
            <a:off x="609600" y="838200"/>
            <a:ext cx="7772400" cy="1143000"/>
          </a:xfrm>
        </p:spPr>
        <p:txBody>
          <a:bodyPr/>
          <a:lstStyle/>
          <a:p>
            <a:pPr eaLnBrk="1" hangingPunct="1"/>
            <a:r>
              <a:rPr lang="en-US" smtClean="0"/>
              <a:t>Sample calculations include:</a:t>
            </a:r>
          </a:p>
        </p:txBody>
      </p:sp>
      <p:sp>
        <p:nvSpPr>
          <p:cNvPr id="188419" name="Rectangle 3"/>
          <p:cNvSpPr>
            <a:spLocks noGrp="1" noChangeArrowheads="1"/>
          </p:cNvSpPr>
          <p:nvPr>
            <p:ph type="subTitle" idx="1"/>
          </p:nvPr>
        </p:nvSpPr>
        <p:spPr>
          <a:xfrm>
            <a:off x="762000" y="1905000"/>
            <a:ext cx="7772400" cy="3886200"/>
          </a:xfrm>
        </p:spPr>
        <p:txBody>
          <a:bodyPr/>
          <a:lstStyle/>
          <a:p>
            <a:pPr algn="l" eaLnBrk="1" hangingPunct="1"/>
            <a:r>
              <a:rPr lang="en-US" sz="4800" smtClean="0"/>
              <a:t>Equation: PE=mgh</a:t>
            </a:r>
          </a:p>
          <a:p>
            <a:pPr algn="l" eaLnBrk="1" hangingPunct="1"/>
            <a:r>
              <a:rPr lang="en-US" sz="4800" smtClean="0"/>
              <a:t>Substitution: PE = .50*9.81* 2</a:t>
            </a:r>
          </a:p>
          <a:p>
            <a:pPr algn="l" eaLnBrk="1" hangingPunct="1"/>
            <a:r>
              <a:rPr lang="en-US" sz="4800" smtClean="0"/>
              <a:t>Answer with units:  9.81 J</a:t>
            </a:r>
          </a:p>
        </p:txBody>
      </p:sp>
    </p:spTree>
    <p:extLst>
      <p:ext uri="{BB962C8B-B14F-4D97-AF65-F5344CB8AC3E}">
        <p14:creationId xmlns:p14="http://schemas.microsoft.com/office/powerpoint/2010/main" val="216635605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Grp="1" noChangeArrowheads="1"/>
          </p:cNvSpPr>
          <p:nvPr>
            <p:ph type="title"/>
          </p:nvPr>
        </p:nvSpPr>
        <p:spPr>
          <a:xfrm>
            <a:off x="381000" y="381000"/>
            <a:ext cx="8229600" cy="1143000"/>
          </a:xfrm>
        </p:spPr>
        <p:txBody>
          <a:bodyPr/>
          <a:lstStyle/>
          <a:p>
            <a:pPr eaLnBrk="1" hangingPunct="1"/>
            <a:r>
              <a:rPr lang="en-US" sz="2800" smtClean="0"/>
              <a:t>1. A bug is spinning on a platform with constant speed, what was the direction of acceleration at the blue point?</a:t>
            </a:r>
          </a:p>
        </p:txBody>
      </p:sp>
      <p:graphicFrame>
        <p:nvGraphicFramePr>
          <p:cNvPr id="65538" name="Object 0"/>
          <p:cNvGraphicFramePr>
            <a:graphicFrameLocks noChangeAspect="1"/>
          </p:cNvGraphicFramePr>
          <p:nvPr/>
        </p:nvGraphicFramePr>
        <p:xfrm>
          <a:off x="0" y="1447800"/>
          <a:ext cx="3276600" cy="3263900"/>
        </p:xfrm>
        <a:graphic>
          <a:graphicData uri="http://schemas.openxmlformats.org/presentationml/2006/ole">
            <mc:AlternateContent xmlns:mc="http://schemas.openxmlformats.org/markup-compatibility/2006">
              <mc:Choice xmlns:v="urn:schemas-microsoft-com:vml" Requires="v">
                <p:oleObj spid="_x0000_s163863" name="Bitmap Image" r:id="rId3" imgW="3024762" imgH="2803810" progId="PBrush">
                  <p:embed/>
                </p:oleObj>
              </mc:Choice>
              <mc:Fallback>
                <p:oleObj name="Bitmap Image" r:id="rId3" imgW="3024762" imgH="2803810"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6976"/>
                      <a:stretch>
                        <a:fillRect/>
                      </a:stretch>
                    </p:blipFill>
                    <p:spPr bwMode="auto">
                      <a:xfrm>
                        <a:off x="0" y="1447800"/>
                        <a:ext cx="3276600" cy="32639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39" name="Object 1"/>
          <p:cNvGraphicFramePr>
            <a:graphicFrameLocks noChangeAspect="1"/>
          </p:cNvGraphicFramePr>
          <p:nvPr/>
        </p:nvGraphicFramePr>
        <p:xfrm>
          <a:off x="3352800" y="1447800"/>
          <a:ext cx="3192463" cy="3276600"/>
        </p:xfrm>
        <a:graphic>
          <a:graphicData uri="http://schemas.openxmlformats.org/presentationml/2006/ole">
            <mc:AlternateContent xmlns:mc="http://schemas.openxmlformats.org/markup-compatibility/2006">
              <mc:Choice xmlns:v="urn:schemas-microsoft-com:vml" Requires="v">
                <p:oleObj spid="_x0000_s163864" name="Bitmap Image" r:id="rId5" imgW="3093988" imgH="2972058" progId="PBrush">
                  <p:embed/>
                </p:oleObj>
              </mc:Choice>
              <mc:Fallback>
                <p:oleObj name="Bitmap Image" r:id="rId5" imgW="3093988" imgH="2972058"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r="6413"/>
                      <a:stretch>
                        <a:fillRect/>
                      </a:stretch>
                    </p:blipFill>
                    <p:spPr bwMode="auto">
                      <a:xfrm>
                        <a:off x="3352800" y="1447800"/>
                        <a:ext cx="3192463" cy="3276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2" name="Text Box 5"/>
          <p:cNvSpPr txBox="1">
            <a:spLocks noChangeArrowheads="1"/>
          </p:cNvSpPr>
          <p:nvPr/>
        </p:nvSpPr>
        <p:spPr bwMode="auto">
          <a:xfrm>
            <a:off x="6781800" y="5486400"/>
            <a:ext cx="2362200" cy="457200"/>
          </a:xfrm>
          <a:prstGeom prst="rect">
            <a:avLst/>
          </a:prstGeom>
          <a:noFill/>
          <a:ln w="9525">
            <a:noFill/>
            <a:miter lim="800000"/>
            <a:headEnd/>
            <a:tailEnd/>
          </a:ln>
        </p:spPr>
        <p:txBody>
          <a:bodyPr>
            <a:spAutoFit/>
          </a:bodyPr>
          <a:lstStyle/>
          <a:p>
            <a:pPr>
              <a:spcBef>
                <a:spcPct val="50000"/>
              </a:spcBef>
            </a:pPr>
            <a:r>
              <a:rPr lang="en-US"/>
              <a:t>E none of these</a:t>
            </a:r>
          </a:p>
        </p:txBody>
      </p:sp>
      <p:sp>
        <p:nvSpPr>
          <p:cNvPr id="65543" name="Text Box 6"/>
          <p:cNvSpPr txBox="1">
            <a:spLocks noChangeArrowheads="1"/>
          </p:cNvSpPr>
          <p:nvPr/>
        </p:nvSpPr>
        <p:spPr bwMode="auto">
          <a:xfrm>
            <a:off x="609600" y="5943600"/>
            <a:ext cx="3810000" cy="457200"/>
          </a:xfrm>
          <a:prstGeom prst="rect">
            <a:avLst/>
          </a:prstGeom>
          <a:noFill/>
          <a:ln w="9525">
            <a:noFill/>
            <a:miter lim="800000"/>
            <a:headEnd/>
            <a:tailEnd/>
          </a:ln>
        </p:spPr>
        <p:txBody>
          <a:bodyPr>
            <a:spAutoFit/>
          </a:bodyPr>
          <a:lstStyle/>
          <a:p>
            <a:pPr>
              <a:spcBef>
                <a:spcPct val="50000"/>
              </a:spcBef>
            </a:pPr>
            <a:r>
              <a:rPr lang="en-US">
                <a:solidFill>
                  <a:srgbClr val="00CC00"/>
                </a:solidFill>
              </a:rPr>
              <a:t>Velocity is the green vector</a:t>
            </a:r>
          </a:p>
        </p:txBody>
      </p:sp>
      <p:grpSp>
        <p:nvGrpSpPr>
          <p:cNvPr id="65544" name="Group 7"/>
          <p:cNvGrpSpPr>
            <a:grpSpLocks/>
          </p:cNvGrpSpPr>
          <p:nvPr/>
        </p:nvGrpSpPr>
        <p:grpSpPr bwMode="auto">
          <a:xfrm>
            <a:off x="6553200" y="2590800"/>
            <a:ext cx="2590800" cy="2789238"/>
            <a:chOff x="4128" y="1632"/>
            <a:chExt cx="1632" cy="1757"/>
          </a:xfrm>
        </p:grpSpPr>
        <p:graphicFrame>
          <p:nvGraphicFramePr>
            <p:cNvPr id="65540" name="Object 2"/>
            <p:cNvGraphicFramePr>
              <a:graphicFrameLocks noChangeAspect="1"/>
            </p:cNvGraphicFramePr>
            <p:nvPr/>
          </p:nvGraphicFramePr>
          <p:xfrm>
            <a:off x="4752" y="2352"/>
            <a:ext cx="422" cy="355"/>
          </p:xfrm>
          <a:graphic>
            <a:graphicData uri="http://schemas.openxmlformats.org/presentationml/2006/ole">
              <mc:AlternateContent xmlns:mc="http://schemas.openxmlformats.org/markup-compatibility/2006">
                <mc:Choice xmlns:v="urn:schemas-microsoft-com:vml" Requires="v">
                  <p:oleObj spid="_x0000_s163865" name="Bitmap Image" r:id="rId7" imgW="670618" imgH="563810" progId="PBrush">
                    <p:embed/>
                  </p:oleObj>
                </mc:Choice>
                <mc:Fallback>
                  <p:oleObj name="Bitmap Image" r:id="rId7" imgW="670618" imgH="563810"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2" y="2352"/>
                          <a:ext cx="422"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5548" name="Group 9"/>
            <p:cNvGrpSpPr>
              <a:grpSpLocks/>
            </p:cNvGrpSpPr>
            <p:nvPr/>
          </p:nvGrpSpPr>
          <p:grpSpPr bwMode="auto">
            <a:xfrm>
              <a:off x="4128" y="1632"/>
              <a:ext cx="1632" cy="1757"/>
              <a:chOff x="3888" y="2016"/>
              <a:chExt cx="1632" cy="1757"/>
            </a:xfrm>
          </p:grpSpPr>
          <p:sp>
            <p:nvSpPr>
              <p:cNvPr id="65549" name="Text Box 10"/>
              <p:cNvSpPr txBox="1">
                <a:spLocks noChangeArrowheads="1"/>
              </p:cNvSpPr>
              <p:nvPr/>
            </p:nvSpPr>
            <p:spPr bwMode="auto">
              <a:xfrm>
                <a:off x="4608" y="3408"/>
                <a:ext cx="336" cy="365"/>
              </a:xfrm>
              <a:prstGeom prst="rect">
                <a:avLst/>
              </a:prstGeom>
              <a:noFill/>
              <a:ln w="9525">
                <a:noFill/>
                <a:miter lim="800000"/>
                <a:headEnd/>
                <a:tailEnd/>
              </a:ln>
            </p:spPr>
            <p:txBody>
              <a:bodyPr>
                <a:spAutoFit/>
              </a:bodyPr>
              <a:lstStyle/>
              <a:p>
                <a:pPr>
                  <a:spcBef>
                    <a:spcPct val="50000"/>
                  </a:spcBef>
                </a:pPr>
                <a:r>
                  <a:rPr lang="en-US" sz="3200"/>
                  <a:t>D</a:t>
                </a:r>
              </a:p>
            </p:txBody>
          </p:sp>
          <p:sp>
            <p:nvSpPr>
              <p:cNvPr id="65550" name="Line 11"/>
              <p:cNvSpPr>
                <a:spLocks noChangeShapeType="1"/>
              </p:cNvSpPr>
              <p:nvPr/>
            </p:nvSpPr>
            <p:spPr bwMode="auto">
              <a:xfrm flipH="1">
                <a:off x="4176" y="2880"/>
                <a:ext cx="480" cy="0"/>
              </a:xfrm>
              <a:prstGeom prst="line">
                <a:avLst/>
              </a:prstGeom>
              <a:noFill/>
              <a:ln w="38100">
                <a:solidFill>
                  <a:srgbClr val="FF0066"/>
                </a:solidFill>
                <a:round/>
                <a:headEnd/>
                <a:tailEnd type="triangle" w="med" len="med"/>
              </a:ln>
            </p:spPr>
            <p:txBody>
              <a:bodyPr/>
              <a:lstStyle/>
              <a:p>
                <a:endParaRPr lang="en-US"/>
              </a:p>
            </p:txBody>
          </p:sp>
          <p:sp>
            <p:nvSpPr>
              <p:cNvPr id="65551" name="Line 12"/>
              <p:cNvSpPr>
                <a:spLocks noChangeShapeType="1"/>
              </p:cNvSpPr>
              <p:nvPr/>
            </p:nvSpPr>
            <p:spPr bwMode="auto">
              <a:xfrm rot="16200000" flipH="1">
                <a:off x="4464" y="3216"/>
                <a:ext cx="480" cy="0"/>
              </a:xfrm>
              <a:prstGeom prst="line">
                <a:avLst/>
              </a:prstGeom>
              <a:noFill/>
              <a:ln w="38100">
                <a:solidFill>
                  <a:srgbClr val="FF0066"/>
                </a:solidFill>
                <a:round/>
                <a:headEnd/>
                <a:tailEnd type="triangle" w="med" len="med"/>
              </a:ln>
            </p:spPr>
            <p:txBody>
              <a:bodyPr/>
              <a:lstStyle/>
              <a:p>
                <a:endParaRPr lang="en-US"/>
              </a:p>
            </p:txBody>
          </p:sp>
          <p:sp>
            <p:nvSpPr>
              <p:cNvPr id="65552" name="Line 13"/>
              <p:cNvSpPr>
                <a:spLocks noChangeShapeType="1"/>
              </p:cNvSpPr>
              <p:nvPr/>
            </p:nvSpPr>
            <p:spPr bwMode="auto">
              <a:xfrm rot="5400000" flipH="1">
                <a:off x="4464" y="2592"/>
                <a:ext cx="480" cy="0"/>
              </a:xfrm>
              <a:prstGeom prst="line">
                <a:avLst/>
              </a:prstGeom>
              <a:noFill/>
              <a:ln w="38100">
                <a:solidFill>
                  <a:srgbClr val="FF0066"/>
                </a:solidFill>
                <a:round/>
                <a:headEnd/>
                <a:tailEnd type="triangle" w="med" len="med"/>
              </a:ln>
            </p:spPr>
            <p:txBody>
              <a:bodyPr/>
              <a:lstStyle/>
              <a:p>
                <a:endParaRPr lang="en-US"/>
              </a:p>
            </p:txBody>
          </p:sp>
          <p:sp>
            <p:nvSpPr>
              <p:cNvPr id="65553" name="Line 14"/>
              <p:cNvSpPr>
                <a:spLocks noChangeShapeType="1"/>
              </p:cNvSpPr>
              <p:nvPr/>
            </p:nvSpPr>
            <p:spPr bwMode="auto">
              <a:xfrm>
                <a:off x="4752" y="2880"/>
                <a:ext cx="480" cy="0"/>
              </a:xfrm>
              <a:prstGeom prst="line">
                <a:avLst/>
              </a:prstGeom>
              <a:noFill/>
              <a:ln w="38100">
                <a:solidFill>
                  <a:srgbClr val="FF0066"/>
                </a:solidFill>
                <a:round/>
                <a:headEnd/>
                <a:tailEnd type="triangle" w="med" len="med"/>
              </a:ln>
            </p:spPr>
            <p:txBody>
              <a:bodyPr/>
              <a:lstStyle/>
              <a:p>
                <a:endParaRPr lang="en-US"/>
              </a:p>
            </p:txBody>
          </p:sp>
          <p:sp>
            <p:nvSpPr>
              <p:cNvPr id="65554" name="Text Box 15"/>
              <p:cNvSpPr txBox="1">
                <a:spLocks noChangeArrowheads="1"/>
              </p:cNvSpPr>
              <p:nvPr/>
            </p:nvSpPr>
            <p:spPr bwMode="auto">
              <a:xfrm>
                <a:off x="3888" y="2688"/>
                <a:ext cx="336" cy="365"/>
              </a:xfrm>
              <a:prstGeom prst="rect">
                <a:avLst/>
              </a:prstGeom>
              <a:noFill/>
              <a:ln w="9525">
                <a:noFill/>
                <a:miter lim="800000"/>
                <a:headEnd/>
                <a:tailEnd/>
              </a:ln>
            </p:spPr>
            <p:txBody>
              <a:bodyPr>
                <a:spAutoFit/>
              </a:bodyPr>
              <a:lstStyle/>
              <a:p>
                <a:pPr>
                  <a:spcBef>
                    <a:spcPct val="50000"/>
                  </a:spcBef>
                </a:pPr>
                <a:r>
                  <a:rPr lang="en-US" sz="3200"/>
                  <a:t>A</a:t>
                </a:r>
              </a:p>
            </p:txBody>
          </p:sp>
          <p:sp>
            <p:nvSpPr>
              <p:cNvPr id="65555" name="Text Box 16"/>
              <p:cNvSpPr txBox="1">
                <a:spLocks noChangeArrowheads="1"/>
              </p:cNvSpPr>
              <p:nvPr/>
            </p:nvSpPr>
            <p:spPr bwMode="auto">
              <a:xfrm>
                <a:off x="5184" y="2688"/>
                <a:ext cx="336" cy="365"/>
              </a:xfrm>
              <a:prstGeom prst="rect">
                <a:avLst/>
              </a:prstGeom>
              <a:noFill/>
              <a:ln w="9525">
                <a:noFill/>
                <a:miter lim="800000"/>
                <a:headEnd/>
                <a:tailEnd/>
              </a:ln>
            </p:spPr>
            <p:txBody>
              <a:bodyPr>
                <a:spAutoFit/>
              </a:bodyPr>
              <a:lstStyle/>
              <a:p>
                <a:pPr>
                  <a:spcBef>
                    <a:spcPct val="50000"/>
                  </a:spcBef>
                </a:pPr>
                <a:r>
                  <a:rPr lang="en-US" sz="3200" b="1"/>
                  <a:t>C</a:t>
                </a:r>
              </a:p>
            </p:txBody>
          </p:sp>
          <p:sp>
            <p:nvSpPr>
              <p:cNvPr id="65556" name="Text Box 17"/>
              <p:cNvSpPr txBox="1">
                <a:spLocks noChangeArrowheads="1"/>
              </p:cNvSpPr>
              <p:nvPr/>
            </p:nvSpPr>
            <p:spPr bwMode="auto">
              <a:xfrm>
                <a:off x="4560" y="2016"/>
                <a:ext cx="336" cy="365"/>
              </a:xfrm>
              <a:prstGeom prst="rect">
                <a:avLst/>
              </a:prstGeom>
              <a:noFill/>
              <a:ln w="9525">
                <a:noFill/>
                <a:miter lim="800000"/>
                <a:headEnd/>
                <a:tailEnd/>
              </a:ln>
            </p:spPr>
            <p:txBody>
              <a:bodyPr>
                <a:spAutoFit/>
              </a:bodyPr>
              <a:lstStyle/>
              <a:p>
                <a:pPr>
                  <a:spcBef>
                    <a:spcPct val="50000"/>
                  </a:spcBef>
                </a:pPr>
                <a:r>
                  <a:rPr lang="en-US" sz="3200"/>
                  <a:t>B</a:t>
                </a:r>
              </a:p>
            </p:txBody>
          </p:sp>
        </p:grpSp>
      </p:grpSp>
      <p:sp>
        <p:nvSpPr>
          <p:cNvPr id="65545" name="Oval 18"/>
          <p:cNvSpPr>
            <a:spLocks noChangeArrowheads="1"/>
          </p:cNvSpPr>
          <p:nvPr/>
        </p:nvSpPr>
        <p:spPr bwMode="auto">
          <a:xfrm>
            <a:off x="5638800" y="2971800"/>
            <a:ext cx="228600" cy="2286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65546" name="Text Box 19"/>
          <p:cNvSpPr txBox="1">
            <a:spLocks noChangeArrowheads="1"/>
          </p:cNvSpPr>
          <p:nvPr/>
        </p:nvSpPr>
        <p:spPr bwMode="auto">
          <a:xfrm>
            <a:off x="304800" y="4876800"/>
            <a:ext cx="2514600" cy="457200"/>
          </a:xfrm>
          <a:prstGeom prst="rect">
            <a:avLst/>
          </a:prstGeom>
          <a:noFill/>
          <a:ln w="9525">
            <a:noFill/>
            <a:miter lim="800000"/>
            <a:headEnd/>
            <a:tailEnd/>
          </a:ln>
        </p:spPr>
        <p:txBody>
          <a:bodyPr>
            <a:spAutoFit/>
          </a:bodyPr>
          <a:lstStyle/>
          <a:p>
            <a:pPr>
              <a:spcBef>
                <a:spcPct val="50000"/>
              </a:spcBef>
            </a:pPr>
            <a:r>
              <a:rPr lang="en-US"/>
              <a:t>Beginning of test</a:t>
            </a:r>
          </a:p>
        </p:txBody>
      </p:sp>
      <p:sp>
        <p:nvSpPr>
          <p:cNvPr id="65547" name="Text Box 20"/>
          <p:cNvSpPr txBox="1">
            <a:spLocks noChangeArrowheads="1"/>
          </p:cNvSpPr>
          <p:nvPr/>
        </p:nvSpPr>
        <p:spPr bwMode="auto">
          <a:xfrm>
            <a:off x="3505200" y="4876800"/>
            <a:ext cx="2514600" cy="457200"/>
          </a:xfrm>
          <a:prstGeom prst="rect">
            <a:avLst/>
          </a:prstGeom>
          <a:noFill/>
          <a:ln w="9525">
            <a:noFill/>
            <a:miter lim="800000"/>
            <a:headEnd/>
            <a:tailEnd/>
          </a:ln>
        </p:spPr>
        <p:txBody>
          <a:bodyPr>
            <a:spAutoFit/>
          </a:bodyPr>
          <a:lstStyle/>
          <a:p>
            <a:pPr>
              <a:spcBef>
                <a:spcPct val="50000"/>
              </a:spcBef>
            </a:pPr>
            <a:r>
              <a:rPr lang="en-US"/>
              <a:t>End of test</a:t>
            </a:r>
          </a:p>
        </p:txBody>
      </p:sp>
    </p:spTree>
    <p:extLst>
      <p:ext uri="{BB962C8B-B14F-4D97-AF65-F5344CB8AC3E}">
        <p14:creationId xmlns:p14="http://schemas.microsoft.com/office/powerpoint/2010/main" val="377836513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2"/>
          <p:cNvSpPr>
            <a:spLocks noGrp="1" noChangeArrowheads="1"/>
          </p:cNvSpPr>
          <p:nvPr>
            <p:ph type="title"/>
          </p:nvPr>
        </p:nvSpPr>
        <p:spPr>
          <a:xfrm>
            <a:off x="0" y="0"/>
            <a:ext cx="4495800" cy="457200"/>
          </a:xfrm>
        </p:spPr>
        <p:txBody>
          <a:bodyPr/>
          <a:lstStyle/>
          <a:p>
            <a:pPr eaLnBrk="1" hangingPunct="1"/>
            <a:r>
              <a:rPr lang="en-US" sz="1800" smtClean="0"/>
              <a:t>Answer to previous slide</a:t>
            </a:r>
          </a:p>
        </p:txBody>
      </p:sp>
      <p:graphicFrame>
        <p:nvGraphicFramePr>
          <p:cNvPr id="66562" name="Object 3"/>
          <p:cNvGraphicFramePr>
            <a:graphicFrameLocks noChangeAspect="1"/>
          </p:cNvGraphicFramePr>
          <p:nvPr/>
        </p:nvGraphicFramePr>
        <p:xfrm>
          <a:off x="304800" y="762000"/>
          <a:ext cx="3810000" cy="4114800"/>
        </p:xfrm>
        <a:graphic>
          <a:graphicData uri="http://schemas.openxmlformats.org/presentationml/2006/ole">
            <mc:AlternateContent xmlns:mc="http://schemas.openxmlformats.org/markup-compatibility/2006">
              <mc:Choice xmlns:v="urn:schemas-microsoft-com:vml" Requires="v">
                <p:oleObj spid="_x0000_s164887" name="Bitmap Image" r:id="rId3" imgW="2949196" imgH="3185436" progId="PBrush">
                  <p:embed/>
                </p:oleObj>
              </mc:Choice>
              <mc:Fallback>
                <p:oleObj name="Bitmap Image" r:id="rId3" imgW="2949196" imgH="3185436"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2000"/>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563" name="Object 4"/>
          <p:cNvGraphicFramePr>
            <a:graphicFrameLocks noChangeAspect="1"/>
          </p:cNvGraphicFramePr>
          <p:nvPr/>
        </p:nvGraphicFramePr>
        <p:xfrm>
          <a:off x="4495800" y="457200"/>
          <a:ext cx="2949575" cy="2887663"/>
        </p:xfrm>
        <a:graphic>
          <a:graphicData uri="http://schemas.openxmlformats.org/presentationml/2006/ole">
            <mc:AlternateContent xmlns:mc="http://schemas.openxmlformats.org/markup-compatibility/2006">
              <mc:Choice xmlns:v="urn:schemas-microsoft-com:vml" Requires="v">
                <p:oleObj spid="_x0000_s164888" name="Bitmap Image" r:id="rId5" imgW="2949196" imgH="2887619" progId="PBrush">
                  <p:embed/>
                </p:oleObj>
              </mc:Choice>
              <mc:Fallback>
                <p:oleObj name="Bitmap Image" r:id="rId5" imgW="2949196" imgH="2887619"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57200"/>
                        <a:ext cx="2949575" cy="288766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6" name="Text Box 5"/>
          <p:cNvSpPr txBox="1">
            <a:spLocks noChangeArrowheads="1"/>
          </p:cNvSpPr>
          <p:nvPr/>
        </p:nvSpPr>
        <p:spPr bwMode="auto">
          <a:xfrm>
            <a:off x="381000" y="4816475"/>
            <a:ext cx="3962400" cy="1554163"/>
          </a:xfrm>
          <a:prstGeom prst="rect">
            <a:avLst/>
          </a:prstGeom>
          <a:noFill/>
          <a:ln w="9525">
            <a:noFill/>
            <a:miter lim="800000"/>
            <a:headEnd/>
            <a:tailEnd/>
          </a:ln>
        </p:spPr>
        <p:txBody>
          <a:bodyPr>
            <a:spAutoFit/>
          </a:bodyPr>
          <a:lstStyle/>
          <a:p>
            <a:pPr>
              <a:spcBef>
                <a:spcPct val="50000"/>
              </a:spcBef>
            </a:pPr>
            <a:r>
              <a:rPr lang="en-US" sz="3200"/>
              <a:t>A: </a:t>
            </a:r>
            <a:r>
              <a:rPr lang="en-US" sz="3200">
                <a:solidFill>
                  <a:srgbClr val="FF0066"/>
                </a:solidFill>
              </a:rPr>
              <a:t>acceleration vector </a:t>
            </a:r>
            <a:r>
              <a:rPr lang="en-US" sz="3200"/>
              <a:t>always points radially for constant speed</a:t>
            </a:r>
          </a:p>
        </p:txBody>
      </p:sp>
      <p:graphicFrame>
        <p:nvGraphicFramePr>
          <p:cNvPr id="66564" name="Object 6"/>
          <p:cNvGraphicFramePr>
            <a:graphicFrameLocks noChangeAspect="1"/>
          </p:cNvGraphicFramePr>
          <p:nvPr/>
        </p:nvGraphicFramePr>
        <p:xfrm>
          <a:off x="4572000" y="3581400"/>
          <a:ext cx="2865438" cy="3001963"/>
        </p:xfrm>
        <a:graphic>
          <a:graphicData uri="http://schemas.openxmlformats.org/presentationml/2006/ole">
            <mc:AlternateContent xmlns:mc="http://schemas.openxmlformats.org/markup-compatibility/2006">
              <mc:Choice xmlns:v="urn:schemas-microsoft-com:vml" Requires="v">
                <p:oleObj spid="_x0000_s164889" name="Bitmap Image" r:id="rId7" imgW="2865368" imgH="3002540" progId="PBrush">
                  <p:embed/>
                </p:oleObj>
              </mc:Choice>
              <mc:Fallback>
                <p:oleObj name="Bitmap Image" r:id="rId7" imgW="2865368" imgH="3002540"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581400"/>
                        <a:ext cx="2865438" cy="300196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7" name="Text Box 7"/>
          <p:cNvSpPr txBox="1">
            <a:spLocks noChangeArrowheads="1"/>
          </p:cNvSpPr>
          <p:nvPr/>
        </p:nvSpPr>
        <p:spPr bwMode="auto">
          <a:xfrm>
            <a:off x="7620000" y="1219200"/>
            <a:ext cx="1524000" cy="822325"/>
          </a:xfrm>
          <a:prstGeom prst="rect">
            <a:avLst/>
          </a:prstGeom>
          <a:noFill/>
          <a:ln w="9525">
            <a:noFill/>
            <a:miter lim="800000"/>
            <a:headEnd/>
            <a:tailEnd/>
          </a:ln>
        </p:spPr>
        <p:txBody>
          <a:bodyPr>
            <a:spAutoFit/>
          </a:bodyPr>
          <a:lstStyle/>
          <a:p>
            <a:pPr>
              <a:spcBef>
                <a:spcPct val="50000"/>
              </a:spcBef>
            </a:pPr>
            <a:r>
              <a:rPr lang="en-US"/>
              <a:t>Beginning of test</a:t>
            </a:r>
          </a:p>
        </p:txBody>
      </p:sp>
      <p:sp>
        <p:nvSpPr>
          <p:cNvPr id="66568" name="Text Box 8"/>
          <p:cNvSpPr txBox="1">
            <a:spLocks noChangeArrowheads="1"/>
          </p:cNvSpPr>
          <p:nvPr/>
        </p:nvSpPr>
        <p:spPr bwMode="auto">
          <a:xfrm>
            <a:off x="7391400" y="3962400"/>
            <a:ext cx="1524000" cy="457200"/>
          </a:xfrm>
          <a:prstGeom prst="rect">
            <a:avLst/>
          </a:prstGeom>
          <a:noFill/>
          <a:ln w="9525">
            <a:noFill/>
            <a:miter lim="800000"/>
            <a:headEnd/>
            <a:tailEnd/>
          </a:ln>
        </p:spPr>
        <p:txBody>
          <a:bodyPr>
            <a:spAutoFit/>
          </a:bodyPr>
          <a:lstStyle/>
          <a:p>
            <a:pPr>
              <a:spcBef>
                <a:spcPct val="50000"/>
              </a:spcBef>
            </a:pPr>
            <a:r>
              <a:rPr lang="en-US"/>
              <a:t>End of test</a:t>
            </a:r>
          </a:p>
        </p:txBody>
      </p:sp>
    </p:spTree>
    <p:extLst>
      <p:ext uri="{BB962C8B-B14F-4D97-AF65-F5344CB8AC3E}">
        <p14:creationId xmlns:p14="http://schemas.microsoft.com/office/powerpoint/2010/main" val="370084617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type="title"/>
          </p:nvPr>
        </p:nvSpPr>
        <p:spPr>
          <a:xfrm>
            <a:off x="152400" y="609600"/>
            <a:ext cx="8610600" cy="1143000"/>
          </a:xfrm>
        </p:spPr>
        <p:txBody>
          <a:bodyPr/>
          <a:lstStyle/>
          <a:p>
            <a:pPr eaLnBrk="1" hangingPunct="1"/>
            <a:r>
              <a:rPr lang="en-US" sz="3600" smtClean="0"/>
              <a:t>2. A bug is on a platform spinning clockwise &amp; speeding up. Which best shows the bug’s acceleration direction at this spot?</a:t>
            </a:r>
          </a:p>
        </p:txBody>
      </p:sp>
      <p:graphicFrame>
        <p:nvGraphicFramePr>
          <p:cNvPr id="67586" name="Object 3"/>
          <p:cNvGraphicFramePr>
            <a:graphicFrameLocks noChangeAspect="1"/>
          </p:cNvGraphicFramePr>
          <p:nvPr/>
        </p:nvGraphicFramePr>
        <p:xfrm>
          <a:off x="533400" y="2057400"/>
          <a:ext cx="3457575" cy="3657600"/>
        </p:xfrm>
        <a:graphic>
          <a:graphicData uri="http://schemas.openxmlformats.org/presentationml/2006/ole">
            <mc:AlternateContent xmlns:mc="http://schemas.openxmlformats.org/markup-compatibility/2006">
              <mc:Choice xmlns:v="urn:schemas-microsoft-com:vml" Requires="v">
                <p:oleObj spid="_x0000_s165904" name="Bitmap Image" r:id="rId4" imgW="2796190" imgH="2956816" progId="PBrush">
                  <p:embed/>
                </p:oleObj>
              </mc:Choice>
              <mc:Fallback>
                <p:oleObj name="Bitmap Image" r:id="rId4" imgW="2796190" imgH="295681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057400"/>
                        <a:ext cx="34575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7589" name="Group 4"/>
          <p:cNvGrpSpPr>
            <a:grpSpLocks/>
          </p:cNvGrpSpPr>
          <p:nvPr/>
        </p:nvGrpSpPr>
        <p:grpSpPr bwMode="auto">
          <a:xfrm>
            <a:off x="4191000" y="2362200"/>
            <a:ext cx="2270125" cy="3810000"/>
            <a:chOff x="2640" y="1488"/>
            <a:chExt cx="1430" cy="2400"/>
          </a:xfrm>
        </p:grpSpPr>
        <p:grpSp>
          <p:nvGrpSpPr>
            <p:cNvPr id="67595" name="Group 5"/>
            <p:cNvGrpSpPr>
              <a:grpSpLocks/>
            </p:cNvGrpSpPr>
            <p:nvPr/>
          </p:nvGrpSpPr>
          <p:grpSpPr bwMode="auto">
            <a:xfrm>
              <a:off x="2640" y="1488"/>
              <a:ext cx="1392" cy="2400"/>
              <a:chOff x="2256" y="1536"/>
              <a:chExt cx="1392" cy="2400"/>
            </a:xfrm>
          </p:grpSpPr>
          <p:sp>
            <p:nvSpPr>
              <p:cNvPr id="67596" name="Line 6"/>
              <p:cNvSpPr>
                <a:spLocks noChangeShapeType="1"/>
              </p:cNvSpPr>
              <p:nvPr/>
            </p:nvSpPr>
            <p:spPr bwMode="auto">
              <a:xfrm flipV="1">
                <a:off x="3504" y="1536"/>
                <a:ext cx="0" cy="1152"/>
              </a:xfrm>
              <a:prstGeom prst="line">
                <a:avLst/>
              </a:prstGeom>
              <a:noFill/>
              <a:ln w="57150">
                <a:solidFill>
                  <a:srgbClr val="FF0066"/>
                </a:solidFill>
                <a:round/>
                <a:headEnd/>
                <a:tailEnd type="triangle" w="med" len="med"/>
              </a:ln>
            </p:spPr>
            <p:txBody>
              <a:bodyPr/>
              <a:lstStyle/>
              <a:p>
                <a:endParaRPr lang="en-US"/>
              </a:p>
            </p:txBody>
          </p:sp>
          <p:sp>
            <p:nvSpPr>
              <p:cNvPr id="67597" name="Line 7"/>
              <p:cNvSpPr>
                <a:spLocks noChangeShapeType="1"/>
              </p:cNvSpPr>
              <p:nvPr/>
            </p:nvSpPr>
            <p:spPr bwMode="auto">
              <a:xfrm flipH="1" flipV="1">
                <a:off x="3312" y="1536"/>
                <a:ext cx="144" cy="1152"/>
              </a:xfrm>
              <a:prstGeom prst="line">
                <a:avLst/>
              </a:prstGeom>
              <a:noFill/>
              <a:ln w="57150">
                <a:solidFill>
                  <a:srgbClr val="FF0066"/>
                </a:solidFill>
                <a:round/>
                <a:headEnd/>
                <a:tailEnd type="triangle" w="med" len="med"/>
              </a:ln>
            </p:spPr>
            <p:txBody>
              <a:bodyPr/>
              <a:lstStyle/>
              <a:p>
                <a:endParaRPr lang="en-US"/>
              </a:p>
            </p:txBody>
          </p:sp>
          <p:sp>
            <p:nvSpPr>
              <p:cNvPr id="67598" name="Line 8"/>
              <p:cNvSpPr>
                <a:spLocks noChangeShapeType="1"/>
              </p:cNvSpPr>
              <p:nvPr/>
            </p:nvSpPr>
            <p:spPr bwMode="auto">
              <a:xfrm>
                <a:off x="3504" y="2784"/>
                <a:ext cx="0" cy="1152"/>
              </a:xfrm>
              <a:prstGeom prst="line">
                <a:avLst/>
              </a:prstGeom>
              <a:noFill/>
              <a:ln w="57150">
                <a:solidFill>
                  <a:srgbClr val="FF0066"/>
                </a:solidFill>
                <a:round/>
                <a:headEnd/>
                <a:tailEnd type="triangle" w="med" len="med"/>
              </a:ln>
            </p:spPr>
            <p:txBody>
              <a:bodyPr/>
              <a:lstStyle/>
              <a:p>
                <a:endParaRPr lang="en-US"/>
              </a:p>
            </p:txBody>
          </p:sp>
          <p:sp>
            <p:nvSpPr>
              <p:cNvPr id="67599" name="Line 9"/>
              <p:cNvSpPr>
                <a:spLocks noChangeShapeType="1"/>
              </p:cNvSpPr>
              <p:nvPr/>
            </p:nvSpPr>
            <p:spPr bwMode="auto">
              <a:xfrm>
                <a:off x="3552" y="2784"/>
                <a:ext cx="96" cy="1152"/>
              </a:xfrm>
              <a:prstGeom prst="line">
                <a:avLst/>
              </a:prstGeom>
              <a:noFill/>
              <a:ln w="57150">
                <a:solidFill>
                  <a:srgbClr val="FF0066"/>
                </a:solidFill>
                <a:round/>
                <a:headEnd/>
                <a:tailEnd type="triangle" w="med" len="med"/>
              </a:ln>
            </p:spPr>
            <p:txBody>
              <a:bodyPr/>
              <a:lstStyle/>
              <a:p>
                <a:endParaRPr lang="en-US"/>
              </a:p>
            </p:txBody>
          </p:sp>
          <p:sp>
            <p:nvSpPr>
              <p:cNvPr id="67600" name="Line 10"/>
              <p:cNvSpPr>
                <a:spLocks noChangeShapeType="1"/>
              </p:cNvSpPr>
              <p:nvPr/>
            </p:nvSpPr>
            <p:spPr bwMode="auto">
              <a:xfrm rot="16200000" flipV="1">
                <a:off x="2832" y="2160"/>
                <a:ext cx="0" cy="1152"/>
              </a:xfrm>
              <a:prstGeom prst="line">
                <a:avLst/>
              </a:prstGeom>
              <a:noFill/>
              <a:ln w="57150">
                <a:solidFill>
                  <a:srgbClr val="FF0066"/>
                </a:solidFill>
                <a:round/>
                <a:headEnd/>
                <a:tailEnd type="triangle" w="med" len="med"/>
              </a:ln>
            </p:spPr>
            <p:txBody>
              <a:bodyPr/>
              <a:lstStyle/>
              <a:p>
                <a:endParaRPr lang="en-US"/>
              </a:p>
            </p:txBody>
          </p:sp>
        </p:grpSp>
        <p:graphicFrame>
          <p:nvGraphicFramePr>
            <p:cNvPr id="67587" name="Object 11"/>
            <p:cNvGraphicFramePr>
              <a:graphicFrameLocks noChangeAspect="1"/>
            </p:cNvGraphicFramePr>
            <p:nvPr/>
          </p:nvGraphicFramePr>
          <p:xfrm>
            <a:off x="3648" y="2496"/>
            <a:ext cx="422" cy="355"/>
          </p:xfrm>
          <a:graphic>
            <a:graphicData uri="http://schemas.openxmlformats.org/presentationml/2006/ole">
              <mc:AlternateContent xmlns:mc="http://schemas.openxmlformats.org/markup-compatibility/2006">
                <mc:Choice xmlns:v="urn:schemas-microsoft-com:vml" Requires="v">
                  <p:oleObj spid="_x0000_s165905" name="Bitmap Image" r:id="rId6" imgW="670618" imgH="563810" progId="PBrush">
                    <p:embed/>
                  </p:oleObj>
                </mc:Choice>
                <mc:Fallback>
                  <p:oleObj name="Bitmap Image" r:id="rId6" imgW="670618" imgH="563810"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8" y="2496"/>
                          <a:ext cx="422"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7590" name="Text Box 12"/>
          <p:cNvSpPr txBox="1">
            <a:spLocks noChangeArrowheads="1"/>
          </p:cNvSpPr>
          <p:nvPr/>
        </p:nvSpPr>
        <p:spPr bwMode="auto">
          <a:xfrm>
            <a:off x="4114800" y="3657600"/>
            <a:ext cx="685800" cy="579438"/>
          </a:xfrm>
          <a:prstGeom prst="rect">
            <a:avLst/>
          </a:prstGeom>
          <a:noFill/>
          <a:ln w="9525">
            <a:noFill/>
            <a:miter lim="800000"/>
            <a:headEnd/>
            <a:tailEnd/>
          </a:ln>
        </p:spPr>
        <p:txBody>
          <a:bodyPr>
            <a:spAutoFit/>
          </a:bodyPr>
          <a:lstStyle/>
          <a:p>
            <a:pPr>
              <a:spcBef>
                <a:spcPct val="50000"/>
              </a:spcBef>
            </a:pPr>
            <a:r>
              <a:rPr lang="en-US" sz="3200" b="1"/>
              <a:t>A</a:t>
            </a:r>
          </a:p>
        </p:txBody>
      </p:sp>
      <p:sp>
        <p:nvSpPr>
          <p:cNvPr id="67591" name="Text Box 13"/>
          <p:cNvSpPr txBox="1">
            <a:spLocks noChangeArrowheads="1"/>
          </p:cNvSpPr>
          <p:nvPr/>
        </p:nvSpPr>
        <p:spPr bwMode="auto">
          <a:xfrm>
            <a:off x="5410200" y="2667000"/>
            <a:ext cx="685800" cy="579438"/>
          </a:xfrm>
          <a:prstGeom prst="rect">
            <a:avLst/>
          </a:prstGeom>
          <a:noFill/>
          <a:ln w="9525">
            <a:noFill/>
            <a:miter lim="800000"/>
            <a:headEnd/>
            <a:tailEnd/>
          </a:ln>
        </p:spPr>
        <p:txBody>
          <a:bodyPr>
            <a:spAutoFit/>
          </a:bodyPr>
          <a:lstStyle/>
          <a:p>
            <a:pPr>
              <a:spcBef>
                <a:spcPct val="50000"/>
              </a:spcBef>
            </a:pPr>
            <a:r>
              <a:rPr lang="en-US" sz="3200" b="1"/>
              <a:t>B</a:t>
            </a:r>
          </a:p>
        </p:txBody>
      </p:sp>
      <p:sp>
        <p:nvSpPr>
          <p:cNvPr id="67592" name="Text Box 14"/>
          <p:cNvSpPr txBox="1">
            <a:spLocks noChangeArrowheads="1"/>
          </p:cNvSpPr>
          <p:nvPr/>
        </p:nvSpPr>
        <p:spPr bwMode="auto">
          <a:xfrm>
            <a:off x="6324600" y="2362200"/>
            <a:ext cx="685800" cy="579438"/>
          </a:xfrm>
          <a:prstGeom prst="rect">
            <a:avLst/>
          </a:prstGeom>
          <a:noFill/>
          <a:ln w="9525">
            <a:noFill/>
            <a:miter lim="800000"/>
            <a:headEnd/>
            <a:tailEnd/>
          </a:ln>
        </p:spPr>
        <p:txBody>
          <a:bodyPr>
            <a:spAutoFit/>
          </a:bodyPr>
          <a:lstStyle/>
          <a:p>
            <a:pPr>
              <a:spcBef>
                <a:spcPct val="50000"/>
              </a:spcBef>
            </a:pPr>
            <a:r>
              <a:rPr lang="en-US" sz="3200" b="1"/>
              <a:t>C</a:t>
            </a:r>
          </a:p>
        </p:txBody>
      </p:sp>
      <p:sp>
        <p:nvSpPr>
          <p:cNvPr id="67593" name="Text Box 15"/>
          <p:cNvSpPr txBox="1">
            <a:spLocks noChangeArrowheads="1"/>
          </p:cNvSpPr>
          <p:nvPr/>
        </p:nvSpPr>
        <p:spPr bwMode="auto">
          <a:xfrm>
            <a:off x="5562600" y="5715000"/>
            <a:ext cx="685800" cy="579438"/>
          </a:xfrm>
          <a:prstGeom prst="rect">
            <a:avLst/>
          </a:prstGeom>
          <a:noFill/>
          <a:ln w="9525">
            <a:noFill/>
            <a:miter lim="800000"/>
            <a:headEnd/>
            <a:tailEnd/>
          </a:ln>
        </p:spPr>
        <p:txBody>
          <a:bodyPr>
            <a:spAutoFit/>
          </a:bodyPr>
          <a:lstStyle/>
          <a:p>
            <a:pPr>
              <a:spcBef>
                <a:spcPct val="50000"/>
              </a:spcBef>
            </a:pPr>
            <a:r>
              <a:rPr lang="en-US" sz="3200" b="1"/>
              <a:t>D</a:t>
            </a:r>
          </a:p>
        </p:txBody>
      </p:sp>
      <p:sp>
        <p:nvSpPr>
          <p:cNvPr id="67594" name="Text Box 16"/>
          <p:cNvSpPr txBox="1">
            <a:spLocks noChangeArrowheads="1"/>
          </p:cNvSpPr>
          <p:nvPr/>
        </p:nvSpPr>
        <p:spPr bwMode="auto">
          <a:xfrm>
            <a:off x="6477000" y="5486400"/>
            <a:ext cx="685800" cy="579438"/>
          </a:xfrm>
          <a:prstGeom prst="rect">
            <a:avLst/>
          </a:prstGeom>
          <a:noFill/>
          <a:ln w="9525">
            <a:noFill/>
            <a:miter lim="800000"/>
            <a:headEnd/>
            <a:tailEnd/>
          </a:ln>
        </p:spPr>
        <p:txBody>
          <a:bodyPr>
            <a:spAutoFit/>
          </a:bodyPr>
          <a:lstStyle/>
          <a:p>
            <a:pPr>
              <a:spcBef>
                <a:spcPct val="50000"/>
              </a:spcBef>
            </a:pPr>
            <a:r>
              <a:rPr lang="en-US" sz="3200" b="1"/>
              <a:t>E</a:t>
            </a:r>
          </a:p>
        </p:txBody>
      </p:sp>
    </p:spTree>
    <p:extLst>
      <p:ext uri="{BB962C8B-B14F-4D97-AF65-F5344CB8AC3E}">
        <p14:creationId xmlns:p14="http://schemas.microsoft.com/office/powerpoint/2010/main" val="64124528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a:xfrm>
            <a:off x="228600" y="457200"/>
            <a:ext cx="3962400" cy="304800"/>
          </a:xfrm>
        </p:spPr>
        <p:txBody>
          <a:bodyPr/>
          <a:lstStyle/>
          <a:p>
            <a:pPr eaLnBrk="1" hangingPunct="1"/>
            <a:r>
              <a:rPr lang="en-US" sz="1800" smtClean="0"/>
              <a:t>Answer to previous slide</a:t>
            </a:r>
          </a:p>
        </p:txBody>
      </p:sp>
      <p:graphicFrame>
        <p:nvGraphicFramePr>
          <p:cNvPr id="68610" name="Object 0"/>
          <p:cNvGraphicFramePr>
            <a:graphicFrameLocks noChangeAspect="1"/>
          </p:cNvGraphicFramePr>
          <p:nvPr/>
        </p:nvGraphicFramePr>
        <p:xfrm>
          <a:off x="381000" y="685800"/>
          <a:ext cx="5233988" cy="5791200"/>
        </p:xfrm>
        <a:graphic>
          <a:graphicData uri="http://schemas.openxmlformats.org/presentationml/2006/ole">
            <mc:AlternateContent xmlns:mc="http://schemas.openxmlformats.org/markup-compatibility/2006">
              <mc:Choice xmlns:v="urn:schemas-microsoft-com:vml" Requires="v">
                <p:oleObj spid="_x0000_s166928" name="Bitmap Image" r:id="rId4" imgW="2918713" imgH="3231160" progId="PBrush">
                  <p:embed/>
                </p:oleObj>
              </mc:Choice>
              <mc:Fallback>
                <p:oleObj name="Bitmap Image" r:id="rId4" imgW="2918713" imgH="323116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85800"/>
                        <a:ext cx="5233988"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611" name="Object 1"/>
          <p:cNvGraphicFramePr>
            <a:graphicFrameLocks noChangeAspect="1"/>
          </p:cNvGraphicFramePr>
          <p:nvPr/>
        </p:nvGraphicFramePr>
        <p:xfrm>
          <a:off x="5715000" y="838200"/>
          <a:ext cx="3178175" cy="3032125"/>
        </p:xfrm>
        <a:graphic>
          <a:graphicData uri="http://schemas.openxmlformats.org/presentationml/2006/ole">
            <mc:AlternateContent xmlns:mc="http://schemas.openxmlformats.org/markup-compatibility/2006">
              <mc:Choice xmlns:v="urn:schemas-microsoft-com:vml" Requires="v">
                <p:oleObj spid="_x0000_s166929" name="Bitmap Image" r:id="rId6" imgW="3177815" imgH="3032381" progId="PBrush">
                  <p:embed/>
                </p:oleObj>
              </mc:Choice>
              <mc:Fallback>
                <p:oleObj name="Bitmap Image" r:id="rId6" imgW="3177815" imgH="3032381"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838200"/>
                        <a:ext cx="31781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3" name="Text Box 5"/>
          <p:cNvSpPr txBox="1">
            <a:spLocks noChangeArrowheads="1"/>
          </p:cNvSpPr>
          <p:nvPr/>
        </p:nvSpPr>
        <p:spPr bwMode="auto">
          <a:xfrm>
            <a:off x="5791200" y="4267200"/>
            <a:ext cx="3352800" cy="2282825"/>
          </a:xfrm>
          <a:prstGeom prst="rect">
            <a:avLst/>
          </a:prstGeom>
          <a:noFill/>
          <a:ln w="9525">
            <a:noFill/>
            <a:miter lim="800000"/>
            <a:headEnd/>
            <a:tailEnd/>
          </a:ln>
        </p:spPr>
        <p:txBody>
          <a:bodyPr>
            <a:spAutoFit/>
          </a:bodyPr>
          <a:lstStyle/>
          <a:p>
            <a:pPr>
              <a:spcBef>
                <a:spcPct val="50000"/>
              </a:spcBef>
            </a:pPr>
            <a:r>
              <a:rPr lang="en-US"/>
              <a:t>B: If the acceleration is constant and increasing,  the vector will be not radial, but off to the same side of the radius as the velocity vector.</a:t>
            </a:r>
          </a:p>
        </p:txBody>
      </p:sp>
    </p:spTree>
    <p:extLst>
      <p:ext uri="{BB962C8B-B14F-4D97-AF65-F5344CB8AC3E}">
        <p14:creationId xmlns:p14="http://schemas.microsoft.com/office/powerpoint/2010/main" val="1438177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533400" y="1447800"/>
            <a:ext cx="8229600" cy="1143000"/>
          </a:xfrm>
        </p:spPr>
        <p:txBody>
          <a:bodyPr/>
          <a:lstStyle/>
          <a:p>
            <a:pPr algn="l" eaLnBrk="1" hangingPunct="1"/>
            <a:r>
              <a:rPr lang="en-US" sz="4000" smtClean="0">
                <a:cs typeface="Times New Roman" pitchFamily="18" charset="0"/>
              </a:rPr>
              <a:t>7. If you double the initial walking speed, the amount of time it takes to stop</a:t>
            </a:r>
            <a:r>
              <a:rPr lang="en-US" sz="3600" smtClean="0"/>
              <a:t> </a:t>
            </a:r>
          </a:p>
        </p:txBody>
      </p:sp>
      <p:sp>
        <p:nvSpPr>
          <p:cNvPr id="178179" name="Rectangle 3"/>
          <p:cNvSpPr>
            <a:spLocks noGrp="1" noChangeArrowheads="1"/>
          </p:cNvSpPr>
          <p:nvPr>
            <p:ph type="body" idx="1"/>
          </p:nvPr>
        </p:nvSpPr>
        <p:spPr>
          <a:xfrm>
            <a:off x="533400" y="3276600"/>
            <a:ext cx="8229600" cy="4525963"/>
          </a:xfrm>
        </p:spPr>
        <p:txBody>
          <a:bodyPr/>
          <a:lstStyle/>
          <a:p>
            <a:pPr marL="609600" indent="-609600" eaLnBrk="1" hangingPunct="1">
              <a:buFontTx/>
              <a:buAutoNum type="alphaUcPeriod"/>
            </a:pPr>
            <a:r>
              <a:rPr lang="en-US" sz="3600" smtClean="0">
                <a:cs typeface="Times New Roman" pitchFamily="18" charset="0"/>
              </a:rPr>
              <a:t>is six times longer</a:t>
            </a:r>
            <a:r>
              <a:rPr lang="en-US" sz="3600" smtClean="0"/>
              <a:t> </a:t>
            </a:r>
          </a:p>
          <a:p>
            <a:pPr marL="609600" indent="-609600" eaLnBrk="1" hangingPunct="1">
              <a:buFontTx/>
              <a:buAutoNum type="alphaUcPeriod"/>
            </a:pPr>
            <a:r>
              <a:rPr lang="en-US" sz="3600" smtClean="0">
                <a:cs typeface="Times New Roman" pitchFamily="18" charset="0"/>
              </a:rPr>
              <a:t>is four times longer</a:t>
            </a:r>
            <a:r>
              <a:rPr lang="en-US" sz="3600" smtClean="0"/>
              <a:t> </a:t>
            </a:r>
          </a:p>
          <a:p>
            <a:pPr marL="609600" indent="-609600" eaLnBrk="1" hangingPunct="1">
              <a:buFontTx/>
              <a:buAutoNum type="alphaUcPeriod"/>
            </a:pPr>
            <a:r>
              <a:rPr lang="en-US" sz="3600" smtClean="0"/>
              <a:t>is two times longer</a:t>
            </a:r>
          </a:p>
          <a:p>
            <a:pPr marL="609600" indent="-609600" eaLnBrk="1" hangingPunct="1">
              <a:buFontTx/>
              <a:buAutoNum type="alphaUcPeriod"/>
            </a:pPr>
            <a:r>
              <a:rPr lang="en-US" sz="3600" smtClean="0">
                <a:cs typeface="Times New Roman" pitchFamily="18" charset="0"/>
              </a:rPr>
              <a:t>does not change </a:t>
            </a:r>
          </a:p>
          <a:p>
            <a:pPr marL="609600" indent="-609600" eaLnBrk="1" hangingPunct="1">
              <a:buFontTx/>
              <a:buAutoNum type="alphaUcPeriod"/>
            </a:pPr>
            <a:r>
              <a:rPr lang="en-US" sz="3600" smtClean="0">
                <a:cs typeface="Times New Roman" pitchFamily="18" charset="0"/>
              </a:rPr>
              <a:t>is half as long </a:t>
            </a:r>
            <a:endParaRPr lang="en-US" sz="3600" smtClean="0"/>
          </a:p>
          <a:p>
            <a:pPr marL="609600" indent="-609600" eaLnBrk="1" hangingPunct="1">
              <a:buFontTx/>
              <a:buNone/>
            </a:pPr>
            <a:endParaRPr lang="en-US" sz="3600" smtClean="0"/>
          </a:p>
        </p:txBody>
      </p:sp>
    </p:spTree>
    <p:extLst>
      <p:ext uri="{BB962C8B-B14F-4D97-AF65-F5344CB8AC3E}">
        <p14:creationId xmlns:p14="http://schemas.microsoft.com/office/powerpoint/2010/main" val="364112862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609600"/>
            <a:ext cx="8153400" cy="381000"/>
          </a:xfrm>
        </p:spPr>
        <p:txBody>
          <a:bodyPr/>
          <a:lstStyle/>
          <a:p>
            <a:pPr eaLnBrk="1" hangingPunct="1"/>
            <a:r>
              <a:rPr lang="en-US" sz="1800" smtClean="0"/>
              <a:t>CRT rot 1 answer explanation 1</a:t>
            </a:r>
          </a:p>
        </p:txBody>
      </p:sp>
      <p:pic>
        <p:nvPicPr>
          <p:cNvPr id="195587" name="Picture 3" descr="H:\phet\Lady bug\answer question 5.JPG"/>
          <p:cNvPicPr>
            <a:picLocks noChangeAspect="1" noChangeArrowheads="1"/>
          </p:cNvPicPr>
          <p:nvPr/>
        </p:nvPicPr>
        <p:blipFill>
          <a:blip r:embed="rId3" cstate="print"/>
          <a:srcRect/>
          <a:stretch>
            <a:fillRect/>
          </a:stretch>
        </p:blipFill>
        <p:spPr bwMode="auto">
          <a:xfrm>
            <a:off x="228600" y="293688"/>
            <a:ext cx="8407400" cy="6069012"/>
          </a:xfrm>
          <a:prstGeom prst="rect">
            <a:avLst/>
          </a:prstGeom>
          <a:noFill/>
          <a:ln w="9525">
            <a:noFill/>
            <a:miter lim="800000"/>
            <a:headEnd/>
            <a:tailEnd/>
          </a:ln>
        </p:spPr>
      </p:pic>
    </p:spTree>
    <p:extLst>
      <p:ext uri="{BB962C8B-B14F-4D97-AF65-F5344CB8AC3E}">
        <p14:creationId xmlns:p14="http://schemas.microsoft.com/office/powerpoint/2010/main" val="19280558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0357" y="872656"/>
            <a:ext cx="7772400" cy="1470025"/>
          </a:xfrm>
        </p:spPr>
        <p:txBody>
          <a:bodyPr>
            <a:normAutofit fontScale="90000"/>
          </a:bodyPr>
          <a:lstStyle/>
          <a:p>
            <a:r>
              <a:rPr lang="en-US" b="1" dirty="0"/>
              <a:t>Understanding KMT using </a:t>
            </a:r>
            <a:r>
              <a:rPr lang="en-US" b="1" i="1" dirty="0">
                <a:hlinkClick r:id="rId2"/>
              </a:rPr>
              <a:t>Gas Properties</a:t>
            </a:r>
            <a:r>
              <a:rPr lang="en-US" b="1" dirty="0"/>
              <a:t> and </a:t>
            </a:r>
            <a:r>
              <a:rPr lang="en-US" b="1" i="1" dirty="0">
                <a:hlinkClick r:id="rId3"/>
              </a:rPr>
              <a:t>States of Matter</a:t>
            </a:r>
            <a:r>
              <a:rPr lang="en-US" b="1" dirty="0">
                <a:hlinkClick r:id="rId3"/>
              </a:rPr>
              <a:t> </a:t>
            </a:r>
            <a:r>
              <a:rPr lang="en-US" b="1" dirty="0" smtClean="0"/>
              <a:t/>
            </a:r>
            <a:br>
              <a:rPr lang="en-US" b="1" dirty="0" smtClean="0"/>
            </a:br>
            <a:r>
              <a:rPr lang="en-US" b="1" dirty="0" smtClean="0">
                <a:hlinkClick r:id="rId4"/>
              </a:rPr>
              <a:t>Activity</a:t>
            </a:r>
            <a:r>
              <a:rPr lang="en-US" b="1" dirty="0" smtClean="0"/>
              <a:t>  </a:t>
            </a:r>
            <a:r>
              <a:rPr lang="en-US" dirty="0"/>
              <a:t/>
            </a:r>
            <a:br>
              <a:rPr lang="en-US" dirty="0"/>
            </a:br>
            <a:endParaRPr lang="en-US" dirty="0"/>
          </a:p>
        </p:txBody>
      </p:sp>
      <p:sp>
        <p:nvSpPr>
          <p:cNvPr id="3" name="Subtitle 2"/>
          <p:cNvSpPr>
            <a:spLocks noGrp="1"/>
          </p:cNvSpPr>
          <p:nvPr>
            <p:ph type="subTitle" idx="1"/>
          </p:nvPr>
        </p:nvSpPr>
        <p:spPr>
          <a:xfrm>
            <a:off x="609600" y="3048000"/>
            <a:ext cx="8153400" cy="3048000"/>
          </a:xfrm>
        </p:spPr>
        <p:txBody>
          <a:bodyPr>
            <a:normAutofit fontScale="77500" lnSpcReduction="20000"/>
          </a:bodyPr>
          <a:lstStyle/>
          <a:p>
            <a:pPr algn="l"/>
            <a:r>
              <a:rPr lang="en-US" b="1" dirty="0"/>
              <a:t>Learning Goals:  Students will be able to describe matter in terms of particle motion. The description should include</a:t>
            </a:r>
            <a:endParaRPr lang="en-US" dirty="0"/>
          </a:p>
          <a:p>
            <a:pPr lvl="0" algn="l">
              <a:buFont typeface="Arial" pitchFamily="34" charset="0"/>
              <a:buChar char="•"/>
            </a:pPr>
            <a:r>
              <a:rPr lang="en-US" b="1" dirty="0"/>
              <a:t>Diagrams to support the description. </a:t>
            </a:r>
            <a:endParaRPr lang="en-US" dirty="0"/>
          </a:p>
          <a:p>
            <a:pPr lvl="0" algn="l">
              <a:buFont typeface="Arial" pitchFamily="34" charset="0"/>
              <a:buChar char="•"/>
            </a:pPr>
            <a:r>
              <a:rPr lang="en-US" b="1" dirty="0"/>
              <a:t>How the particle mass and temperature affect the image. </a:t>
            </a:r>
            <a:endParaRPr lang="en-US" dirty="0"/>
          </a:p>
          <a:p>
            <a:pPr lvl="0" algn="l">
              <a:buFont typeface="Arial" pitchFamily="34" charset="0"/>
              <a:buChar char="•"/>
            </a:pPr>
            <a:r>
              <a:rPr lang="en-US" b="1" dirty="0"/>
              <a:t>How the size and speed of gas particles relate to everyday objects</a:t>
            </a:r>
            <a:endParaRPr lang="en-US" dirty="0"/>
          </a:p>
          <a:p>
            <a:pPr algn="l">
              <a:buFont typeface="Arial" pitchFamily="34" charset="0"/>
              <a:buChar char="•"/>
            </a:pPr>
            <a:r>
              <a:rPr lang="en-US" b="1" dirty="0"/>
              <a:t>What are the differences and similarities between solid, liquid and gas particle motion</a:t>
            </a:r>
            <a:endParaRPr lang="en-US" dirty="0"/>
          </a:p>
        </p:txBody>
      </p:sp>
      <p:sp>
        <p:nvSpPr>
          <p:cNvPr id="5" name="TextBox 5"/>
          <p:cNvSpPr txBox="1">
            <a:spLocks noChangeArrowheads="1"/>
          </p:cNvSpPr>
          <p:nvPr/>
        </p:nvSpPr>
        <p:spPr bwMode="auto">
          <a:xfrm>
            <a:off x="1861457" y="2375338"/>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5" action="ppaction://hlinkfile"/>
              </a:rPr>
              <a:t>phet.colorado.edu</a:t>
            </a:r>
            <a:endParaRPr lang="en-US" dirty="0"/>
          </a:p>
        </p:txBody>
      </p:sp>
    </p:spTree>
    <p:extLst>
      <p:ext uri="{BB962C8B-B14F-4D97-AF65-F5344CB8AC3E}">
        <p14:creationId xmlns:p14="http://schemas.microsoft.com/office/powerpoint/2010/main" val="175343237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685800"/>
            <a:ext cx="8229600" cy="1143000"/>
          </a:xfrm>
        </p:spPr>
        <p:txBody>
          <a:bodyPr>
            <a:normAutofit fontScale="90000"/>
          </a:bodyPr>
          <a:lstStyle/>
          <a:p>
            <a:pPr algn="l" eaLnBrk="1" hangingPunct="1"/>
            <a:r>
              <a:rPr lang="en-US" sz="3200" smtClean="0"/>
              <a:t>If you have a bottle with Helium &amp; Nitrogen at room temperature, how do the speed of the particles compare? </a:t>
            </a:r>
            <a:r>
              <a:rPr lang="en-US" smtClean="0"/>
              <a:t/>
            </a:r>
            <a:br>
              <a:rPr lang="en-US" smtClean="0"/>
            </a:br>
            <a:endParaRPr lang="en-US" smtClean="0"/>
          </a:p>
        </p:txBody>
      </p:sp>
      <p:sp>
        <p:nvSpPr>
          <p:cNvPr id="5123" name="Rectangle 3"/>
          <p:cNvSpPr>
            <a:spLocks noGrp="1" noChangeArrowheads="1"/>
          </p:cNvSpPr>
          <p:nvPr>
            <p:ph type="body" idx="1"/>
          </p:nvPr>
        </p:nvSpPr>
        <p:spPr>
          <a:xfrm>
            <a:off x="0" y="2514600"/>
            <a:ext cx="5105400" cy="3733800"/>
          </a:xfrm>
        </p:spPr>
        <p:txBody>
          <a:bodyPr>
            <a:normAutofit lnSpcReduction="10000"/>
          </a:bodyPr>
          <a:lstStyle/>
          <a:p>
            <a:pPr marL="514350" indent="-514350" eaLnBrk="1" hangingPunct="1">
              <a:buFontTx/>
              <a:buAutoNum type="alphaUcPeriod"/>
            </a:pPr>
            <a:r>
              <a:rPr lang="en-US" smtClean="0"/>
              <a:t>All have same speed</a:t>
            </a:r>
          </a:p>
          <a:p>
            <a:pPr marL="514350" indent="-514350" eaLnBrk="1" hangingPunct="1">
              <a:buFontTx/>
              <a:buAutoNum type="alphaUcPeriod"/>
            </a:pPr>
            <a:r>
              <a:rPr lang="en-US" smtClean="0"/>
              <a:t>The average speeds are the same</a:t>
            </a:r>
          </a:p>
          <a:p>
            <a:pPr marL="514350" indent="-514350" eaLnBrk="1" hangingPunct="1">
              <a:buFontTx/>
              <a:buAutoNum type="alphaUcPeriod"/>
            </a:pPr>
            <a:r>
              <a:rPr lang="en-US" smtClean="0"/>
              <a:t>Helium particles have greater average speed</a:t>
            </a:r>
          </a:p>
          <a:p>
            <a:pPr marL="514350" indent="-514350" eaLnBrk="1" hangingPunct="1">
              <a:buFontTx/>
              <a:buAutoNum type="alphaUcPeriod"/>
            </a:pPr>
            <a:r>
              <a:rPr lang="en-US" smtClean="0"/>
              <a:t>Nitrogen particles have greater average speed</a:t>
            </a:r>
          </a:p>
          <a:p>
            <a:pPr marL="514350" indent="-514350" eaLnBrk="1" hangingPunct="1">
              <a:buFontTx/>
              <a:buAutoNum type="alphaUcPeriod"/>
            </a:pPr>
            <a:endParaRPr lang="en-US" smtClean="0"/>
          </a:p>
        </p:txBody>
      </p:sp>
      <p:pic>
        <p:nvPicPr>
          <p:cNvPr id="5124" name="Picture 4"/>
          <p:cNvPicPr>
            <a:picLocks noChangeAspect="1" noChangeArrowheads="1"/>
          </p:cNvPicPr>
          <p:nvPr/>
        </p:nvPicPr>
        <p:blipFill>
          <a:blip r:embed="rId3" cstate="print"/>
          <a:srcRect t="13483" r="15652"/>
          <a:stretch>
            <a:fillRect/>
          </a:stretch>
        </p:blipFill>
        <p:spPr bwMode="auto">
          <a:xfrm>
            <a:off x="5146675" y="1371600"/>
            <a:ext cx="3997325" cy="3467100"/>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6553200" y="4540250"/>
            <a:ext cx="2590800" cy="2317750"/>
          </a:xfrm>
          <a:prstGeom prst="rect">
            <a:avLst/>
          </a:prstGeom>
          <a:noFill/>
          <a:ln w="9525">
            <a:noFill/>
            <a:miter lim="800000"/>
            <a:headEnd/>
            <a:tailEnd/>
          </a:ln>
        </p:spPr>
      </p:pic>
    </p:spTree>
    <p:extLst>
      <p:ext uri="{BB962C8B-B14F-4D97-AF65-F5344CB8AC3E}">
        <p14:creationId xmlns:p14="http://schemas.microsoft.com/office/powerpoint/2010/main" val="176971985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r>
              <a:rPr lang="en-US" smtClean="0"/>
              <a:t>Light and heavy gas at same temperature 300K</a:t>
            </a:r>
          </a:p>
        </p:txBody>
      </p:sp>
      <p:pic>
        <p:nvPicPr>
          <p:cNvPr id="6147" name="Picture 2"/>
          <p:cNvPicPr>
            <a:picLocks noChangeAspect="1" noChangeArrowheads="1"/>
          </p:cNvPicPr>
          <p:nvPr/>
        </p:nvPicPr>
        <p:blipFill>
          <a:blip r:embed="rId2" cstate="print"/>
          <a:srcRect/>
          <a:stretch>
            <a:fillRect/>
          </a:stretch>
        </p:blipFill>
        <p:spPr bwMode="auto">
          <a:xfrm>
            <a:off x="0" y="1905000"/>
            <a:ext cx="6099175" cy="2819400"/>
          </a:xfrm>
          <a:prstGeom prst="rect">
            <a:avLst/>
          </a:prstGeom>
          <a:noFill/>
          <a:ln w="9525">
            <a:noFill/>
            <a:miter lim="800000"/>
            <a:headEnd/>
            <a:tailEnd/>
          </a:ln>
        </p:spPr>
      </p:pic>
      <p:sp>
        <p:nvSpPr>
          <p:cNvPr id="6148" name="TextBox 3"/>
          <p:cNvSpPr txBox="1">
            <a:spLocks noChangeArrowheads="1"/>
          </p:cNvSpPr>
          <p:nvPr/>
        </p:nvSpPr>
        <p:spPr bwMode="auto">
          <a:xfrm>
            <a:off x="0" y="6149975"/>
            <a:ext cx="7467600" cy="708025"/>
          </a:xfrm>
          <a:prstGeom prst="rect">
            <a:avLst/>
          </a:prstGeom>
          <a:noFill/>
          <a:ln w="9525">
            <a:noFill/>
            <a:miter lim="800000"/>
            <a:headEnd/>
            <a:tailEnd/>
          </a:ln>
        </p:spPr>
        <p:txBody>
          <a:bodyPr>
            <a:spAutoFit/>
          </a:bodyPr>
          <a:lstStyle/>
          <a:p>
            <a:r>
              <a:rPr lang="en-US" sz="4000"/>
              <a:t>Speed of each particle varies!!</a:t>
            </a:r>
          </a:p>
        </p:txBody>
      </p:sp>
      <p:pic>
        <p:nvPicPr>
          <p:cNvPr id="6149" name="Picture 3"/>
          <p:cNvPicPr>
            <a:picLocks noChangeAspect="1" noChangeArrowheads="1"/>
          </p:cNvPicPr>
          <p:nvPr/>
        </p:nvPicPr>
        <p:blipFill>
          <a:blip r:embed="rId3" cstate="print"/>
          <a:srcRect b="25298"/>
          <a:stretch>
            <a:fillRect/>
          </a:stretch>
        </p:blipFill>
        <p:spPr bwMode="auto">
          <a:xfrm>
            <a:off x="6208713" y="2057400"/>
            <a:ext cx="2886075" cy="4191000"/>
          </a:xfrm>
          <a:prstGeom prst="rect">
            <a:avLst/>
          </a:prstGeom>
          <a:noFill/>
          <a:ln w="9525">
            <a:noFill/>
            <a:miter lim="800000"/>
            <a:headEnd/>
            <a:tailEnd/>
          </a:ln>
        </p:spPr>
      </p:pic>
      <p:cxnSp>
        <p:nvCxnSpPr>
          <p:cNvPr id="7" name="Straight Arrow Connector 6"/>
          <p:cNvCxnSpPr/>
          <p:nvPr/>
        </p:nvCxnSpPr>
        <p:spPr>
          <a:xfrm flipV="1">
            <a:off x="4343400" y="5562600"/>
            <a:ext cx="1524000" cy="533400"/>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71615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81000"/>
            <a:ext cx="6477000" cy="1600200"/>
          </a:xfrm>
        </p:spPr>
        <p:txBody>
          <a:bodyPr/>
          <a:lstStyle/>
          <a:p>
            <a:pPr algn="l"/>
            <a:r>
              <a:rPr lang="en-US" smtClean="0"/>
              <a:t>What happens if you add energy using the heater?</a:t>
            </a:r>
          </a:p>
        </p:txBody>
      </p:sp>
      <p:sp>
        <p:nvSpPr>
          <p:cNvPr id="10243" name="Content Placeholder 2"/>
          <p:cNvSpPr>
            <a:spLocks noGrp="1"/>
          </p:cNvSpPr>
          <p:nvPr>
            <p:ph idx="1"/>
          </p:nvPr>
        </p:nvSpPr>
        <p:spPr>
          <a:xfrm>
            <a:off x="685800" y="2332038"/>
            <a:ext cx="7924800" cy="3535362"/>
          </a:xfrm>
        </p:spPr>
        <p:txBody>
          <a:bodyPr>
            <a:normAutofit/>
          </a:bodyPr>
          <a:lstStyle/>
          <a:p>
            <a:pPr marL="514350" indent="-514350">
              <a:buFontTx/>
              <a:buAutoNum type="alphaUcPeriod"/>
            </a:pPr>
            <a:r>
              <a:rPr lang="en-US" sz="4000" dirty="0"/>
              <a:t>A</a:t>
            </a:r>
            <a:r>
              <a:rPr lang="en-US" sz="4000" dirty="0" smtClean="0"/>
              <a:t>ll atoms speed up </a:t>
            </a:r>
          </a:p>
          <a:p>
            <a:pPr marL="514350" indent="-514350">
              <a:buFontTx/>
              <a:buAutoNum type="alphaUcPeriod"/>
            </a:pPr>
            <a:r>
              <a:rPr lang="en-US" sz="4000" dirty="0" smtClean="0"/>
              <a:t>All atoms speed up about the same</a:t>
            </a:r>
          </a:p>
          <a:p>
            <a:pPr marL="514350" indent="-514350">
              <a:buFontTx/>
              <a:buAutoNum type="alphaUcPeriod"/>
            </a:pPr>
            <a:r>
              <a:rPr lang="en-US" sz="4000" dirty="0" smtClean="0"/>
              <a:t>The lighter ones speed up more</a:t>
            </a:r>
          </a:p>
          <a:p>
            <a:pPr marL="514350" indent="-514350">
              <a:buFontTx/>
              <a:buAutoNum type="alphaUcPeriod"/>
            </a:pPr>
            <a:r>
              <a:rPr lang="en-US" sz="4000" dirty="0" smtClean="0"/>
              <a:t>The heavier ones speed up more</a:t>
            </a:r>
          </a:p>
          <a:p>
            <a:pPr marL="514350" indent="-514350">
              <a:buFontTx/>
              <a:buAutoNum type="alphaUcPeriod"/>
            </a:pPr>
            <a:endParaRPr lang="en-US" dirty="0" smtClean="0"/>
          </a:p>
        </p:txBody>
      </p:sp>
      <p:pic>
        <p:nvPicPr>
          <p:cNvPr id="10244" name="Picture 2"/>
          <p:cNvPicPr>
            <a:picLocks noChangeAspect="1" noChangeArrowheads="1"/>
          </p:cNvPicPr>
          <p:nvPr/>
        </p:nvPicPr>
        <p:blipFill>
          <a:blip r:embed="rId3" cstate="print"/>
          <a:srcRect/>
          <a:stretch>
            <a:fillRect/>
          </a:stretch>
        </p:blipFill>
        <p:spPr bwMode="auto">
          <a:xfrm>
            <a:off x="7315200" y="381000"/>
            <a:ext cx="1731963" cy="1676400"/>
          </a:xfrm>
          <a:prstGeom prst="rect">
            <a:avLst/>
          </a:prstGeom>
          <a:noFill/>
          <a:ln w="9525">
            <a:noFill/>
            <a:miter lim="800000"/>
            <a:headEnd/>
            <a:tailEnd/>
          </a:ln>
        </p:spPr>
      </p:pic>
    </p:spTree>
    <p:extLst>
      <p:ext uri="{BB962C8B-B14F-4D97-AF65-F5344CB8AC3E}">
        <p14:creationId xmlns:p14="http://schemas.microsoft.com/office/powerpoint/2010/main" val="292148387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9800"/>
            <a:ext cx="1828800" cy="639762"/>
          </a:xfrm>
        </p:spPr>
        <p:txBody>
          <a:bodyPr>
            <a:normAutofit/>
          </a:bodyPr>
          <a:lstStyle/>
          <a:p>
            <a:r>
              <a:rPr lang="en-US" sz="1000" dirty="0" smtClean="0"/>
              <a:t>answer</a:t>
            </a:r>
            <a:endParaRPr lang="en-US" sz="1000" dirty="0"/>
          </a:p>
        </p:txBody>
      </p:sp>
      <p:pic>
        <p:nvPicPr>
          <p:cNvPr id="1026" name="Picture 2"/>
          <p:cNvPicPr>
            <a:picLocks noChangeAspect="1" noChangeArrowheads="1"/>
          </p:cNvPicPr>
          <p:nvPr/>
        </p:nvPicPr>
        <p:blipFill>
          <a:blip r:embed="rId3" cstate="print"/>
          <a:srcRect t="16387"/>
          <a:stretch>
            <a:fillRect/>
          </a:stretch>
        </p:blipFill>
        <p:spPr bwMode="auto">
          <a:xfrm>
            <a:off x="533400" y="533400"/>
            <a:ext cx="4365481" cy="3733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l="39277" t="16845" r="2909"/>
          <a:stretch>
            <a:fillRect/>
          </a:stretch>
        </p:blipFill>
        <p:spPr bwMode="auto">
          <a:xfrm>
            <a:off x="0" y="4419600"/>
            <a:ext cx="5029200" cy="22098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5029200" y="533400"/>
            <a:ext cx="3852505" cy="38862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5029200" y="304800"/>
            <a:ext cx="1678517" cy="9906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print"/>
          <a:srcRect/>
          <a:stretch>
            <a:fillRect/>
          </a:stretch>
        </p:blipFill>
        <p:spPr bwMode="auto">
          <a:xfrm>
            <a:off x="609600" y="304800"/>
            <a:ext cx="1676400" cy="8382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cstate="print"/>
          <a:srcRect/>
          <a:stretch>
            <a:fillRect/>
          </a:stretch>
        </p:blipFill>
        <p:spPr bwMode="auto">
          <a:xfrm>
            <a:off x="5257800" y="4411138"/>
            <a:ext cx="2778659" cy="2209800"/>
          </a:xfrm>
          <a:prstGeom prst="rect">
            <a:avLst/>
          </a:prstGeom>
          <a:noFill/>
          <a:ln w="9525">
            <a:noFill/>
            <a:miter lim="800000"/>
            <a:headEnd/>
            <a:tailEnd/>
          </a:ln>
          <a:effectLst/>
        </p:spPr>
      </p:pic>
    </p:spTree>
    <p:extLst>
      <p:ext uri="{BB962C8B-B14F-4D97-AF65-F5344CB8AC3E}">
        <p14:creationId xmlns:p14="http://schemas.microsoft.com/office/powerpoint/2010/main" val="372554867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533400"/>
            <a:ext cx="8763000" cy="1143000"/>
          </a:xfrm>
        </p:spPr>
        <p:txBody>
          <a:bodyPr/>
          <a:lstStyle/>
          <a:p>
            <a:pPr algn="l"/>
            <a:r>
              <a:rPr lang="en-US" smtClean="0"/>
              <a:t>Which is most likely oxygen gas?</a:t>
            </a:r>
          </a:p>
        </p:txBody>
      </p:sp>
      <p:pic>
        <p:nvPicPr>
          <p:cNvPr id="7171" name="Picture 6"/>
          <p:cNvPicPr>
            <a:picLocks noChangeAspect="1" noChangeArrowheads="1"/>
          </p:cNvPicPr>
          <p:nvPr/>
        </p:nvPicPr>
        <p:blipFill>
          <a:blip r:embed="rId3" cstate="print"/>
          <a:srcRect/>
          <a:stretch>
            <a:fillRect/>
          </a:stretch>
        </p:blipFill>
        <p:spPr bwMode="auto">
          <a:xfrm>
            <a:off x="3519488" y="2438400"/>
            <a:ext cx="2146300" cy="2195513"/>
          </a:xfrm>
          <a:prstGeom prst="rect">
            <a:avLst/>
          </a:prstGeom>
          <a:noFill/>
          <a:ln w="9525">
            <a:noFill/>
            <a:miter lim="800000"/>
            <a:headEnd/>
            <a:tailEnd/>
          </a:ln>
        </p:spPr>
      </p:pic>
      <p:pic>
        <p:nvPicPr>
          <p:cNvPr id="7172" name="Picture 7"/>
          <p:cNvPicPr>
            <a:picLocks noChangeAspect="1" noChangeArrowheads="1"/>
          </p:cNvPicPr>
          <p:nvPr/>
        </p:nvPicPr>
        <p:blipFill>
          <a:blip r:embed="rId4" cstate="print"/>
          <a:srcRect r="25146"/>
          <a:stretch>
            <a:fillRect/>
          </a:stretch>
        </p:blipFill>
        <p:spPr bwMode="auto">
          <a:xfrm>
            <a:off x="533400" y="2438400"/>
            <a:ext cx="2144713" cy="2262188"/>
          </a:xfrm>
          <a:prstGeom prst="rect">
            <a:avLst/>
          </a:prstGeom>
          <a:noFill/>
          <a:ln w="9525">
            <a:noFill/>
            <a:miter lim="800000"/>
            <a:headEnd/>
            <a:tailEnd/>
          </a:ln>
        </p:spPr>
      </p:pic>
      <p:pic>
        <p:nvPicPr>
          <p:cNvPr id="7173" name="Picture 8"/>
          <p:cNvPicPr>
            <a:picLocks noChangeAspect="1" noChangeArrowheads="1"/>
          </p:cNvPicPr>
          <p:nvPr/>
        </p:nvPicPr>
        <p:blipFill>
          <a:blip r:embed="rId5" cstate="print"/>
          <a:srcRect r="11111" b="20497"/>
          <a:stretch>
            <a:fillRect/>
          </a:stretch>
        </p:blipFill>
        <p:spPr bwMode="auto">
          <a:xfrm>
            <a:off x="6507163" y="2438400"/>
            <a:ext cx="2278062" cy="2144713"/>
          </a:xfrm>
          <a:prstGeom prst="rect">
            <a:avLst/>
          </a:prstGeom>
          <a:noFill/>
          <a:ln w="9525">
            <a:noFill/>
            <a:miter lim="800000"/>
            <a:headEnd/>
            <a:tailEnd/>
          </a:ln>
        </p:spPr>
      </p:pic>
      <p:sp>
        <p:nvSpPr>
          <p:cNvPr id="7174" name="TextBox 13"/>
          <p:cNvSpPr txBox="1">
            <a:spLocks noChangeArrowheads="1"/>
          </p:cNvSpPr>
          <p:nvPr/>
        </p:nvSpPr>
        <p:spPr bwMode="auto">
          <a:xfrm>
            <a:off x="685800" y="4876800"/>
            <a:ext cx="8229600" cy="708025"/>
          </a:xfrm>
          <a:prstGeom prst="rect">
            <a:avLst/>
          </a:prstGeom>
          <a:noFill/>
          <a:ln w="9525">
            <a:noFill/>
            <a:miter lim="800000"/>
            <a:headEnd/>
            <a:tailEnd/>
          </a:ln>
        </p:spPr>
        <p:txBody>
          <a:bodyPr>
            <a:spAutoFit/>
          </a:bodyPr>
          <a:lstStyle/>
          <a:p>
            <a:r>
              <a:rPr lang="en-US" sz="4000"/>
              <a:t>A				B			C</a:t>
            </a:r>
          </a:p>
        </p:txBody>
      </p:sp>
    </p:spTree>
    <p:extLst>
      <p:ext uri="{BB962C8B-B14F-4D97-AF65-F5344CB8AC3E}">
        <p14:creationId xmlns:p14="http://schemas.microsoft.com/office/powerpoint/2010/main" val="39873389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533400"/>
            <a:ext cx="8534400" cy="1143000"/>
          </a:xfrm>
        </p:spPr>
        <p:txBody>
          <a:bodyPr/>
          <a:lstStyle/>
          <a:p>
            <a:pPr algn="l"/>
            <a:r>
              <a:rPr lang="en-US" smtClean="0"/>
              <a:t>Which is most likely liquid water?</a:t>
            </a:r>
          </a:p>
        </p:txBody>
      </p:sp>
      <p:pic>
        <p:nvPicPr>
          <p:cNvPr id="8195" name="Picture 2"/>
          <p:cNvPicPr>
            <a:picLocks noChangeAspect="1" noChangeArrowheads="1"/>
          </p:cNvPicPr>
          <p:nvPr/>
        </p:nvPicPr>
        <p:blipFill>
          <a:blip r:embed="rId3" cstate="print"/>
          <a:srcRect l="2611" r="8627"/>
          <a:stretch>
            <a:fillRect/>
          </a:stretch>
        </p:blipFill>
        <p:spPr bwMode="auto">
          <a:xfrm>
            <a:off x="3276600" y="2286000"/>
            <a:ext cx="2590800" cy="23622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228600" y="2286000"/>
            <a:ext cx="2540000" cy="2362200"/>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6400800" y="2286000"/>
            <a:ext cx="2347913" cy="2362200"/>
          </a:xfrm>
          <a:prstGeom prst="rect">
            <a:avLst/>
          </a:prstGeom>
          <a:noFill/>
          <a:ln w="9525">
            <a:noFill/>
            <a:miter lim="800000"/>
            <a:headEnd/>
            <a:tailEnd/>
          </a:ln>
        </p:spPr>
      </p:pic>
      <p:sp>
        <p:nvSpPr>
          <p:cNvPr id="8198" name="TextBox 5"/>
          <p:cNvSpPr txBox="1">
            <a:spLocks noChangeArrowheads="1"/>
          </p:cNvSpPr>
          <p:nvPr/>
        </p:nvSpPr>
        <p:spPr bwMode="auto">
          <a:xfrm>
            <a:off x="685800" y="4876800"/>
            <a:ext cx="8229600" cy="708025"/>
          </a:xfrm>
          <a:prstGeom prst="rect">
            <a:avLst/>
          </a:prstGeom>
          <a:noFill/>
          <a:ln w="9525">
            <a:noFill/>
            <a:miter lim="800000"/>
            <a:headEnd/>
            <a:tailEnd/>
          </a:ln>
        </p:spPr>
        <p:txBody>
          <a:bodyPr>
            <a:spAutoFit/>
          </a:bodyPr>
          <a:lstStyle/>
          <a:p>
            <a:r>
              <a:rPr lang="en-US" sz="4000"/>
              <a:t>A				B			C</a:t>
            </a:r>
          </a:p>
        </p:txBody>
      </p:sp>
    </p:spTree>
    <p:extLst>
      <p:ext uri="{BB962C8B-B14F-4D97-AF65-F5344CB8AC3E}">
        <p14:creationId xmlns:p14="http://schemas.microsoft.com/office/powerpoint/2010/main" val="95483883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457200" y="1219200"/>
            <a:ext cx="8229600" cy="1143000"/>
          </a:xfrm>
        </p:spPr>
        <p:txBody>
          <a:bodyPr>
            <a:normAutofit fontScale="90000"/>
          </a:bodyPr>
          <a:lstStyle/>
          <a:p>
            <a:r>
              <a:rPr lang="en-US" smtClean="0"/>
              <a:t>How many water molecules are in a raindrop(.5 cm diameter). </a:t>
            </a:r>
            <a:r>
              <a:rPr lang="en-US" i="1" smtClean="0"/>
              <a:t>The molecules are about .1nm</a:t>
            </a:r>
            <a:r>
              <a:rPr lang="en-US" smtClean="0"/>
              <a:t> </a:t>
            </a:r>
            <a:br>
              <a:rPr lang="en-US" smtClean="0"/>
            </a:br>
            <a:endParaRPr lang="en-US" smtClean="0"/>
          </a:p>
        </p:txBody>
      </p:sp>
      <p:sp>
        <p:nvSpPr>
          <p:cNvPr id="7170" name="Rectangle 3"/>
          <p:cNvSpPr>
            <a:spLocks noGrp="1" noChangeArrowheads="1"/>
          </p:cNvSpPr>
          <p:nvPr>
            <p:ph idx="1"/>
          </p:nvPr>
        </p:nvSpPr>
        <p:spPr>
          <a:xfrm>
            <a:off x="533400" y="2590800"/>
            <a:ext cx="8229600" cy="4525963"/>
          </a:xfrm>
        </p:spPr>
        <p:txBody>
          <a:bodyPr/>
          <a:lstStyle/>
          <a:p>
            <a:pPr eaLnBrk="1" hangingPunct="1">
              <a:buFontTx/>
              <a:buNone/>
            </a:pPr>
            <a:r>
              <a:rPr lang="en-US" sz="5400" b="1" smtClean="0">
                <a:solidFill>
                  <a:srgbClr val="0070C0"/>
                </a:solidFill>
              </a:rPr>
              <a:t>If we just look at how many are across .05m/.1E-9m = 5E7 or 50 million</a:t>
            </a:r>
            <a:r>
              <a:rPr lang="en-US" sz="5400" i="1" smtClean="0"/>
              <a:t>.</a:t>
            </a:r>
            <a:endParaRPr lang="en-US" sz="5400" smtClean="0"/>
          </a:p>
          <a:p>
            <a:pPr eaLnBrk="1" hangingPunct="1"/>
            <a:endParaRPr lang="en-US" sz="5000" smtClean="0"/>
          </a:p>
        </p:txBody>
      </p:sp>
    </p:spTree>
    <p:extLst>
      <p:ext uri="{BB962C8B-B14F-4D97-AF65-F5344CB8AC3E}">
        <p14:creationId xmlns:p14="http://schemas.microsoft.com/office/powerpoint/2010/main" val="20577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To show vibration</a:t>
            </a:r>
          </a:p>
        </p:txBody>
      </p:sp>
      <p:sp>
        <p:nvSpPr>
          <p:cNvPr id="13315" name="Content Placeholder 2"/>
          <p:cNvSpPr>
            <a:spLocks noGrp="1"/>
          </p:cNvSpPr>
          <p:nvPr>
            <p:ph idx="1"/>
          </p:nvPr>
        </p:nvSpPr>
        <p:spPr/>
        <p:txBody>
          <a:bodyPr/>
          <a:lstStyle/>
          <a:p>
            <a:r>
              <a:rPr lang="en-US" smtClean="0">
                <a:hlinkClick r:id="rId2"/>
              </a:rPr>
              <a:t>http://chemeddl.org/collections/molecules/index.php</a:t>
            </a:r>
            <a:endParaRPr lang="en-US" smtClean="0"/>
          </a:p>
          <a:p>
            <a:r>
              <a:rPr lang="en-US" smtClean="0"/>
              <a:t>Check </a:t>
            </a:r>
            <a:r>
              <a:rPr lang="en-US" b="1" smtClean="0"/>
              <a:t>Spin Molecule</a:t>
            </a:r>
            <a:r>
              <a:rPr lang="en-US" smtClean="0"/>
              <a:t> to see 3D rotation </a:t>
            </a:r>
          </a:p>
          <a:p>
            <a:r>
              <a:rPr lang="en-US" smtClean="0"/>
              <a:t> Show vibration under </a:t>
            </a:r>
            <a:r>
              <a:rPr lang="en-US" b="1" smtClean="0"/>
              <a:t>Normal modes of vibration</a:t>
            </a:r>
            <a:r>
              <a:rPr lang="en-US" smtClean="0"/>
              <a:t> (toggle down to see bond length changing)</a:t>
            </a:r>
          </a:p>
        </p:txBody>
      </p:sp>
    </p:spTree>
    <p:extLst>
      <p:ext uri="{BB962C8B-B14F-4D97-AF65-F5344CB8AC3E}">
        <p14:creationId xmlns:p14="http://schemas.microsoft.com/office/powerpoint/2010/main" val="18579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1295400"/>
            <a:ext cx="8229600" cy="1143000"/>
          </a:xfrm>
        </p:spPr>
        <p:txBody>
          <a:bodyPr/>
          <a:lstStyle/>
          <a:p>
            <a:pPr algn="l" eaLnBrk="1" hangingPunct="1"/>
            <a:r>
              <a:rPr lang="en-US" sz="4000" smtClean="0">
                <a:cs typeface="Times New Roman" pitchFamily="18" charset="0"/>
              </a:rPr>
              <a:t>8. If you double the initial walking speed, the man walks … before coming to a stop</a:t>
            </a:r>
            <a:r>
              <a:rPr lang="en-US" sz="3600" smtClean="0">
                <a:cs typeface="Times New Roman" pitchFamily="18" charset="0"/>
              </a:rPr>
              <a:t>.</a:t>
            </a:r>
          </a:p>
        </p:txBody>
      </p:sp>
      <p:sp>
        <p:nvSpPr>
          <p:cNvPr id="179203" name="Rectangle 3"/>
          <p:cNvSpPr>
            <a:spLocks noGrp="1" noChangeArrowheads="1"/>
          </p:cNvSpPr>
          <p:nvPr>
            <p:ph type="body" idx="1"/>
          </p:nvPr>
        </p:nvSpPr>
        <p:spPr>
          <a:xfrm>
            <a:off x="381000" y="2590800"/>
            <a:ext cx="8229600" cy="3429000"/>
          </a:xfrm>
        </p:spPr>
        <p:txBody>
          <a:bodyPr/>
          <a:lstStyle/>
          <a:p>
            <a:pPr marL="609600" indent="-609600" eaLnBrk="1" hangingPunct="1">
              <a:lnSpc>
                <a:spcPct val="90000"/>
              </a:lnSpc>
              <a:buFontTx/>
              <a:buNone/>
            </a:pPr>
            <a:endParaRPr lang="en-US" sz="2800" dirty="0" smtClean="0"/>
          </a:p>
          <a:p>
            <a:pPr marL="742950" indent="-742950" eaLnBrk="1" hangingPunct="1">
              <a:lnSpc>
                <a:spcPct val="90000"/>
              </a:lnSpc>
              <a:buFont typeface="+mj-lt"/>
              <a:buAutoNum type="alphaUcPeriod"/>
            </a:pPr>
            <a:r>
              <a:rPr lang="en-US" sz="3600" dirty="0" smtClean="0">
                <a:cs typeface="Times New Roman" pitchFamily="18" charset="0"/>
              </a:rPr>
              <a:t>Half the distance</a:t>
            </a:r>
            <a:r>
              <a:rPr lang="en-US" sz="3600" dirty="0" smtClean="0"/>
              <a:t> </a:t>
            </a:r>
          </a:p>
          <a:p>
            <a:pPr marL="742950" indent="-742950" eaLnBrk="1" hangingPunct="1">
              <a:lnSpc>
                <a:spcPct val="90000"/>
              </a:lnSpc>
              <a:buFont typeface="+mj-lt"/>
              <a:buAutoNum type="alphaUcPeriod"/>
            </a:pPr>
            <a:r>
              <a:rPr lang="en-US" sz="3600" dirty="0" smtClean="0">
                <a:cs typeface="Times New Roman" pitchFamily="18" charset="0"/>
              </a:rPr>
              <a:t>four times farther</a:t>
            </a:r>
            <a:endParaRPr lang="en-US" sz="3600" dirty="0" smtClean="0"/>
          </a:p>
          <a:p>
            <a:pPr marL="742950" indent="-742950" eaLnBrk="1" hangingPunct="1">
              <a:lnSpc>
                <a:spcPct val="90000"/>
              </a:lnSpc>
              <a:buFont typeface="+mj-lt"/>
              <a:buAutoNum type="alphaUcPeriod"/>
            </a:pPr>
            <a:r>
              <a:rPr lang="en-US" sz="3600" dirty="0" smtClean="0">
                <a:cs typeface="Times New Roman" pitchFamily="18" charset="0"/>
              </a:rPr>
              <a:t>three times farther</a:t>
            </a:r>
          </a:p>
          <a:p>
            <a:pPr marL="742950" indent="-742950" eaLnBrk="1" hangingPunct="1">
              <a:lnSpc>
                <a:spcPct val="90000"/>
              </a:lnSpc>
              <a:buFont typeface="+mj-lt"/>
              <a:buAutoNum type="alphaUcPeriod"/>
            </a:pPr>
            <a:r>
              <a:rPr lang="en-US" sz="3600" dirty="0" smtClean="0">
                <a:cs typeface="Times New Roman" pitchFamily="18" charset="0"/>
              </a:rPr>
              <a:t>two times farther </a:t>
            </a:r>
          </a:p>
          <a:p>
            <a:pPr marL="742950" indent="-742950" eaLnBrk="1" hangingPunct="1">
              <a:lnSpc>
                <a:spcPct val="90000"/>
              </a:lnSpc>
              <a:buFont typeface="+mj-lt"/>
              <a:buAutoNum type="alphaUcPeriod"/>
            </a:pPr>
            <a:r>
              <a:rPr lang="en-US" sz="3600" dirty="0" smtClean="0">
                <a:cs typeface="Times New Roman" pitchFamily="18" charset="0"/>
              </a:rPr>
              <a:t>The same distance</a:t>
            </a:r>
          </a:p>
        </p:txBody>
      </p:sp>
    </p:spTree>
    <p:extLst>
      <p:ext uri="{BB962C8B-B14F-4D97-AF65-F5344CB8AC3E}">
        <p14:creationId xmlns:p14="http://schemas.microsoft.com/office/powerpoint/2010/main" val="113601753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sz="4000" smtClean="0"/>
              <a:t>KMT summary: </a:t>
            </a:r>
            <a:br>
              <a:rPr lang="en-US" sz="4000" smtClean="0"/>
            </a:br>
            <a:endParaRPr lang="en-US" sz="4000" smtClean="0"/>
          </a:p>
        </p:txBody>
      </p:sp>
      <p:sp>
        <p:nvSpPr>
          <p:cNvPr id="12291" name="Rectangle 3"/>
          <p:cNvSpPr>
            <a:spLocks noGrp="1" noChangeArrowheads="1"/>
          </p:cNvSpPr>
          <p:nvPr>
            <p:ph type="body" idx="1"/>
          </p:nvPr>
        </p:nvSpPr>
        <p:spPr/>
        <p:txBody>
          <a:bodyPr/>
          <a:lstStyle/>
          <a:p>
            <a:pPr eaLnBrk="1" hangingPunct="1"/>
            <a:r>
              <a:rPr lang="en-US" sz="2800" smtClean="0"/>
              <a:t>Matter is made up of particles having negligible mass are in constant random motion (vibrate, rotate, translate) </a:t>
            </a:r>
          </a:p>
          <a:p>
            <a:pPr eaLnBrk="1" hangingPunct="1"/>
            <a:r>
              <a:rPr lang="en-US" sz="2800" smtClean="0"/>
              <a:t>The particles are separated by great distances </a:t>
            </a:r>
          </a:p>
          <a:p>
            <a:pPr eaLnBrk="1" hangingPunct="1"/>
            <a:r>
              <a:rPr lang="en-US" sz="2800" smtClean="0"/>
              <a:t>The particles collide perfectly elastically (there are no forces acting except during the collision) </a:t>
            </a:r>
          </a:p>
          <a:p>
            <a:pPr eaLnBrk="1" hangingPunct="1"/>
            <a:r>
              <a:rPr lang="en-US" sz="2800" smtClean="0"/>
              <a:t>The temperature of a substance is related to the molecular velocity.</a:t>
            </a:r>
          </a:p>
        </p:txBody>
      </p:sp>
    </p:spTree>
    <p:extLst>
      <p:ext uri="{BB962C8B-B14F-4D97-AF65-F5344CB8AC3E}">
        <p14:creationId xmlns:p14="http://schemas.microsoft.com/office/powerpoint/2010/main" val="291522988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47700" y="457200"/>
            <a:ext cx="7772400" cy="1143000"/>
          </a:xfrm>
        </p:spPr>
        <p:txBody>
          <a:bodyPr/>
          <a:lstStyle/>
          <a:p>
            <a:pPr eaLnBrk="1" hangingPunct="1"/>
            <a:r>
              <a:rPr lang="en-US" i="1" dirty="0" smtClean="0">
                <a:hlinkClick r:id="rId2"/>
              </a:rPr>
              <a:t>Waves on a String</a:t>
            </a:r>
            <a:r>
              <a:rPr lang="en-US" i="1" dirty="0" smtClean="0"/>
              <a:t/>
            </a:r>
            <a:br>
              <a:rPr lang="en-US" i="1" dirty="0" smtClean="0"/>
            </a:br>
            <a:r>
              <a:rPr lang="en-US" dirty="0" smtClean="0">
                <a:hlinkClick r:id="rId3"/>
              </a:rPr>
              <a:t>Activity</a:t>
            </a:r>
            <a:endParaRPr lang="en-US" dirty="0" smtClean="0"/>
          </a:p>
        </p:txBody>
      </p:sp>
      <p:sp>
        <p:nvSpPr>
          <p:cNvPr id="133123" name="Rectangle 4"/>
          <p:cNvSpPr>
            <a:spLocks noGrp="1" noChangeArrowheads="1"/>
          </p:cNvSpPr>
          <p:nvPr>
            <p:ph type="subTitle" idx="1"/>
          </p:nvPr>
        </p:nvSpPr>
        <p:spPr>
          <a:xfrm>
            <a:off x="1447800" y="3124200"/>
            <a:ext cx="6400800" cy="1752600"/>
          </a:xfrm>
          <a:noFill/>
        </p:spPr>
        <p:txBody>
          <a:bodyPr/>
          <a:lstStyle/>
          <a:p>
            <a:pPr algn="l" eaLnBrk="1" hangingPunct="1"/>
            <a:r>
              <a:rPr lang="en-US" sz="2000" b="1" dirty="0" smtClean="0">
                <a:cs typeface="Times New Roman" pitchFamily="18" charset="0"/>
              </a:rPr>
              <a:t>Learning Goals:</a:t>
            </a:r>
            <a:r>
              <a:rPr lang="en-US" sz="2000" dirty="0" smtClean="0">
                <a:cs typeface="Times New Roman" pitchFamily="18" charset="0"/>
              </a:rPr>
              <a:t> Students will be able to discuss wave properties using common vocabulary and they will be able to predict the behavior of waves through varying medium and at reflective endpoints. </a:t>
            </a:r>
          </a:p>
          <a:p>
            <a:pPr eaLnBrk="1" hangingPunct="1"/>
            <a:endParaRPr lang="en-US" sz="2000" dirty="0" smtClean="0"/>
          </a:p>
        </p:txBody>
      </p:sp>
      <p:sp>
        <p:nvSpPr>
          <p:cNvPr id="4" name="TextBox 5"/>
          <p:cNvSpPr txBox="1">
            <a:spLocks noChangeArrowheads="1"/>
          </p:cNvSpPr>
          <p:nvPr/>
        </p:nvSpPr>
        <p:spPr bwMode="auto">
          <a:xfrm>
            <a:off x="1828800" y="1982184"/>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4" action="ppaction://hlinkfile"/>
              </a:rPr>
              <a:t>phet.colorado.edu</a:t>
            </a:r>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2"/>
          <p:cNvGrpSpPr>
            <a:grpSpLocks noChangeAspect="1"/>
          </p:cNvGrpSpPr>
          <p:nvPr/>
        </p:nvGrpSpPr>
        <p:grpSpPr bwMode="auto">
          <a:xfrm>
            <a:off x="762000" y="1524000"/>
            <a:ext cx="7772400" cy="2589213"/>
            <a:chOff x="2197" y="1897"/>
            <a:chExt cx="5277" cy="1770"/>
          </a:xfrm>
        </p:grpSpPr>
        <p:sp>
          <p:nvSpPr>
            <p:cNvPr id="134147" name="AutoShape 3"/>
            <p:cNvSpPr>
              <a:spLocks noChangeAspect="1" noChangeArrowheads="1"/>
            </p:cNvSpPr>
            <p:nvPr/>
          </p:nvSpPr>
          <p:spPr bwMode="auto">
            <a:xfrm>
              <a:off x="2197" y="1897"/>
              <a:ext cx="5277" cy="1770"/>
            </a:xfrm>
            <a:prstGeom prst="rect">
              <a:avLst/>
            </a:prstGeom>
            <a:noFill/>
            <a:ln w="9525">
              <a:noFill/>
              <a:miter lim="800000"/>
              <a:headEnd/>
              <a:tailEnd/>
            </a:ln>
          </p:spPr>
          <p:txBody>
            <a:bodyPr/>
            <a:lstStyle/>
            <a:p>
              <a:endParaRPr lang="en-US"/>
            </a:p>
          </p:txBody>
        </p:sp>
        <p:pic>
          <p:nvPicPr>
            <p:cNvPr id="134148" name="Picture 4"/>
            <p:cNvPicPr>
              <a:picLocks noChangeAspect="1" noChangeArrowheads="1"/>
            </p:cNvPicPr>
            <p:nvPr/>
          </p:nvPicPr>
          <p:blipFill>
            <a:blip r:embed="rId3" cstate="print"/>
            <a:srcRect/>
            <a:stretch>
              <a:fillRect/>
            </a:stretch>
          </p:blipFill>
          <p:spPr bwMode="auto">
            <a:xfrm>
              <a:off x="2197" y="2616"/>
              <a:ext cx="935" cy="1051"/>
            </a:xfrm>
            <a:prstGeom prst="rect">
              <a:avLst/>
            </a:prstGeom>
            <a:noFill/>
            <a:ln w="9525">
              <a:noFill/>
              <a:miter lim="800000"/>
              <a:headEnd/>
              <a:tailEnd/>
            </a:ln>
          </p:spPr>
        </p:pic>
        <p:sp>
          <p:nvSpPr>
            <p:cNvPr id="134149" name="Line 5"/>
            <p:cNvSpPr>
              <a:spLocks noChangeShapeType="1"/>
            </p:cNvSpPr>
            <p:nvPr/>
          </p:nvSpPr>
          <p:spPr bwMode="auto">
            <a:xfrm>
              <a:off x="2897" y="3007"/>
              <a:ext cx="1304" cy="0"/>
            </a:xfrm>
            <a:prstGeom prst="line">
              <a:avLst/>
            </a:prstGeom>
            <a:noFill/>
            <a:ln w="19050">
              <a:solidFill>
                <a:srgbClr val="000000"/>
              </a:solidFill>
              <a:round/>
              <a:headEnd/>
              <a:tailEnd/>
            </a:ln>
          </p:spPr>
          <p:txBody>
            <a:bodyPr/>
            <a:lstStyle/>
            <a:p>
              <a:endParaRPr lang="en-US"/>
            </a:p>
          </p:txBody>
        </p:sp>
        <p:sp>
          <p:nvSpPr>
            <p:cNvPr id="134150" name="Freeform 6"/>
            <p:cNvSpPr>
              <a:spLocks/>
            </p:cNvSpPr>
            <p:nvPr/>
          </p:nvSpPr>
          <p:spPr bwMode="auto">
            <a:xfrm>
              <a:off x="4147" y="1907"/>
              <a:ext cx="1342" cy="1113"/>
            </a:xfrm>
            <a:custGeom>
              <a:avLst/>
              <a:gdLst>
                <a:gd name="T0" fmla="*/ 0 w 698"/>
                <a:gd name="T1" fmla="*/ 4117 h 575"/>
                <a:gd name="T2" fmla="*/ 1171 w 698"/>
                <a:gd name="T3" fmla="*/ 3596 h 575"/>
                <a:gd name="T4" fmla="*/ 1996 w 698"/>
                <a:gd name="T5" fmla="*/ 674 h 575"/>
                <a:gd name="T6" fmla="*/ 2813 w 698"/>
                <a:gd name="T7" fmla="*/ 45 h 575"/>
                <a:gd name="T8" fmla="*/ 3474 w 698"/>
                <a:gd name="T9" fmla="*/ 937 h 575"/>
                <a:gd name="T10" fmla="*/ 3938 w 698"/>
                <a:gd name="T11" fmla="*/ 3488 h 575"/>
                <a:gd name="T12" fmla="*/ 4960 w 698"/>
                <a:gd name="T13" fmla="*/ 4009 h 575"/>
                <a:gd name="T14" fmla="*/ 0 60000 65536"/>
                <a:gd name="T15" fmla="*/ 0 60000 65536"/>
                <a:gd name="T16" fmla="*/ 0 60000 65536"/>
                <a:gd name="T17" fmla="*/ 0 60000 65536"/>
                <a:gd name="T18" fmla="*/ 0 60000 65536"/>
                <a:gd name="T19" fmla="*/ 0 60000 65536"/>
                <a:gd name="T20" fmla="*/ 0 60000 65536"/>
                <a:gd name="T21" fmla="*/ 0 w 698"/>
                <a:gd name="T22" fmla="*/ 0 h 575"/>
                <a:gd name="T23" fmla="*/ 698 w 698"/>
                <a:gd name="T24" fmla="*/ 575 h 5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 h="575">
                  <a:moveTo>
                    <a:pt x="0" y="568"/>
                  </a:moveTo>
                  <a:cubicBezTo>
                    <a:pt x="59" y="571"/>
                    <a:pt x="118" y="575"/>
                    <a:pt x="165" y="496"/>
                  </a:cubicBezTo>
                  <a:cubicBezTo>
                    <a:pt x="212" y="417"/>
                    <a:pt x="243" y="175"/>
                    <a:pt x="281" y="93"/>
                  </a:cubicBezTo>
                  <a:cubicBezTo>
                    <a:pt x="319" y="11"/>
                    <a:pt x="361" y="0"/>
                    <a:pt x="396" y="6"/>
                  </a:cubicBezTo>
                  <a:cubicBezTo>
                    <a:pt x="431" y="12"/>
                    <a:pt x="463" y="50"/>
                    <a:pt x="489" y="129"/>
                  </a:cubicBezTo>
                  <a:cubicBezTo>
                    <a:pt x="515" y="208"/>
                    <a:pt x="519" y="410"/>
                    <a:pt x="554" y="481"/>
                  </a:cubicBezTo>
                  <a:cubicBezTo>
                    <a:pt x="589" y="552"/>
                    <a:pt x="643" y="552"/>
                    <a:pt x="698" y="553"/>
                  </a:cubicBezTo>
                </a:path>
              </a:pathLst>
            </a:custGeom>
            <a:noFill/>
            <a:ln w="19050">
              <a:solidFill>
                <a:srgbClr val="000000"/>
              </a:solidFill>
              <a:round/>
              <a:headEnd/>
              <a:tailEnd/>
            </a:ln>
          </p:spPr>
          <p:txBody>
            <a:bodyPr/>
            <a:lstStyle/>
            <a:p>
              <a:endParaRPr lang="en-US"/>
            </a:p>
          </p:txBody>
        </p:sp>
        <p:sp>
          <p:nvSpPr>
            <p:cNvPr id="134151" name="Line 7"/>
            <p:cNvSpPr>
              <a:spLocks noChangeShapeType="1"/>
            </p:cNvSpPr>
            <p:nvPr/>
          </p:nvSpPr>
          <p:spPr bwMode="auto">
            <a:xfrm flipV="1">
              <a:off x="5480" y="2982"/>
              <a:ext cx="1896" cy="1"/>
            </a:xfrm>
            <a:prstGeom prst="line">
              <a:avLst/>
            </a:prstGeom>
            <a:noFill/>
            <a:ln w="19050">
              <a:solidFill>
                <a:srgbClr val="000000"/>
              </a:solidFill>
              <a:round/>
              <a:headEnd/>
              <a:tailEnd/>
            </a:ln>
          </p:spPr>
          <p:txBody>
            <a:bodyPr/>
            <a:lstStyle/>
            <a:p>
              <a:endParaRPr lang="en-US"/>
            </a:p>
          </p:txBody>
        </p:sp>
        <p:sp>
          <p:nvSpPr>
            <p:cNvPr id="134152" name="Oval 8"/>
            <p:cNvSpPr>
              <a:spLocks noChangeArrowheads="1"/>
            </p:cNvSpPr>
            <p:nvPr/>
          </p:nvSpPr>
          <p:spPr bwMode="auto">
            <a:xfrm>
              <a:off x="5047" y="2183"/>
              <a:ext cx="108" cy="111"/>
            </a:xfrm>
            <a:prstGeom prst="ellipse">
              <a:avLst/>
            </a:prstGeom>
            <a:solidFill>
              <a:srgbClr val="000000"/>
            </a:solidFill>
            <a:ln w="9525">
              <a:solidFill>
                <a:srgbClr val="000000"/>
              </a:solidFill>
              <a:round/>
              <a:headEnd/>
              <a:tailEnd/>
            </a:ln>
          </p:spPr>
          <p:txBody>
            <a:bodyPr anchor="ctr"/>
            <a:lstStyle/>
            <a:p>
              <a:endParaRPr lang="en-US"/>
            </a:p>
          </p:txBody>
        </p:sp>
        <p:sp>
          <p:nvSpPr>
            <p:cNvPr id="134153" name="Text Box 9"/>
            <p:cNvSpPr txBox="1">
              <a:spLocks noChangeArrowheads="1"/>
            </p:cNvSpPr>
            <p:nvPr/>
          </p:nvSpPr>
          <p:spPr bwMode="auto">
            <a:xfrm>
              <a:off x="5072" y="1897"/>
              <a:ext cx="408" cy="448"/>
            </a:xfrm>
            <a:prstGeom prst="rect">
              <a:avLst/>
            </a:prstGeom>
            <a:noFill/>
            <a:ln w="9525">
              <a:noFill/>
              <a:miter lim="800000"/>
              <a:headEnd/>
              <a:tailEnd/>
            </a:ln>
          </p:spPr>
          <p:txBody>
            <a:bodyPr/>
            <a:lstStyle/>
            <a:p>
              <a:r>
                <a:rPr lang="en-US" sz="1800">
                  <a:solidFill>
                    <a:srgbClr val="000000"/>
                  </a:solidFill>
                  <a:latin typeface="Arial" pitchFamily="34" charset="0"/>
                </a:rPr>
                <a:t>A</a:t>
              </a:r>
              <a:endParaRPr lang="en-US" sz="1800">
                <a:latin typeface="Arial" pitchFamily="34" charset="0"/>
              </a:endParaRPr>
            </a:p>
          </p:txBody>
        </p:sp>
        <p:sp>
          <p:nvSpPr>
            <p:cNvPr id="134154" name="AutoShape 10"/>
            <p:cNvSpPr>
              <a:spLocks noChangeArrowheads="1"/>
            </p:cNvSpPr>
            <p:nvPr/>
          </p:nvSpPr>
          <p:spPr bwMode="auto">
            <a:xfrm>
              <a:off x="7349" y="2925"/>
              <a:ext cx="125" cy="109"/>
            </a:xfrm>
            <a:prstGeom prst="star4">
              <a:avLst>
                <a:gd name="adj" fmla="val 12500"/>
              </a:avLst>
            </a:prstGeom>
            <a:solidFill>
              <a:srgbClr val="BBE0E3"/>
            </a:solidFill>
            <a:ln w="9525">
              <a:solidFill>
                <a:srgbClr val="000000"/>
              </a:solidFill>
              <a:miter lim="800000"/>
              <a:headEnd/>
              <a:tailEnd/>
            </a:ln>
          </p:spPr>
          <p:txBody>
            <a:bodyPr anchor="ctr"/>
            <a:lstStyle/>
            <a:p>
              <a:endParaRPr lang="en-US"/>
            </a:p>
          </p:txBody>
        </p:sp>
      </p:gr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317207" y="2514600"/>
            <a:ext cx="8458200" cy="3303587"/>
          </a:xfrm>
        </p:spPr>
        <p:txBody>
          <a:bodyPr/>
          <a:lstStyle/>
          <a:p>
            <a:pPr marL="609600" indent="-609600" eaLnBrk="1" hangingPunct="1">
              <a:lnSpc>
                <a:spcPct val="80000"/>
              </a:lnSpc>
              <a:buFontTx/>
              <a:buNone/>
            </a:pPr>
            <a:r>
              <a:rPr lang="en-US" sz="2000" dirty="0" smtClean="0"/>
              <a:t>1. </a:t>
            </a:r>
            <a:r>
              <a:rPr lang="en-US" dirty="0" smtClean="0"/>
              <a:t>If you advance the movie one frame, the knot at point A would be</a:t>
            </a:r>
          </a:p>
          <a:p>
            <a:pPr marL="609600" indent="-609600" eaLnBrk="1" hangingPunct="1">
              <a:lnSpc>
                <a:spcPct val="80000"/>
              </a:lnSpc>
              <a:buFontTx/>
              <a:buAutoNum type="alphaUcPeriod"/>
            </a:pPr>
            <a:r>
              <a:rPr lang="en-US" dirty="0" smtClean="0"/>
              <a:t>in the same place 	</a:t>
            </a:r>
          </a:p>
          <a:p>
            <a:pPr marL="609600" indent="-609600" eaLnBrk="1" hangingPunct="1">
              <a:lnSpc>
                <a:spcPct val="80000"/>
              </a:lnSpc>
              <a:buFontTx/>
              <a:buAutoNum type="alphaUcPeriod"/>
            </a:pPr>
            <a:r>
              <a:rPr lang="en-US" dirty="0" smtClean="0"/>
              <a:t> higher 	</a:t>
            </a:r>
          </a:p>
          <a:p>
            <a:pPr marL="609600" indent="-609600" eaLnBrk="1" hangingPunct="1">
              <a:lnSpc>
                <a:spcPct val="80000"/>
              </a:lnSpc>
              <a:buFontTx/>
              <a:buAutoNum type="alphaUcPeriod"/>
            </a:pPr>
            <a:r>
              <a:rPr lang="en-US" dirty="0" smtClean="0"/>
              <a:t> lower  	</a:t>
            </a:r>
          </a:p>
          <a:p>
            <a:pPr marL="609600" indent="-609600" eaLnBrk="1" hangingPunct="1">
              <a:lnSpc>
                <a:spcPct val="80000"/>
              </a:lnSpc>
              <a:buFontTx/>
              <a:buAutoNum type="alphaUcPeriod"/>
            </a:pPr>
            <a:r>
              <a:rPr lang="en-US" dirty="0" smtClean="0"/>
              <a:t> to the right	</a:t>
            </a:r>
          </a:p>
          <a:p>
            <a:pPr marL="609600" indent="-609600" eaLnBrk="1" hangingPunct="1">
              <a:lnSpc>
                <a:spcPct val="80000"/>
              </a:lnSpc>
              <a:buFontTx/>
              <a:buAutoNum type="alphaUcPeriod"/>
            </a:pPr>
            <a:r>
              <a:rPr lang="en-US" dirty="0" smtClean="0"/>
              <a:t> to the left</a:t>
            </a:r>
          </a:p>
        </p:txBody>
      </p:sp>
      <p:grpSp>
        <p:nvGrpSpPr>
          <p:cNvPr id="135171" name="Group 3"/>
          <p:cNvGrpSpPr>
            <a:grpSpLocks noChangeAspect="1"/>
          </p:cNvGrpSpPr>
          <p:nvPr/>
        </p:nvGrpSpPr>
        <p:grpSpPr bwMode="auto">
          <a:xfrm>
            <a:off x="1828800" y="533400"/>
            <a:ext cx="6019800" cy="2005137"/>
            <a:chOff x="2197" y="1897"/>
            <a:chExt cx="5277" cy="1770"/>
          </a:xfrm>
        </p:grpSpPr>
        <p:sp>
          <p:nvSpPr>
            <p:cNvPr id="135172" name="AutoShape 4"/>
            <p:cNvSpPr>
              <a:spLocks noChangeAspect="1" noChangeArrowheads="1"/>
            </p:cNvSpPr>
            <p:nvPr/>
          </p:nvSpPr>
          <p:spPr bwMode="auto">
            <a:xfrm>
              <a:off x="2197" y="1897"/>
              <a:ext cx="5277" cy="1770"/>
            </a:xfrm>
            <a:prstGeom prst="rect">
              <a:avLst/>
            </a:prstGeom>
            <a:noFill/>
            <a:ln w="9525">
              <a:noFill/>
              <a:miter lim="800000"/>
              <a:headEnd/>
              <a:tailEnd/>
            </a:ln>
          </p:spPr>
          <p:txBody>
            <a:bodyPr/>
            <a:lstStyle/>
            <a:p>
              <a:endParaRPr lang="en-US"/>
            </a:p>
          </p:txBody>
        </p:sp>
        <p:pic>
          <p:nvPicPr>
            <p:cNvPr id="135173" name="Picture 5"/>
            <p:cNvPicPr>
              <a:picLocks noChangeAspect="1" noChangeArrowheads="1"/>
            </p:cNvPicPr>
            <p:nvPr/>
          </p:nvPicPr>
          <p:blipFill>
            <a:blip r:embed="rId3" cstate="print"/>
            <a:srcRect/>
            <a:stretch>
              <a:fillRect/>
            </a:stretch>
          </p:blipFill>
          <p:spPr bwMode="auto">
            <a:xfrm>
              <a:off x="2197" y="2616"/>
              <a:ext cx="935" cy="1051"/>
            </a:xfrm>
            <a:prstGeom prst="rect">
              <a:avLst/>
            </a:prstGeom>
            <a:noFill/>
            <a:ln w="9525">
              <a:noFill/>
              <a:miter lim="800000"/>
              <a:headEnd/>
              <a:tailEnd/>
            </a:ln>
          </p:spPr>
        </p:pic>
        <p:sp>
          <p:nvSpPr>
            <p:cNvPr id="135174" name="Line 6"/>
            <p:cNvSpPr>
              <a:spLocks noChangeShapeType="1"/>
            </p:cNvSpPr>
            <p:nvPr/>
          </p:nvSpPr>
          <p:spPr bwMode="auto">
            <a:xfrm>
              <a:off x="2897" y="3007"/>
              <a:ext cx="1304" cy="0"/>
            </a:xfrm>
            <a:prstGeom prst="line">
              <a:avLst/>
            </a:prstGeom>
            <a:noFill/>
            <a:ln w="19050">
              <a:solidFill>
                <a:srgbClr val="000000"/>
              </a:solidFill>
              <a:round/>
              <a:headEnd/>
              <a:tailEnd/>
            </a:ln>
          </p:spPr>
          <p:txBody>
            <a:bodyPr/>
            <a:lstStyle/>
            <a:p>
              <a:endParaRPr lang="en-US"/>
            </a:p>
          </p:txBody>
        </p:sp>
        <p:sp>
          <p:nvSpPr>
            <p:cNvPr id="135175" name="Freeform 7"/>
            <p:cNvSpPr>
              <a:spLocks/>
            </p:cNvSpPr>
            <p:nvPr/>
          </p:nvSpPr>
          <p:spPr bwMode="auto">
            <a:xfrm>
              <a:off x="4147" y="1907"/>
              <a:ext cx="1342" cy="1113"/>
            </a:xfrm>
            <a:custGeom>
              <a:avLst/>
              <a:gdLst>
                <a:gd name="T0" fmla="*/ 0 w 698"/>
                <a:gd name="T1" fmla="*/ 4117 h 575"/>
                <a:gd name="T2" fmla="*/ 1171 w 698"/>
                <a:gd name="T3" fmla="*/ 3596 h 575"/>
                <a:gd name="T4" fmla="*/ 1996 w 698"/>
                <a:gd name="T5" fmla="*/ 674 h 575"/>
                <a:gd name="T6" fmla="*/ 2813 w 698"/>
                <a:gd name="T7" fmla="*/ 45 h 575"/>
                <a:gd name="T8" fmla="*/ 3474 w 698"/>
                <a:gd name="T9" fmla="*/ 937 h 575"/>
                <a:gd name="T10" fmla="*/ 3938 w 698"/>
                <a:gd name="T11" fmla="*/ 3488 h 575"/>
                <a:gd name="T12" fmla="*/ 4960 w 698"/>
                <a:gd name="T13" fmla="*/ 4009 h 575"/>
                <a:gd name="T14" fmla="*/ 0 60000 65536"/>
                <a:gd name="T15" fmla="*/ 0 60000 65536"/>
                <a:gd name="T16" fmla="*/ 0 60000 65536"/>
                <a:gd name="T17" fmla="*/ 0 60000 65536"/>
                <a:gd name="T18" fmla="*/ 0 60000 65536"/>
                <a:gd name="T19" fmla="*/ 0 60000 65536"/>
                <a:gd name="T20" fmla="*/ 0 60000 65536"/>
                <a:gd name="T21" fmla="*/ 0 w 698"/>
                <a:gd name="T22" fmla="*/ 0 h 575"/>
                <a:gd name="T23" fmla="*/ 698 w 698"/>
                <a:gd name="T24" fmla="*/ 575 h 5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 h="575">
                  <a:moveTo>
                    <a:pt x="0" y="568"/>
                  </a:moveTo>
                  <a:cubicBezTo>
                    <a:pt x="59" y="571"/>
                    <a:pt x="118" y="575"/>
                    <a:pt x="165" y="496"/>
                  </a:cubicBezTo>
                  <a:cubicBezTo>
                    <a:pt x="212" y="417"/>
                    <a:pt x="243" y="175"/>
                    <a:pt x="281" y="93"/>
                  </a:cubicBezTo>
                  <a:cubicBezTo>
                    <a:pt x="319" y="11"/>
                    <a:pt x="361" y="0"/>
                    <a:pt x="396" y="6"/>
                  </a:cubicBezTo>
                  <a:cubicBezTo>
                    <a:pt x="431" y="12"/>
                    <a:pt x="463" y="50"/>
                    <a:pt x="489" y="129"/>
                  </a:cubicBezTo>
                  <a:cubicBezTo>
                    <a:pt x="515" y="208"/>
                    <a:pt x="519" y="410"/>
                    <a:pt x="554" y="481"/>
                  </a:cubicBezTo>
                  <a:cubicBezTo>
                    <a:pt x="589" y="552"/>
                    <a:pt x="643" y="552"/>
                    <a:pt x="698" y="553"/>
                  </a:cubicBezTo>
                </a:path>
              </a:pathLst>
            </a:custGeom>
            <a:noFill/>
            <a:ln w="19050">
              <a:solidFill>
                <a:srgbClr val="000000"/>
              </a:solidFill>
              <a:round/>
              <a:headEnd/>
              <a:tailEnd/>
            </a:ln>
          </p:spPr>
          <p:txBody>
            <a:bodyPr/>
            <a:lstStyle/>
            <a:p>
              <a:endParaRPr lang="en-US"/>
            </a:p>
          </p:txBody>
        </p:sp>
        <p:sp>
          <p:nvSpPr>
            <p:cNvPr id="135176" name="Line 8"/>
            <p:cNvSpPr>
              <a:spLocks noChangeShapeType="1"/>
            </p:cNvSpPr>
            <p:nvPr/>
          </p:nvSpPr>
          <p:spPr bwMode="auto">
            <a:xfrm flipV="1">
              <a:off x="5480" y="2982"/>
              <a:ext cx="1896" cy="1"/>
            </a:xfrm>
            <a:prstGeom prst="line">
              <a:avLst/>
            </a:prstGeom>
            <a:noFill/>
            <a:ln w="19050">
              <a:solidFill>
                <a:srgbClr val="000000"/>
              </a:solidFill>
              <a:round/>
              <a:headEnd/>
              <a:tailEnd/>
            </a:ln>
          </p:spPr>
          <p:txBody>
            <a:bodyPr/>
            <a:lstStyle/>
            <a:p>
              <a:endParaRPr lang="en-US"/>
            </a:p>
          </p:txBody>
        </p:sp>
        <p:sp>
          <p:nvSpPr>
            <p:cNvPr id="135177" name="Oval 9"/>
            <p:cNvSpPr>
              <a:spLocks noChangeArrowheads="1"/>
            </p:cNvSpPr>
            <p:nvPr/>
          </p:nvSpPr>
          <p:spPr bwMode="auto">
            <a:xfrm>
              <a:off x="5047" y="2183"/>
              <a:ext cx="108" cy="111"/>
            </a:xfrm>
            <a:prstGeom prst="ellipse">
              <a:avLst/>
            </a:prstGeom>
            <a:solidFill>
              <a:srgbClr val="000000"/>
            </a:solidFill>
            <a:ln w="9525">
              <a:solidFill>
                <a:srgbClr val="000000"/>
              </a:solidFill>
              <a:round/>
              <a:headEnd/>
              <a:tailEnd/>
            </a:ln>
          </p:spPr>
          <p:txBody>
            <a:bodyPr anchor="ctr"/>
            <a:lstStyle/>
            <a:p>
              <a:endParaRPr lang="en-US"/>
            </a:p>
          </p:txBody>
        </p:sp>
        <p:sp>
          <p:nvSpPr>
            <p:cNvPr id="135178" name="Text Box 10"/>
            <p:cNvSpPr txBox="1">
              <a:spLocks noChangeArrowheads="1"/>
            </p:cNvSpPr>
            <p:nvPr/>
          </p:nvSpPr>
          <p:spPr bwMode="auto">
            <a:xfrm>
              <a:off x="5072" y="1897"/>
              <a:ext cx="408" cy="448"/>
            </a:xfrm>
            <a:prstGeom prst="rect">
              <a:avLst/>
            </a:prstGeom>
            <a:noFill/>
            <a:ln w="9525">
              <a:noFill/>
              <a:miter lim="800000"/>
              <a:headEnd/>
              <a:tailEnd/>
            </a:ln>
          </p:spPr>
          <p:txBody>
            <a:bodyPr/>
            <a:lstStyle/>
            <a:p>
              <a:r>
                <a:rPr lang="en-US" sz="1800">
                  <a:solidFill>
                    <a:srgbClr val="000000"/>
                  </a:solidFill>
                  <a:latin typeface="Arial" pitchFamily="34" charset="0"/>
                </a:rPr>
                <a:t>A</a:t>
              </a:r>
              <a:endParaRPr lang="en-US" sz="1800">
                <a:latin typeface="Arial" pitchFamily="34" charset="0"/>
              </a:endParaRPr>
            </a:p>
          </p:txBody>
        </p:sp>
        <p:sp>
          <p:nvSpPr>
            <p:cNvPr id="135179" name="AutoShape 11"/>
            <p:cNvSpPr>
              <a:spLocks noChangeArrowheads="1"/>
            </p:cNvSpPr>
            <p:nvPr/>
          </p:nvSpPr>
          <p:spPr bwMode="auto">
            <a:xfrm>
              <a:off x="7349" y="2925"/>
              <a:ext cx="125" cy="109"/>
            </a:xfrm>
            <a:prstGeom prst="star4">
              <a:avLst>
                <a:gd name="adj" fmla="val 12500"/>
              </a:avLst>
            </a:prstGeom>
            <a:solidFill>
              <a:srgbClr val="BBE0E3"/>
            </a:solidFill>
            <a:ln w="9525">
              <a:solidFill>
                <a:srgbClr val="000000"/>
              </a:solidFill>
              <a:miter lim="800000"/>
              <a:headEnd/>
              <a:tailEnd/>
            </a:ln>
          </p:spPr>
          <p:txBody>
            <a:bodyPr anchor="ctr"/>
            <a:lstStyle/>
            <a:p>
              <a:endParaRPr lang="en-US"/>
            </a:p>
          </p:txBody>
        </p:sp>
      </p:gr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685800" y="3089275"/>
            <a:ext cx="7772400" cy="2909888"/>
          </a:xfrm>
        </p:spPr>
        <p:txBody>
          <a:bodyPr/>
          <a:lstStyle/>
          <a:p>
            <a:pPr marL="609600" indent="-609600" eaLnBrk="1" hangingPunct="1">
              <a:buFontTx/>
              <a:buNone/>
            </a:pPr>
            <a:r>
              <a:rPr lang="en-US" smtClean="0"/>
              <a:t>2. If the person generates a new pulse like the first but more quickly, the pulse would be</a:t>
            </a:r>
          </a:p>
          <a:p>
            <a:pPr marL="609600" indent="-609600" eaLnBrk="1" hangingPunct="1">
              <a:buFontTx/>
              <a:buAutoNum type="alphaUcPeriod"/>
            </a:pPr>
            <a:r>
              <a:rPr lang="en-US" smtClean="0"/>
              <a:t>same size		</a:t>
            </a:r>
          </a:p>
          <a:p>
            <a:pPr marL="609600" indent="-609600" eaLnBrk="1" hangingPunct="1">
              <a:buFontTx/>
              <a:buAutoNum type="alphaUcPeriod"/>
            </a:pPr>
            <a:r>
              <a:rPr lang="en-US" smtClean="0"/>
              <a:t> wider		</a:t>
            </a:r>
          </a:p>
          <a:p>
            <a:pPr marL="609600" indent="-609600" eaLnBrk="1" hangingPunct="1">
              <a:buFontTx/>
              <a:buAutoNum type="alphaUcPeriod"/>
            </a:pPr>
            <a:r>
              <a:rPr lang="en-US" smtClean="0"/>
              <a:t> narrower </a:t>
            </a:r>
          </a:p>
        </p:txBody>
      </p:sp>
      <p:grpSp>
        <p:nvGrpSpPr>
          <p:cNvPr id="136195" name="Group 3"/>
          <p:cNvGrpSpPr>
            <a:grpSpLocks noChangeAspect="1"/>
          </p:cNvGrpSpPr>
          <p:nvPr/>
        </p:nvGrpSpPr>
        <p:grpSpPr bwMode="auto">
          <a:xfrm>
            <a:off x="1676400" y="990600"/>
            <a:ext cx="5943600" cy="1979756"/>
            <a:chOff x="2197" y="1897"/>
            <a:chExt cx="5277" cy="1770"/>
          </a:xfrm>
        </p:grpSpPr>
        <p:sp>
          <p:nvSpPr>
            <p:cNvPr id="136196" name="AutoShape 4"/>
            <p:cNvSpPr>
              <a:spLocks noChangeAspect="1" noChangeArrowheads="1"/>
            </p:cNvSpPr>
            <p:nvPr/>
          </p:nvSpPr>
          <p:spPr bwMode="auto">
            <a:xfrm>
              <a:off x="2197" y="1897"/>
              <a:ext cx="5277" cy="1770"/>
            </a:xfrm>
            <a:prstGeom prst="rect">
              <a:avLst/>
            </a:prstGeom>
            <a:noFill/>
            <a:ln w="9525">
              <a:noFill/>
              <a:miter lim="800000"/>
              <a:headEnd/>
              <a:tailEnd/>
            </a:ln>
          </p:spPr>
          <p:txBody>
            <a:bodyPr/>
            <a:lstStyle/>
            <a:p>
              <a:endParaRPr lang="en-US"/>
            </a:p>
          </p:txBody>
        </p:sp>
        <p:pic>
          <p:nvPicPr>
            <p:cNvPr id="136197" name="Picture 5"/>
            <p:cNvPicPr>
              <a:picLocks noChangeAspect="1" noChangeArrowheads="1"/>
            </p:cNvPicPr>
            <p:nvPr/>
          </p:nvPicPr>
          <p:blipFill>
            <a:blip r:embed="rId3" cstate="print"/>
            <a:srcRect/>
            <a:stretch>
              <a:fillRect/>
            </a:stretch>
          </p:blipFill>
          <p:spPr bwMode="auto">
            <a:xfrm>
              <a:off x="2197" y="2616"/>
              <a:ext cx="935" cy="1051"/>
            </a:xfrm>
            <a:prstGeom prst="rect">
              <a:avLst/>
            </a:prstGeom>
            <a:noFill/>
            <a:ln w="9525">
              <a:noFill/>
              <a:miter lim="800000"/>
              <a:headEnd/>
              <a:tailEnd/>
            </a:ln>
          </p:spPr>
        </p:pic>
        <p:sp>
          <p:nvSpPr>
            <p:cNvPr id="136198" name="Line 6"/>
            <p:cNvSpPr>
              <a:spLocks noChangeShapeType="1"/>
            </p:cNvSpPr>
            <p:nvPr/>
          </p:nvSpPr>
          <p:spPr bwMode="auto">
            <a:xfrm>
              <a:off x="2897" y="3007"/>
              <a:ext cx="1304" cy="0"/>
            </a:xfrm>
            <a:prstGeom prst="line">
              <a:avLst/>
            </a:prstGeom>
            <a:noFill/>
            <a:ln w="19050">
              <a:solidFill>
                <a:srgbClr val="000000"/>
              </a:solidFill>
              <a:round/>
              <a:headEnd/>
              <a:tailEnd/>
            </a:ln>
          </p:spPr>
          <p:txBody>
            <a:bodyPr/>
            <a:lstStyle/>
            <a:p>
              <a:endParaRPr lang="en-US"/>
            </a:p>
          </p:txBody>
        </p:sp>
        <p:sp>
          <p:nvSpPr>
            <p:cNvPr id="136199" name="Freeform 7"/>
            <p:cNvSpPr>
              <a:spLocks/>
            </p:cNvSpPr>
            <p:nvPr/>
          </p:nvSpPr>
          <p:spPr bwMode="auto">
            <a:xfrm>
              <a:off x="4147" y="1907"/>
              <a:ext cx="1342" cy="1113"/>
            </a:xfrm>
            <a:custGeom>
              <a:avLst/>
              <a:gdLst>
                <a:gd name="T0" fmla="*/ 0 w 698"/>
                <a:gd name="T1" fmla="*/ 4117 h 575"/>
                <a:gd name="T2" fmla="*/ 1171 w 698"/>
                <a:gd name="T3" fmla="*/ 3596 h 575"/>
                <a:gd name="T4" fmla="*/ 1996 w 698"/>
                <a:gd name="T5" fmla="*/ 674 h 575"/>
                <a:gd name="T6" fmla="*/ 2813 w 698"/>
                <a:gd name="T7" fmla="*/ 45 h 575"/>
                <a:gd name="T8" fmla="*/ 3474 w 698"/>
                <a:gd name="T9" fmla="*/ 937 h 575"/>
                <a:gd name="T10" fmla="*/ 3938 w 698"/>
                <a:gd name="T11" fmla="*/ 3488 h 575"/>
                <a:gd name="T12" fmla="*/ 4960 w 698"/>
                <a:gd name="T13" fmla="*/ 4009 h 575"/>
                <a:gd name="T14" fmla="*/ 0 60000 65536"/>
                <a:gd name="T15" fmla="*/ 0 60000 65536"/>
                <a:gd name="T16" fmla="*/ 0 60000 65536"/>
                <a:gd name="T17" fmla="*/ 0 60000 65536"/>
                <a:gd name="T18" fmla="*/ 0 60000 65536"/>
                <a:gd name="T19" fmla="*/ 0 60000 65536"/>
                <a:gd name="T20" fmla="*/ 0 60000 65536"/>
                <a:gd name="T21" fmla="*/ 0 w 698"/>
                <a:gd name="T22" fmla="*/ 0 h 575"/>
                <a:gd name="T23" fmla="*/ 698 w 698"/>
                <a:gd name="T24" fmla="*/ 575 h 5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 h="575">
                  <a:moveTo>
                    <a:pt x="0" y="568"/>
                  </a:moveTo>
                  <a:cubicBezTo>
                    <a:pt x="59" y="571"/>
                    <a:pt x="118" y="575"/>
                    <a:pt x="165" y="496"/>
                  </a:cubicBezTo>
                  <a:cubicBezTo>
                    <a:pt x="212" y="417"/>
                    <a:pt x="243" y="175"/>
                    <a:pt x="281" y="93"/>
                  </a:cubicBezTo>
                  <a:cubicBezTo>
                    <a:pt x="319" y="11"/>
                    <a:pt x="361" y="0"/>
                    <a:pt x="396" y="6"/>
                  </a:cubicBezTo>
                  <a:cubicBezTo>
                    <a:pt x="431" y="12"/>
                    <a:pt x="463" y="50"/>
                    <a:pt x="489" y="129"/>
                  </a:cubicBezTo>
                  <a:cubicBezTo>
                    <a:pt x="515" y="208"/>
                    <a:pt x="519" y="410"/>
                    <a:pt x="554" y="481"/>
                  </a:cubicBezTo>
                  <a:cubicBezTo>
                    <a:pt x="589" y="552"/>
                    <a:pt x="643" y="552"/>
                    <a:pt x="698" y="553"/>
                  </a:cubicBezTo>
                </a:path>
              </a:pathLst>
            </a:custGeom>
            <a:noFill/>
            <a:ln w="19050">
              <a:solidFill>
                <a:srgbClr val="000000"/>
              </a:solidFill>
              <a:round/>
              <a:headEnd/>
              <a:tailEnd/>
            </a:ln>
          </p:spPr>
          <p:txBody>
            <a:bodyPr/>
            <a:lstStyle/>
            <a:p>
              <a:endParaRPr lang="en-US"/>
            </a:p>
          </p:txBody>
        </p:sp>
        <p:sp>
          <p:nvSpPr>
            <p:cNvPr id="136200" name="Line 8"/>
            <p:cNvSpPr>
              <a:spLocks noChangeShapeType="1"/>
            </p:cNvSpPr>
            <p:nvPr/>
          </p:nvSpPr>
          <p:spPr bwMode="auto">
            <a:xfrm flipV="1">
              <a:off x="5480" y="2982"/>
              <a:ext cx="1896" cy="1"/>
            </a:xfrm>
            <a:prstGeom prst="line">
              <a:avLst/>
            </a:prstGeom>
            <a:noFill/>
            <a:ln w="19050">
              <a:solidFill>
                <a:srgbClr val="000000"/>
              </a:solidFill>
              <a:round/>
              <a:headEnd/>
              <a:tailEnd/>
            </a:ln>
          </p:spPr>
          <p:txBody>
            <a:bodyPr/>
            <a:lstStyle/>
            <a:p>
              <a:endParaRPr lang="en-US"/>
            </a:p>
          </p:txBody>
        </p:sp>
        <p:sp>
          <p:nvSpPr>
            <p:cNvPr id="136201" name="Oval 9"/>
            <p:cNvSpPr>
              <a:spLocks noChangeArrowheads="1"/>
            </p:cNvSpPr>
            <p:nvPr/>
          </p:nvSpPr>
          <p:spPr bwMode="auto">
            <a:xfrm>
              <a:off x="5047" y="2183"/>
              <a:ext cx="108" cy="111"/>
            </a:xfrm>
            <a:prstGeom prst="ellipse">
              <a:avLst/>
            </a:prstGeom>
            <a:solidFill>
              <a:srgbClr val="000000"/>
            </a:solidFill>
            <a:ln w="9525">
              <a:solidFill>
                <a:srgbClr val="000000"/>
              </a:solidFill>
              <a:round/>
              <a:headEnd/>
              <a:tailEnd/>
            </a:ln>
          </p:spPr>
          <p:txBody>
            <a:bodyPr anchor="ctr"/>
            <a:lstStyle/>
            <a:p>
              <a:endParaRPr lang="en-US"/>
            </a:p>
          </p:txBody>
        </p:sp>
        <p:sp>
          <p:nvSpPr>
            <p:cNvPr id="136202" name="Text Box 10"/>
            <p:cNvSpPr txBox="1">
              <a:spLocks noChangeArrowheads="1"/>
            </p:cNvSpPr>
            <p:nvPr/>
          </p:nvSpPr>
          <p:spPr bwMode="auto">
            <a:xfrm>
              <a:off x="5072" y="1897"/>
              <a:ext cx="408" cy="448"/>
            </a:xfrm>
            <a:prstGeom prst="rect">
              <a:avLst/>
            </a:prstGeom>
            <a:noFill/>
            <a:ln w="9525">
              <a:noFill/>
              <a:miter lim="800000"/>
              <a:headEnd/>
              <a:tailEnd/>
            </a:ln>
          </p:spPr>
          <p:txBody>
            <a:bodyPr/>
            <a:lstStyle/>
            <a:p>
              <a:r>
                <a:rPr lang="en-US" sz="1800">
                  <a:solidFill>
                    <a:srgbClr val="000000"/>
                  </a:solidFill>
                  <a:latin typeface="Arial" pitchFamily="34" charset="0"/>
                </a:rPr>
                <a:t>A</a:t>
              </a:r>
              <a:endParaRPr lang="en-US" sz="1800">
                <a:latin typeface="Arial" pitchFamily="34" charset="0"/>
              </a:endParaRPr>
            </a:p>
          </p:txBody>
        </p:sp>
        <p:sp>
          <p:nvSpPr>
            <p:cNvPr id="136203" name="AutoShape 11"/>
            <p:cNvSpPr>
              <a:spLocks noChangeArrowheads="1"/>
            </p:cNvSpPr>
            <p:nvPr/>
          </p:nvSpPr>
          <p:spPr bwMode="auto">
            <a:xfrm>
              <a:off x="7349" y="2925"/>
              <a:ext cx="125" cy="109"/>
            </a:xfrm>
            <a:prstGeom prst="star4">
              <a:avLst>
                <a:gd name="adj" fmla="val 12500"/>
              </a:avLst>
            </a:prstGeom>
            <a:solidFill>
              <a:srgbClr val="BBE0E3"/>
            </a:solidFill>
            <a:ln w="9525">
              <a:solidFill>
                <a:srgbClr val="000000"/>
              </a:solidFill>
              <a:miter lim="800000"/>
              <a:headEnd/>
              <a:tailEnd/>
            </a:ln>
          </p:spPr>
          <p:txBody>
            <a:bodyPr anchor="ctr"/>
            <a:lstStyle/>
            <a:p>
              <a:endParaRPr lang="en-US"/>
            </a:p>
          </p:txBody>
        </p:sp>
      </p:gr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685800" y="2881313"/>
            <a:ext cx="7772400" cy="2633662"/>
          </a:xfrm>
        </p:spPr>
        <p:txBody>
          <a:bodyPr/>
          <a:lstStyle/>
          <a:p>
            <a:pPr marL="609600" indent="-609600" eaLnBrk="1" hangingPunct="1">
              <a:lnSpc>
                <a:spcPct val="90000"/>
              </a:lnSpc>
              <a:buFontTx/>
              <a:buNone/>
            </a:pPr>
            <a:r>
              <a:rPr lang="en-US" sz="2800" smtClean="0"/>
              <a:t>3. If the person generates another pulse like the first but he moves his hand further, the pulse would be</a:t>
            </a:r>
          </a:p>
          <a:p>
            <a:pPr marL="609600" indent="-609600" eaLnBrk="1" hangingPunct="1">
              <a:lnSpc>
                <a:spcPct val="90000"/>
              </a:lnSpc>
              <a:buFontTx/>
              <a:buAutoNum type="alphaUcPeriod"/>
            </a:pPr>
            <a:r>
              <a:rPr lang="en-US" sz="2800" smtClean="0"/>
              <a:t>same size 		</a:t>
            </a:r>
          </a:p>
          <a:p>
            <a:pPr marL="609600" indent="-609600" eaLnBrk="1" hangingPunct="1">
              <a:lnSpc>
                <a:spcPct val="90000"/>
              </a:lnSpc>
              <a:buFontTx/>
              <a:buAutoNum type="alphaUcPeriod"/>
            </a:pPr>
            <a:r>
              <a:rPr lang="en-US" sz="2800" smtClean="0"/>
              <a:t> taller		</a:t>
            </a:r>
          </a:p>
          <a:p>
            <a:pPr marL="609600" indent="-609600" eaLnBrk="1" hangingPunct="1">
              <a:lnSpc>
                <a:spcPct val="90000"/>
              </a:lnSpc>
              <a:buFontTx/>
              <a:buAutoNum type="alphaUcPeriod"/>
            </a:pPr>
            <a:r>
              <a:rPr lang="en-US" sz="2800" smtClean="0"/>
              <a:t> shorter</a:t>
            </a:r>
          </a:p>
        </p:txBody>
      </p:sp>
      <p:grpSp>
        <p:nvGrpSpPr>
          <p:cNvPr id="137219" name="Group 3"/>
          <p:cNvGrpSpPr>
            <a:grpSpLocks noChangeAspect="1"/>
          </p:cNvGrpSpPr>
          <p:nvPr/>
        </p:nvGrpSpPr>
        <p:grpSpPr bwMode="auto">
          <a:xfrm>
            <a:off x="1828800" y="533400"/>
            <a:ext cx="6629400" cy="2208189"/>
            <a:chOff x="2197" y="1897"/>
            <a:chExt cx="5277" cy="1770"/>
          </a:xfrm>
        </p:grpSpPr>
        <p:sp>
          <p:nvSpPr>
            <p:cNvPr id="137220" name="AutoShape 4"/>
            <p:cNvSpPr>
              <a:spLocks noChangeAspect="1" noChangeArrowheads="1"/>
            </p:cNvSpPr>
            <p:nvPr/>
          </p:nvSpPr>
          <p:spPr bwMode="auto">
            <a:xfrm>
              <a:off x="2197" y="1897"/>
              <a:ext cx="5277" cy="1770"/>
            </a:xfrm>
            <a:prstGeom prst="rect">
              <a:avLst/>
            </a:prstGeom>
            <a:noFill/>
            <a:ln w="9525">
              <a:noFill/>
              <a:miter lim="800000"/>
              <a:headEnd/>
              <a:tailEnd/>
            </a:ln>
          </p:spPr>
          <p:txBody>
            <a:bodyPr/>
            <a:lstStyle/>
            <a:p>
              <a:endParaRPr lang="en-US"/>
            </a:p>
          </p:txBody>
        </p:sp>
        <p:pic>
          <p:nvPicPr>
            <p:cNvPr id="137221" name="Picture 5"/>
            <p:cNvPicPr>
              <a:picLocks noChangeAspect="1" noChangeArrowheads="1"/>
            </p:cNvPicPr>
            <p:nvPr/>
          </p:nvPicPr>
          <p:blipFill>
            <a:blip r:embed="rId2" cstate="print"/>
            <a:srcRect/>
            <a:stretch>
              <a:fillRect/>
            </a:stretch>
          </p:blipFill>
          <p:spPr bwMode="auto">
            <a:xfrm>
              <a:off x="2197" y="2616"/>
              <a:ext cx="935" cy="1051"/>
            </a:xfrm>
            <a:prstGeom prst="rect">
              <a:avLst/>
            </a:prstGeom>
            <a:noFill/>
            <a:ln w="9525">
              <a:noFill/>
              <a:miter lim="800000"/>
              <a:headEnd/>
              <a:tailEnd/>
            </a:ln>
          </p:spPr>
        </p:pic>
        <p:sp>
          <p:nvSpPr>
            <p:cNvPr id="137222" name="Line 6"/>
            <p:cNvSpPr>
              <a:spLocks noChangeShapeType="1"/>
            </p:cNvSpPr>
            <p:nvPr/>
          </p:nvSpPr>
          <p:spPr bwMode="auto">
            <a:xfrm>
              <a:off x="2897" y="3007"/>
              <a:ext cx="1304" cy="0"/>
            </a:xfrm>
            <a:prstGeom prst="line">
              <a:avLst/>
            </a:prstGeom>
            <a:noFill/>
            <a:ln w="19050">
              <a:solidFill>
                <a:srgbClr val="000000"/>
              </a:solidFill>
              <a:round/>
              <a:headEnd/>
              <a:tailEnd/>
            </a:ln>
          </p:spPr>
          <p:txBody>
            <a:bodyPr/>
            <a:lstStyle/>
            <a:p>
              <a:endParaRPr lang="en-US"/>
            </a:p>
          </p:txBody>
        </p:sp>
        <p:sp>
          <p:nvSpPr>
            <p:cNvPr id="137223" name="Freeform 7"/>
            <p:cNvSpPr>
              <a:spLocks/>
            </p:cNvSpPr>
            <p:nvPr/>
          </p:nvSpPr>
          <p:spPr bwMode="auto">
            <a:xfrm>
              <a:off x="4147" y="1907"/>
              <a:ext cx="1342" cy="1113"/>
            </a:xfrm>
            <a:custGeom>
              <a:avLst/>
              <a:gdLst>
                <a:gd name="T0" fmla="*/ 0 w 698"/>
                <a:gd name="T1" fmla="*/ 4117 h 575"/>
                <a:gd name="T2" fmla="*/ 1171 w 698"/>
                <a:gd name="T3" fmla="*/ 3596 h 575"/>
                <a:gd name="T4" fmla="*/ 1996 w 698"/>
                <a:gd name="T5" fmla="*/ 674 h 575"/>
                <a:gd name="T6" fmla="*/ 2813 w 698"/>
                <a:gd name="T7" fmla="*/ 45 h 575"/>
                <a:gd name="T8" fmla="*/ 3474 w 698"/>
                <a:gd name="T9" fmla="*/ 937 h 575"/>
                <a:gd name="T10" fmla="*/ 3938 w 698"/>
                <a:gd name="T11" fmla="*/ 3488 h 575"/>
                <a:gd name="T12" fmla="*/ 4960 w 698"/>
                <a:gd name="T13" fmla="*/ 4009 h 575"/>
                <a:gd name="T14" fmla="*/ 0 60000 65536"/>
                <a:gd name="T15" fmla="*/ 0 60000 65536"/>
                <a:gd name="T16" fmla="*/ 0 60000 65536"/>
                <a:gd name="T17" fmla="*/ 0 60000 65536"/>
                <a:gd name="T18" fmla="*/ 0 60000 65536"/>
                <a:gd name="T19" fmla="*/ 0 60000 65536"/>
                <a:gd name="T20" fmla="*/ 0 60000 65536"/>
                <a:gd name="T21" fmla="*/ 0 w 698"/>
                <a:gd name="T22" fmla="*/ 0 h 575"/>
                <a:gd name="T23" fmla="*/ 698 w 698"/>
                <a:gd name="T24" fmla="*/ 575 h 5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 h="575">
                  <a:moveTo>
                    <a:pt x="0" y="568"/>
                  </a:moveTo>
                  <a:cubicBezTo>
                    <a:pt x="59" y="571"/>
                    <a:pt x="118" y="575"/>
                    <a:pt x="165" y="496"/>
                  </a:cubicBezTo>
                  <a:cubicBezTo>
                    <a:pt x="212" y="417"/>
                    <a:pt x="243" y="175"/>
                    <a:pt x="281" y="93"/>
                  </a:cubicBezTo>
                  <a:cubicBezTo>
                    <a:pt x="319" y="11"/>
                    <a:pt x="361" y="0"/>
                    <a:pt x="396" y="6"/>
                  </a:cubicBezTo>
                  <a:cubicBezTo>
                    <a:pt x="431" y="12"/>
                    <a:pt x="463" y="50"/>
                    <a:pt x="489" y="129"/>
                  </a:cubicBezTo>
                  <a:cubicBezTo>
                    <a:pt x="515" y="208"/>
                    <a:pt x="519" y="410"/>
                    <a:pt x="554" y="481"/>
                  </a:cubicBezTo>
                  <a:cubicBezTo>
                    <a:pt x="589" y="552"/>
                    <a:pt x="643" y="552"/>
                    <a:pt x="698" y="553"/>
                  </a:cubicBezTo>
                </a:path>
              </a:pathLst>
            </a:custGeom>
            <a:noFill/>
            <a:ln w="19050">
              <a:solidFill>
                <a:srgbClr val="000000"/>
              </a:solidFill>
              <a:round/>
              <a:headEnd/>
              <a:tailEnd/>
            </a:ln>
          </p:spPr>
          <p:txBody>
            <a:bodyPr/>
            <a:lstStyle/>
            <a:p>
              <a:endParaRPr lang="en-US"/>
            </a:p>
          </p:txBody>
        </p:sp>
        <p:sp>
          <p:nvSpPr>
            <p:cNvPr id="137224" name="Line 8"/>
            <p:cNvSpPr>
              <a:spLocks noChangeShapeType="1"/>
            </p:cNvSpPr>
            <p:nvPr/>
          </p:nvSpPr>
          <p:spPr bwMode="auto">
            <a:xfrm flipV="1">
              <a:off x="5480" y="2982"/>
              <a:ext cx="1896" cy="1"/>
            </a:xfrm>
            <a:prstGeom prst="line">
              <a:avLst/>
            </a:prstGeom>
            <a:noFill/>
            <a:ln w="19050">
              <a:solidFill>
                <a:srgbClr val="000000"/>
              </a:solidFill>
              <a:round/>
              <a:headEnd/>
              <a:tailEnd/>
            </a:ln>
          </p:spPr>
          <p:txBody>
            <a:bodyPr/>
            <a:lstStyle/>
            <a:p>
              <a:endParaRPr lang="en-US"/>
            </a:p>
          </p:txBody>
        </p:sp>
        <p:sp>
          <p:nvSpPr>
            <p:cNvPr id="137225" name="Oval 9"/>
            <p:cNvSpPr>
              <a:spLocks noChangeArrowheads="1"/>
            </p:cNvSpPr>
            <p:nvPr/>
          </p:nvSpPr>
          <p:spPr bwMode="auto">
            <a:xfrm>
              <a:off x="5047" y="2183"/>
              <a:ext cx="108" cy="111"/>
            </a:xfrm>
            <a:prstGeom prst="ellipse">
              <a:avLst/>
            </a:prstGeom>
            <a:solidFill>
              <a:srgbClr val="000000"/>
            </a:solidFill>
            <a:ln w="9525">
              <a:solidFill>
                <a:srgbClr val="000000"/>
              </a:solidFill>
              <a:round/>
              <a:headEnd/>
              <a:tailEnd/>
            </a:ln>
          </p:spPr>
          <p:txBody>
            <a:bodyPr anchor="ctr"/>
            <a:lstStyle/>
            <a:p>
              <a:endParaRPr lang="en-US"/>
            </a:p>
          </p:txBody>
        </p:sp>
        <p:sp>
          <p:nvSpPr>
            <p:cNvPr id="137226" name="Text Box 10"/>
            <p:cNvSpPr txBox="1">
              <a:spLocks noChangeArrowheads="1"/>
            </p:cNvSpPr>
            <p:nvPr/>
          </p:nvSpPr>
          <p:spPr bwMode="auto">
            <a:xfrm>
              <a:off x="5072" y="1897"/>
              <a:ext cx="408" cy="448"/>
            </a:xfrm>
            <a:prstGeom prst="rect">
              <a:avLst/>
            </a:prstGeom>
            <a:noFill/>
            <a:ln w="9525">
              <a:noFill/>
              <a:miter lim="800000"/>
              <a:headEnd/>
              <a:tailEnd/>
            </a:ln>
          </p:spPr>
          <p:txBody>
            <a:bodyPr/>
            <a:lstStyle/>
            <a:p>
              <a:r>
                <a:rPr lang="en-US" sz="1800">
                  <a:solidFill>
                    <a:srgbClr val="000000"/>
                  </a:solidFill>
                  <a:latin typeface="Arial" pitchFamily="34" charset="0"/>
                </a:rPr>
                <a:t>A</a:t>
              </a:r>
              <a:endParaRPr lang="en-US" sz="1800">
                <a:latin typeface="Arial" pitchFamily="34" charset="0"/>
              </a:endParaRPr>
            </a:p>
          </p:txBody>
        </p:sp>
        <p:sp>
          <p:nvSpPr>
            <p:cNvPr id="137227" name="AutoShape 11"/>
            <p:cNvSpPr>
              <a:spLocks noChangeArrowheads="1"/>
            </p:cNvSpPr>
            <p:nvPr/>
          </p:nvSpPr>
          <p:spPr bwMode="auto">
            <a:xfrm>
              <a:off x="7349" y="2925"/>
              <a:ext cx="125" cy="109"/>
            </a:xfrm>
            <a:prstGeom prst="star4">
              <a:avLst>
                <a:gd name="adj" fmla="val 12500"/>
              </a:avLst>
            </a:prstGeom>
            <a:solidFill>
              <a:srgbClr val="BBE0E3"/>
            </a:solidFill>
            <a:ln w="9525">
              <a:solidFill>
                <a:srgbClr val="000000"/>
              </a:solidFill>
              <a:miter lim="800000"/>
              <a:headEnd/>
              <a:tailEnd/>
            </a:ln>
          </p:spPr>
          <p:txBody>
            <a:bodyPr anchor="ctr"/>
            <a:lstStyle/>
            <a:p>
              <a:endParaRPr lang="en-US"/>
            </a:p>
          </p:txBody>
        </p:sp>
      </p:gr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685800" y="2813050"/>
            <a:ext cx="7772400" cy="2701925"/>
          </a:xfrm>
        </p:spPr>
        <p:txBody>
          <a:bodyPr/>
          <a:lstStyle/>
          <a:p>
            <a:pPr marL="609600" indent="-609600" eaLnBrk="1" hangingPunct="1">
              <a:buFontTx/>
              <a:buNone/>
            </a:pPr>
            <a:r>
              <a:rPr lang="en-US" sz="2800" smtClean="0"/>
              <a:t>4. If the person generates another pulse like the first but the rope is tightened, the pulse will move</a:t>
            </a:r>
          </a:p>
          <a:p>
            <a:pPr marL="609600" indent="-609600" eaLnBrk="1" hangingPunct="1">
              <a:buFontTx/>
              <a:buAutoNum type="alphaUcPeriod"/>
            </a:pPr>
            <a:r>
              <a:rPr lang="en-US" sz="2800" smtClean="0"/>
              <a:t>at the same rate 	</a:t>
            </a:r>
          </a:p>
          <a:p>
            <a:pPr marL="609600" indent="-609600" eaLnBrk="1" hangingPunct="1">
              <a:buFontTx/>
              <a:buAutoNum type="alphaUcPeriod"/>
            </a:pPr>
            <a:r>
              <a:rPr lang="en-US" sz="2800" smtClean="0"/>
              <a:t> faster		</a:t>
            </a:r>
          </a:p>
          <a:p>
            <a:pPr marL="609600" indent="-609600" eaLnBrk="1" hangingPunct="1">
              <a:buFontTx/>
              <a:buAutoNum type="alphaUcPeriod"/>
            </a:pPr>
            <a:r>
              <a:rPr lang="en-US" sz="2800" smtClean="0"/>
              <a:t> slower</a:t>
            </a:r>
          </a:p>
        </p:txBody>
      </p:sp>
      <p:grpSp>
        <p:nvGrpSpPr>
          <p:cNvPr id="138243" name="Group 3"/>
          <p:cNvGrpSpPr>
            <a:grpSpLocks noChangeAspect="1"/>
          </p:cNvGrpSpPr>
          <p:nvPr/>
        </p:nvGrpSpPr>
        <p:grpSpPr bwMode="auto">
          <a:xfrm>
            <a:off x="1828800" y="533400"/>
            <a:ext cx="6176702" cy="2057400"/>
            <a:chOff x="2197" y="1897"/>
            <a:chExt cx="5277" cy="1770"/>
          </a:xfrm>
        </p:grpSpPr>
        <p:sp>
          <p:nvSpPr>
            <p:cNvPr id="138244" name="AutoShape 4"/>
            <p:cNvSpPr>
              <a:spLocks noChangeAspect="1" noChangeArrowheads="1"/>
            </p:cNvSpPr>
            <p:nvPr/>
          </p:nvSpPr>
          <p:spPr bwMode="auto">
            <a:xfrm>
              <a:off x="2197" y="1897"/>
              <a:ext cx="5277" cy="1770"/>
            </a:xfrm>
            <a:prstGeom prst="rect">
              <a:avLst/>
            </a:prstGeom>
            <a:noFill/>
            <a:ln w="9525">
              <a:noFill/>
              <a:miter lim="800000"/>
              <a:headEnd/>
              <a:tailEnd/>
            </a:ln>
          </p:spPr>
          <p:txBody>
            <a:bodyPr/>
            <a:lstStyle/>
            <a:p>
              <a:endParaRPr lang="en-US"/>
            </a:p>
          </p:txBody>
        </p:sp>
        <p:pic>
          <p:nvPicPr>
            <p:cNvPr id="138245" name="Picture 5"/>
            <p:cNvPicPr>
              <a:picLocks noChangeAspect="1" noChangeArrowheads="1"/>
            </p:cNvPicPr>
            <p:nvPr/>
          </p:nvPicPr>
          <p:blipFill>
            <a:blip r:embed="rId3" cstate="print"/>
            <a:srcRect/>
            <a:stretch>
              <a:fillRect/>
            </a:stretch>
          </p:blipFill>
          <p:spPr bwMode="auto">
            <a:xfrm>
              <a:off x="2197" y="2616"/>
              <a:ext cx="935" cy="1051"/>
            </a:xfrm>
            <a:prstGeom prst="rect">
              <a:avLst/>
            </a:prstGeom>
            <a:noFill/>
            <a:ln w="9525">
              <a:noFill/>
              <a:miter lim="800000"/>
              <a:headEnd/>
              <a:tailEnd/>
            </a:ln>
          </p:spPr>
        </p:pic>
        <p:sp>
          <p:nvSpPr>
            <p:cNvPr id="138246" name="Line 6"/>
            <p:cNvSpPr>
              <a:spLocks noChangeShapeType="1"/>
            </p:cNvSpPr>
            <p:nvPr/>
          </p:nvSpPr>
          <p:spPr bwMode="auto">
            <a:xfrm>
              <a:off x="2897" y="3007"/>
              <a:ext cx="1304" cy="0"/>
            </a:xfrm>
            <a:prstGeom prst="line">
              <a:avLst/>
            </a:prstGeom>
            <a:noFill/>
            <a:ln w="19050">
              <a:solidFill>
                <a:srgbClr val="000000"/>
              </a:solidFill>
              <a:round/>
              <a:headEnd/>
              <a:tailEnd/>
            </a:ln>
          </p:spPr>
          <p:txBody>
            <a:bodyPr/>
            <a:lstStyle/>
            <a:p>
              <a:endParaRPr lang="en-US"/>
            </a:p>
          </p:txBody>
        </p:sp>
        <p:sp>
          <p:nvSpPr>
            <p:cNvPr id="138247" name="Freeform 7"/>
            <p:cNvSpPr>
              <a:spLocks/>
            </p:cNvSpPr>
            <p:nvPr/>
          </p:nvSpPr>
          <p:spPr bwMode="auto">
            <a:xfrm>
              <a:off x="4147" y="1907"/>
              <a:ext cx="1342" cy="1113"/>
            </a:xfrm>
            <a:custGeom>
              <a:avLst/>
              <a:gdLst>
                <a:gd name="T0" fmla="*/ 0 w 698"/>
                <a:gd name="T1" fmla="*/ 4117 h 575"/>
                <a:gd name="T2" fmla="*/ 1171 w 698"/>
                <a:gd name="T3" fmla="*/ 3596 h 575"/>
                <a:gd name="T4" fmla="*/ 1996 w 698"/>
                <a:gd name="T5" fmla="*/ 674 h 575"/>
                <a:gd name="T6" fmla="*/ 2813 w 698"/>
                <a:gd name="T7" fmla="*/ 45 h 575"/>
                <a:gd name="T8" fmla="*/ 3474 w 698"/>
                <a:gd name="T9" fmla="*/ 937 h 575"/>
                <a:gd name="T10" fmla="*/ 3938 w 698"/>
                <a:gd name="T11" fmla="*/ 3488 h 575"/>
                <a:gd name="T12" fmla="*/ 4960 w 698"/>
                <a:gd name="T13" fmla="*/ 4009 h 575"/>
                <a:gd name="T14" fmla="*/ 0 60000 65536"/>
                <a:gd name="T15" fmla="*/ 0 60000 65536"/>
                <a:gd name="T16" fmla="*/ 0 60000 65536"/>
                <a:gd name="T17" fmla="*/ 0 60000 65536"/>
                <a:gd name="T18" fmla="*/ 0 60000 65536"/>
                <a:gd name="T19" fmla="*/ 0 60000 65536"/>
                <a:gd name="T20" fmla="*/ 0 60000 65536"/>
                <a:gd name="T21" fmla="*/ 0 w 698"/>
                <a:gd name="T22" fmla="*/ 0 h 575"/>
                <a:gd name="T23" fmla="*/ 698 w 698"/>
                <a:gd name="T24" fmla="*/ 575 h 5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 h="575">
                  <a:moveTo>
                    <a:pt x="0" y="568"/>
                  </a:moveTo>
                  <a:cubicBezTo>
                    <a:pt x="59" y="571"/>
                    <a:pt x="118" y="575"/>
                    <a:pt x="165" y="496"/>
                  </a:cubicBezTo>
                  <a:cubicBezTo>
                    <a:pt x="212" y="417"/>
                    <a:pt x="243" y="175"/>
                    <a:pt x="281" y="93"/>
                  </a:cubicBezTo>
                  <a:cubicBezTo>
                    <a:pt x="319" y="11"/>
                    <a:pt x="361" y="0"/>
                    <a:pt x="396" y="6"/>
                  </a:cubicBezTo>
                  <a:cubicBezTo>
                    <a:pt x="431" y="12"/>
                    <a:pt x="463" y="50"/>
                    <a:pt x="489" y="129"/>
                  </a:cubicBezTo>
                  <a:cubicBezTo>
                    <a:pt x="515" y="208"/>
                    <a:pt x="519" y="410"/>
                    <a:pt x="554" y="481"/>
                  </a:cubicBezTo>
                  <a:cubicBezTo>
                    <a:pt x="589" y="552"/>
                    <a:pt x="643" y="552"/>
                    <a:pt x="698" y="553"/>
                  </a:cubicBezTo>
                </a:path>
              </a:pathLst>
            </a:custGeom>
            <a:noFill/>
            <a:ln w="19050">
              <a:solidFill>
                <a:srgbClr val="000000"/>
              </a:solidFill>
              <a:round/>
              <a:headEnd/>
              <a:tailEnd/>
            </a:ln>
          </p:spPr>
          <p:txBody>
            <a:bodyPr/>
            <a:lstStyle/>
            <a:p>
              <a:endParaRPr lang="en-US"/>
            </a:p>
          </p:txBody>
        </p:sp>
        <p:sp>
          <p:nvSpPr>
            <p:cNvPr id="138248" name="Line 8"/>
            <p:cNvSpPr>
              <a:spLocks noChangeShapeType="1"/>
            </p:cNvSpPr>
            <p:nvPr/>
          </p:nvSpPr>
          <p:spPr bwMode="auto">
            <a:xfrm flipV="1">
              <a:off x="5480" y="2982"/>
              <a:ext cx="1896" cy="1"/>
            </a:xfrm>
            <a:prstGeom prst="line">
              <a:avLst/>
            </a:prstGeom>
            <a:noFill/>
            <a:ln w="19050">
              <a:solidFill>
                <a:srgbClr val="000000"/>
              </a:solidFill>
              <a:round/>
              <a:headEnd/>
              <a:tailEnd/>
            </a:ln>
          </p:spPr>
          <p:txBody>
            <a:bodyPr/>
            <a:lstStyle/>
            <a:p>
              <a:endParaRPr lang="en-US"/>
            </a:p>
          </p:txBody>
        </p:sp>
        <p:sp>
          <p:nvSpPr>
            <p:cNvPr id="138249" name="Oval 9"/>
            <p:cNvSpPr>
              <a:spLocks noChangeArrowheads="1"/>
            </p:cNvSpPr>
            <p:nvPr/>
          </p:nvSpPr>
          <p:spPr bwMode="auto">
            <a:xfrm>
              <a:off x="5047" y="2183"/>
              <a:ext cx="108" cy="111"/>
            </a:xfrm>
            <a:prstGeom prst="ellipse">
              <a:avLst/>
            </a:prstGeom>
            <a:solidFill>
              <a:srgbClr val="000000"/>
            </a:solidFill>
            <a:ln w="9525">
              <a:solidFill>
                <a:srgbClr val="000000"/>
              </a:solidFill>
              <a:round/>
              <a:headEnd/>
              <a:tailEnd/>
            </a:ln>
          </p:spPr>
          <p:txBody>
            <a:bodyPr anchor="ctr"/>
            <a:lstStyle/>
            <a:p>
              <a:endParaRPr lang="en-US"/>
            </a:p>
          </p:txBody>
        </p:sp>
        <p:sp>
          <p:nvSpPr>
            <p:cNvPr id="138250" name="Text Box 10"/>
            <p:cNvSpPr txBox="1">
              <a:spLocks noChangeArrowheads="1"/>
            </p:cNvSpPr>
            <p:nvPr/>
          </p:nvSpPr>
          <p:spPr bwMode="auto">
            <a:xfrm>
              <a:off x="5072" y="1897"/>
              <a:ext cx="408" cy="448"/>
            </a:xfrm>
            <a:prstGeom prst="rect">
              <a:avLst/>
            </a:prstGeom>
            <a:noFill/>
            <a:ln w="9525">
              <a:noFill/>
              <a:miter lim="800000"/>
              <a:headEnd/>
              <a:tailEnd/>
            </a:ln>
          </p:spPr>
          <p:txBody>
            <a:bodyPr/>
            <a:lstStyle/>
            <a:p>
              <a:r>
                <a:rPr lang="en-US" sz="1800">
                  <a:solidFill>
                    <a:srgbClr val="000000"/>
                  </a:solidFill>
                  <a:latin typeface="Arial" pitchFamily="34" charset="0"/>
                </a:rPr>
                <a:t>A</a:t>
              </a:r>
              <a:endParaRPr lang="en-US" sz="1800">
                <a:latin typeface="Arial" pitchFamily="34" charset="0"/>
              </a:endParaRPr>
            </a:p>
          </p:txBody>
        </p:sp>
        <p:sp>
          <p:nvSpPr>
            <p:cNvPr id="138251" name="AutoShape 11"/>
            <p:cNvSpPr>
              <a:spLocks noChangeArrowheads="1"/>
            </p:cNvSpPr>
            <p:nvPr/>
          </p:nvSpPr>
          <p:spPr bwMode="auto">
            <a:xfrm>
              <a:off x="7349" y="2925"/>
              <a:ext cx="125" cy="109"/>
            </a:xfrm>
            <a:prstGeom prst="star4">
              <a:avLst>
                <a:gd name="adj" fmla="val 12500"/>
              </a:avLst>
            </a:prstGeom>
            <a:solidFill>
              <a:srgbClr val="BBE0E3"/>
            </a:solidFill>
            <a:ln w="9525">
              <a:solidFill>
                <a:srgbClr val="000000"/>
              </a:solidFill>
              <a:miter lim="800000"/>
              <a:headEnd/>
              <a:tailEnd/>
            </a:ln>
          </p:spPr>
          <p:txBody>
            <a:bodyPr anchor="ctr"/>
            <a:lstStyle/>
            <a:p>
              <a:endParaRPr lang="en-US"/>
            </a:p>
          </p:txBody>
        </p:sp>
      </p:gr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Group 2"/>
          <p:cNvGrpSpPr>
            <a:grpSpLocks/>
          </p:cNvGrpSpPr>
          <p:nvPr/>
        </p:nvGrpSpPr>
        <p:grpSpPr bwMode="auto">
          <a:xfrm>
            <a:off x="1295400" y="990600"/>
            <a:ext cx="5867400" cy="2667000"/>
            <a:chOff x="2520" y="7395"/>
            <a:chExt cx="6480" cy="1965"/>
          </a:xfrm>
        </p:grpSpPr>
        <p:pic>
          <p:nvPicPr>
            <p:cNvPr id="139267" name="Picture 3"/>
            <p:cNvPicPr>
              <a:picLocks noChangeAspect="1" noChangeArrowheads="1"/>
            </p:cNvPicPr>
            <p:nvPr/>
          </p:nvPicPr>
          <p:blipFill>
            <a:blip r:embed="rId3" cstate="print"/>
            <a:srcRect/>
            <a:stretch>
              <a:fillRect/>
            </a:stretch>
          </p:blipFill>
          <p:spPr bwMode="auto">
            <a:xfrm>
              <a:off x="2520" y="7395"/>
              <a:ext cx="6480" cy="1965"/>
            </a:xfrm>
            <a:prstGeom prst="rect">
              <a:avLst/>
            </a:prstGeom>
            <a:noFill/>
            <a:ln w="9525">
              <a:noFill/>
              <a:miter lim="800000"/>
              <a:headEnd/>
              <a:tailEnd/>
            </a:ln>
          </p:spPr>
        </p:pic>
        <p:sp>
          <p:nvSpPr>
            <p:cNvPr id="139268" name="Text Box 4"/>
            <p:cNvSpPr txBox="1">
              <a:spLocks noChangeArrowheads="1"/>
            </p:cNvSpPr>
            <p:nvPr/>
          </p:nvSpPr>
          <p:spPr bwMode="auto">
            <a:xfrm>
              <a:off x="4500" y="7740"/>
              <a:ext cx="540" cy="360"/>
            </a:xfrm>
            <a:prstGeom prst="rect">
              <a:avLst/>
            </a:prstGeom>
            <a:solidFill>
              <a:srgbClr val="FFFFFF"/>
            </a:solidFill>
            <a:ln w="9525">
              <a:noFill/>
              <a:miter lim="800000"/>
              <a:headEnd/>
              <a:tailEnd/>
            </a:ln>
          </p:spPr>
          <p:txBody>
            <a:bodyPr/>
            <a:lstStyle/>
            <a:p>
              <a:r>
                <a:rPr lang="en-US" sz="1200"/>
                <a:t>A</a:t>
              </a:r>
              <a:endParaRPr lang="en-US" sz="1800">
                <a:latin typeface="Arial" pitchFamily="34" charset="0"/>
              </a:endParaRPr>
            </a:p>
          </p:txBody>
        </p:sp>
      </p:gr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body" idx="1"/>
          </p:nvPr>
        </p:nvSpPr>
        <p:spPr>
          <a:xfrm>
            <a:off x="685800" y="3021013"/>
            <a:ext cx="7772400" cy="2424112"/>
          </a:xfrm>
        </p:spPr>
        <p:txBody>
          <a:bodyPr/>
          <a:lstStyle/>
          <a:p>
            <a:pPr marL="609600" indent="-609600" eaLnBrk="1" hangingPunct="1">
              <a:lnSpc>
                <a:spcPct val="80000"/>
              </a:lnSpc>
              <a:buFontTx/>
              <a:buNone/>
            </a:pPr>
            <a:r>
              <a:rPr lang="en-US" sz="2800" smtClean="0"/>
              <a:t>5. If you advance the movie one frame, the knot at point A would be</a:t>
            </a:r>
          </a:p>
          <a:p>
            <a:pPr marL="609600" indent="-609600" eaLnBrk="1" hangingPunct="1">
              <a:lnSpc>
                <a:spcPct val="80000"/>
              </a:lnSpc>
              <a:buFontTx/>
              <a:buAutoNum type="alphaUcPeriod"/>
            </a:pPr>
            <a:r>
              <a:rPr lang="en-US" sz="2800" smtClean="0"/>
              <a:t>in the same place </a:t>
            </a:r>
          </a:p>
          <a:p>
            <a:pPr marL="609600" indent="-609600" eaLnBrk="1" hangingPunct="1">
              <a:lnSpc>
                <a:spcPct val="80000"/>
              </a:lnSpc>
              <a:buFontTx/>
              <a:buAutoNum type="alphaUcPeriod"/>
            </a:pPr>
            <a:r>
              <a:rPr lang="en-US" sz="2800" smtClean="0"/>
              <a:t> higher 	</a:t>
            </a:r>
          </a:p>
          <a:p>
            <a:pPr marL="609600" indent="-609600" eaLnBrk="1" hangingPunct="1">
              <a:lnSpc>
                <a:spcPct val="80000"/>
              </a:lnSpc>
              <a:buFontTx/>
              <a:buAutoNum type="alphaUcPeriod"/>
            </a:pPr>
            <a:r>
              <a:rPr lang="en-US" sz="2800" smtClean="0"/>
              <a:t> lower  	</a:t>
            </a:r>
          </a:p>
          <a:p>
            <a:pPr marL="609600" indent="-609600" eaLnBrk="1" hangingPunct="1">
              <a:lnSpc>
                <a:spcPct val="80000"/>
              </a:lnSpc>
              <a:buFontTx/>
              <a:buAutoNum type="alphaUcPeriod"/>
            </a:pPr>
            <a:r>
              <a:rPr lang="en-US" sz="2800" smtClean="0"/>
              <a:t>  to the right	</a:t>
            </a:r>
          </a:p>
          <a:p>
            <a:pPr marL="609600" indent="-609600" eaLnBrk="1" hangingPunct="1">
              <a:lnSpc>
                <a:spcPct val="80000"/>
              </a:lnSpc>
              <a:buFontTx/>
              <a:buAutoNum type="alphaUcPeriod"/>
            </a:pPr>
            <a:r>
              <a:rPr lang="en-US" sz="2800" smtClean="0"/>
              <a:t> to the left</a:t>
            </a:r>
          </a:p>
        </p:txBody>
      </p:sp>
      <p:grpSp>
        <p:nvGrpSpPr>
          <p:cNvPr id="140291" name="Group 3"/>
          <p:cNvGrpSpPr>
            <a:grpSpLocks/>
          </p:cNvGrpSpPr>
          <p:nvPr/>
        </p:nvGrpSpPr>
        <p:grpSpPr bwMode="auto">
          <a:xfrm>
            <a:off x="1828800" y="685800"/>
            <a:ext cx="5257800" cy="2057400"/>
            <a:chOff x="2520" y="7395"/>
            <a:chExt cx="6480" cy="1965"/>
          </a:xfrm>
        </p:grpSpPr>
        <p:pic>
          <p:nvPicPr>
            <p:cNvPr id="140292" name="Picture 4"/>
            <p:cNvPicPr>
              <a:picLocks noChangeAspect="1" noChangeArrowheads="1"/>
            </p:cNvPicPr>
            <p:nvPr/>
          </p:nvPicPr>
          <p:blipFill>
            <a:blip r:embed="rId3" cstate="print"/>
            <a:srcRect/>
            <a:stretch>
              <a:fillRect/>
            </a:stretch>
          </p:blipFill>
          <p:spPr bwMode="auto">
            <a:xfrm>
              <a:off x="2520" y="7395"/>
              <a:ext cx="6480" cy="1965"/>
            </a:xfrm>
            <a:prstGeom prst="rect">
              <a:avLst/>
            </a:prstGeom>
            <a:noFill/>
            <a:ln w="9525">
              <a:noFill/>
              <a:miter lim="800000"/>
              <a:headEnd/>
              <a:tailEnd/>
            </a:ln>
          </p:spPr>
        </p:pic>
        <p:sp>
          <p:nvSpPr>
            <p:cNvPr id="140293" name="Text Box 5"/>
            <p:cNvSpPr txBox="1">
              <a:spLocks noChangeArrowheads="1"/>
            </p:cNvSpPr>
            <p:nvPr/>
          </p:nvSpPr>
          <p:spPr bwMode="auto">
            <a:xfrm>
              <a:off x="4500" y="7740"/>
              <a:ext cx="540" cy="360"/>
            </a:xfrm>
            <a:prstGeom prst="rect">
              <a:avLst/>
            </a:prstGeom>
            <a:solidFill>
              <a:srgbClr val="FFFFFF"/>
            </a:solidFill>
            <a:ln w="9525">
              <a:noFill/>
              <a:miter lim="800000"/>
              <a:headEnd/>
              <a:tailEnd/>
            </a:ln>
          </p:spPr>
          <p:txBody>
            <a:bodyPr/>
            <a:lstStyle/>
            <a:p>
              <a:r>
                <a:rPr lang="en-US" sz="1200"/>
                <a:t>A</a:t>
              </a:r>
              <a:endParaRPr lang="en-US" sz="1800">
                <a:latin typeface="Arial" pitchFamily="34" charset="0"/>
              </a:endParaRPr>
            </a:p>
          </p:txBody>
        </p:sp>
      </p:gr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p:cNvSpPr>
            <a:spLocks noGrp="1" noChangeArrowheads="1"/>
          </p:cNvSpPr>
          <p:nvPr>
            <p:ph type="body" idx="1"/>
          </p:nvPr>
        </p:nvSpPr>
        <p:spPr>
          <a:xfrm>
            <a:off x="304800" y="1828800"/>
            <a:ext cx="8229600" cy="4191000"/>
          </a:xfrm>
        </p:spPr>
        <p:txBody>
          <a:bodyPr/>
          <a:lstStyle/>
          <a:p>
            <a:pPr marL="609600" indent="-609600" eaLnBrk="1" hangingPunct="1">
              <a:buFontTx/>
              <a:buNone/>
            </a:pPr>
            <a:r>
              <a:rPr lang="en-US" smtClean="0"/>
              <a:t>6. If you advance the movie one frame, the pattern of the waves will be _________relative to the hand.</a:t>
            </a:r>
          </a:p>
          <a:p>
            <a:pPr marL="990600" lvl="1" indent="-533400" eaLnBrk="1" hangingPunct="1">
              <a:buFontTx/>
              <a:buAutoNum type="alphaUcPeriod"/>
            </a:pPr>
            <a:r>
              <a:rPr lang="en-US" smtClean="0"/>
              <a:t>in the same place </a:t>
            </a:r>
          </a:p>
          <a:p>
            <a:pPr marL="990600" lvl="1" indent="-533400" eaLnBrk="1" hangingPunct="1">
              <a:buFontTx/>
              <a:buAutoNum type="alphaUcPeriod"/>
            </a:pPr>
            <a:r>
              <a:rPr lang="en-US" smtClean="0"/>
              <a:t>shifted right</a:t>
            </a:r>
          </a:p>
          <a:p>
            <a:pPr marL="990600" lvl="1" indent="-533400" eaLnBrk="1" hangingPunct="1">
              <a:buFontTx/>
              <a:buAutoNum type="alphaUcPeriod"/>
            </a:pPr>
            <a:r>
              <a:rPr lang="en-US" smtClean="0"/>
              <a:t>shifted left</a:t>
            </a:r>
          </a:p>
          <a:p>
            <a:pPr marL="990600" lvl="1" indent="-533400" eaLnBrk="1" hangingPunct="1">
              <a:buFontTx/>
              <a:buAutoNum type="alphaUcPeriod"/>
            </a:pPr>
            <a:r>
              <a:rPr lang="en-US" smtClean="0"/>
              <a:t>shifted up</a:t>
            </a:r>
          </a:p>
          <a:p>
            <a:pPr marL="990600" lvl="1" indent="-533400" eaLnBrk="1" hangingPunct="1">
              <a:buFontTx/>
              <a:buAutoNum type="alphaUcPeriod"/>
            </a:pPr>
            <a:r>
              <a:rPr lang="en-US" smtClean="0"/>
              <a:t>shifted down</a:t>
            </a:r>
          </a:p>
        </p:txBody>
      </p:sp>
      <p:grpSp>
        <p:nvGrpSpPr>
          <p:cNvPr id="141316" name="Group 4"/>
          <p:cNvGrpSpPr>
            <a:grpSpLocks/>
          </p:cNvGrpSpPr>
          <p:nvPr/>
        </p:nvGrpSpPr>
        <p:grpSpPr bwMode="auto">
          <a:xfrm>
            <a:off x="1828800" y="381000"/>
            <a:ext cx="5181600" cy="1524000"/>
            <a:chOff x="2520" y="7395"/>
            <a:chExt cx="6480" cy="1965"/>
          </a:xfrm>
        </p:grpSpPr>
        <p:pic>
          <p:nvPicPr>
            <p:cNvPr id="141317" name="Picture 5"/>
            <p:cNvPicPr>
              <a:picLocks noChangeAspect="1" noChangeArrowheads="1"/>
            </p:cNvPicPr>
            <p:nvPr/>
          </p:nvPicPr>
          <p:blipFill>
            <a:blip r:embed="rId3" cstate="print"/>
            <a:srcRect/>
            <a:stretch>
              <a:fillRect/>
            </a:stretch>
          </p:blipFill>
          <p:spPr bwMode="auto">
            <a:xfrm>
              <a:off x="2520" y="7395"/>
              <a:ext cx="6480" cy="1965"/>
            </a:xfrm>
            <a:prstGeom prst="rect">
              <a:avLst/>
            </a:prstGeom>
            <a:noFill/>
            <a:ln w="9525">
              <a:noFill/>
              <a:miter lim="800000"/>
              <a:headEnd/>
              <a:tailEnd/>
            </a:ln>
          </p:spPr>
        </p:pic>
        <p:sp>
          <p:nvSpPr>
            <p:cNvPr id="141318" name="Text Box 6"/>
            <p:cNvSpPr txBox="1">
              <a:spLocks noChangeArrowheads="1"/>
            </p:cNvSpPr>
            <p:nvPr/>
          </p:nvSpPr>
          <p:spPr bwMode="auto">
            <a:xfrm>
              <a:off x="4500" y="7740"/>
              <a:ext cx="540" cy="360"/>
            </a:xfrm>
            <a:prstGeom prst="rect">
              <a:avLst/>
            </a:prstGeom>
            <a:solidFill>
              <a:srgbClr val="FFFFFF"/>
            </a:solidFill>
            <a:ln w="9525">
              <a:noFill/>
              <a:miter lim="800000"/>
              <a:headEnd/>
              <a:tailEnd/>
            </a:ln>
          </p:spPr>
          <p:txBody>
            <a:bodyPr/>
            <a:lstStyle/>
            <a:p>
              <a:r>
                <a:rPr lang="en-US" sz="1200"/>
                <a:t>A</a:t>
              </a:r>
              <a:endParaRPr lang="en-US" sz="1800">
                <a:latin typeface="Arial" pitchFamily="34"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33400" y="1066800"/>
            <a:ext cx="8229600" cy="1143000"/>
          </a:xfrm>
        </p:spPr>
        <p:txBody>
          <a:bodyPr/>
          <a:lstStyle/>
          <a:p>
            <a:pPr algn="l" eaLnBrk="1" hangingPunct="1"/>
            <a:r>
              <a:rPr lang="en-US" smtClean="0"/>
              <a:t>9. </a:t>
            </a:r>
            <a:r>
              <a:rPr lang="en-US" smtClean="0">
                <a:cs typeface="Times New Roman" pitchFamily="18" charset="0"/>
              </a:rPr>
              <a:t>If you triple the initial walking speed, the walking man goes … before stopping.</a:t>
            </a:r>
          </a:p>
        </p:txBody>
      </p:sp>
      <p:sp>
        <p:nvSpPr>
          <p:cNvPr id="180227" name="Rectangle 3"/>
          <p:cNvSpPr>
            <a:spLocks noGrp="1" noChangeArrowheads="1"/>
          </p:cNvSpPr>
          <p:nvPr>
            <p:ph type="body" idx="1"/>
          </p:nvPr>
        </p:nvSpPr>
        <p:spPr>
          <a:xfrm>
            <a:off x="228600" y="2971800"/>
            <a:ext cx="8229600" cy="4525963"/>
          </a:xfrm>
        </p:spPr>
        <p:txBody>
          <a:bodyPr/>
          <a:lstStyle/>
          <a:p>
            <a:pPr marL="609600" indent="-609600" eaLnBrk="1" hangingPunct="1">
              <a:buFontTx/>
              <a:buAutoNum type="alphaUcPeriod"/>
            </a:pPr>
            <a:r>
              <a:rPr lang="en-US" smtClean="0"/>
              <a:t>one third as far</a:t>
            </a:r>
          </a:p>
          <a:p>
            <a:pPr marL="609600" indent="-609600" eaLnBrk="1" hangingPunct="1">
              <a:buFontTx/>
              <a:buAutoNum type="alphaUcPeriod"/>
            </a:pPr>
            <a:r>
              <a:rPr lang="en-US" smtClean="0"/>
              <a:t>One ninth as far</a:t>
            </a:r>
          </a:p>
          <a:p>
            <a:pPr marL="609600" indent="-609600" eaLnBrk="1" hangingPunct="1">
              <a:buFontTx/>
              <a:buAutoNum type="alphaUcPeriod"/>
            </a:pPr>
            <a:r>
              <a:rPr lang="en-US" smtClean="0"/>
              <a:t>three times farther</a:t>
            </a:r>
          </a:p>
          <a:p>
            <a:pPr marL="609600" indent="-609600" eaLnBrk="1" hangingPunct="1">
              <a:buFontTx/>
              <a:buAutoNum type="alphaUcPeriod"/>
            </a:pPr>
            <a:r>
              <a:rPr lang="en-US" smtClean="0"/>
              <a:t>six times farther</a:t>
            </a:r>
          </a:p>
          <a:p>
            <a:pPr marL="609600" indent="-609600" eaLnBrk="1" hangingPunct="1">
              <a:buFontTx/>
              <a:buAutoNum type="alphaUcPeriod"/>
            </a:pPr>
            <a:r>
              <a:rPr lang="en-US" smtClean="0"/>
              <a:t>nine times farther</a:t>
            </a:r>
          </a:p>
          <a:p>
            <a:pPr marL="609600" indent="-609600" eaLnBrk="1" hangingPunct="1">
              <a:buFontTx/>
              <a:buAutoNum type="alphaUcPeriod"/>
            </a:pPr>
            <a:endParaRPr lang="en-US" smtClean="0"/>
          </a:p>
        </p:txBody>
      </p:sp>
    </p:spTree>
    <p:extLst>
      <p:ext uri="{BB962C8B-B14F-4D97-AF65-F5344CB8AC3E}">
        <p14:creationId xmlns:p14="http://schemas.microsoft.com/office/powerpoint/2010/main" val="42882206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body" idx="1"/>
          </p:nvPr>
        </p:nvSpPr>
        <p:spPr>
          <a:xfrm>
            <a:off x="685800" y="2819400"/>
            <a:ext cx="7772400" cy="3048000"/>
          </a:xfrm>
        </p:spPr>
        <p:txBody>
          <a:bodyPr/>
          <a:lstStyle/>
          <a:p>
            <a:pPr marL="609600" indent="-609600" eaLnBrk="1" hangingPunct="1">
              <a:lnSpc>
                <a:spcPct val="90000"/>
              </a:lnSpc>
              <a:buFontTx/>
              <a:buNone/>
            </a:pPr>
            <a:r>
              <a:rPr lang="en-US" dirty="0" smtClean="0"/>
              <a:t>7. If the person starts over and moves his hand more quickly, the peaks of the waves will be</a:t>
            </a:r>
          </a:p>
          <a:p>
            <a:pPr marL="609600" indent="-609600" eaLnBrk="1" hangingPunct="1">
              <a:lnSpc>
                <a:spcPct val="90000"/>
              </a:lnSpc>
              <a:buFontTx/>
              <a:buAutoNum type="alphaUcPeriod"/>
            </a:pPr>
            <a:r>
              <a:rPr lang="en-US" dirty="0" smtClean="0"/>
              <a:t>the same distance apart		 	</a:t>
            </a:r>
          </a:p>
          <a:p>
            <a:pPr marL="609600" indent="-609600" eaLnBrk="1" hangingPunct="1">
              <a:lnSpc>
                <a:spcPct val="90000"/>
              </a:lnSpc>
              <a:buFontTx/>
              <a:buAutoNum type="alphaUcPeriod"/>
            </a:pPr>
            <a:r>
              <a:rPr lang="en-US" dirty="0" smtClean="0"/>
              <a:t> further apart  		</a:t>
            </a:r>
          </a:p>
          <a:p>
            <a:pPr marL="609600" indent="-609600" eaLnBrk="1" hangingPunct="1">
              <a:lnSpc>
                <a:spcPct val="90000"/>
              </a:lnSpc>
              <a:buFontTx/>
              <a:buAutoNum type="alphaUcPeriod"/>
            </a:pPr>
            <a:r>
              <a:rPr lang="en-US" dirty="0" smtClean="0"/>
              <a:t> closer together</a:t>
            </a:r>
          </a:p>
        </p:txBody>
      </p:sp>
      <p:grpSp>
        <p:nvGrpSpPr>
          <p:cNvPr id="142339" name="Group 3"/>
          <p:cNvGrpSpPr>
            <a:grpSpLocks/>
          </p:cNvGrpSpPr>
          <p:nvPr/>
        </p:nvGrpSpPr>
        <p:grpSpPr bwMode="auto">
          <a:xfrm>
            <a:off x="1828800" y="381000"/>
            <a:ext cx="6096000" cy="2057400"/>
            <a:chOff x="2520" y="7395"/>
            <a:chExt cx="6480" cy="1965"/>
          </a:xfrm>
        </p:grpSpPr>
        <p:pic>
          <p:nvPicPr>
            <p:cNvPr id="142340" name="Picture 4"/>
            <p:cNvPicPr>
              <a:picLocks noChangeAspect="1" noChangeArrowheads="1"/>
            </p:cNvPicPr>
            <p:nvPr/>
          </p:nvPicPr>
          <p:blipFill>
            <a:blip r:embed="rId3" cstate="print"/>
            <a:srcRect/>
            <a:stretch>
              <a:fillRect/>
            </a:stretch>
          </p:blipFill>
          <p:spPr bwMode="auto">
            <a:xfrm>
              <a:off x="2520" y="7395"/>
              <a:ext cx="6480" cy="1965"/>
            </a:xfrm>
            <a:prstGeom prst="rect">
              <a:avLst/>
            </a:prstGeom>
            <a:noFill/>
            <a:ln w="9525">
              <a:noFill/>
              <a:miter lim="800000"/>
              <a:headEnd/>
              <a:tailEnd/>
            </a:ln>
          </p:spPr>
        </p:pic>
        <p:sp>
          <p:nvSpPr>
            <p:cNvPr id="142341" name="Text Box 5"/>
            <p:cNvSpPr txBox="1">
              <a:spLocks noChangeArrowheads="1"/>
            </p:cNvSpPr>
            <p:nvPr/>
          </p:nvSpPr>
          <p:spPr bwMode="auto">
            <a:xfrm>
              <a:off x="4500" y="7740"/>
              <a:ext cx="540" cy="360"/>
            </a:xfrm>
            <a:prstGeom prst="rect">
              <a:avLst/>
            </a:prstGeom>
            <a:solidFill>
              <a:srgbClr val="FFFFFF"/>
            </a:solidFill>
            <a:ln w="9525">
              <a:noFill/>
              <a:miter lim="800000"/>
              <a:headEnd/>
              <a:tailEnd/>
            </a:ln>
          </p:spPr>
          <p:txBody>
            <a:bodyPr/>
            <a:lstStyle/>
            <a:p>
              <a:r>
                <a:rPr lang="en-US" sz="1200"/>
                <a:t>A</a:t>
              </a:r>
              <a:endParaRPr lang="en-US" sz="1800">
                <a:latin typeface="Arial" pitchFamily="34" charset="0"/>
              </a:endParaRPr>
            </a:p>
          </p:txBody>
        </p:sp>
      </p:gr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ChangeArrowheads="1"/>
          </p:cNvSpPr>
          <p:nvPr/>
        </p:nvSpPr>
        <p:spPr bwMode="auto">
          <a:xfrm>
            <a:off x="685800" y="685800"/>
            <a:ext cx="7010400" cy="5029200"/>
          </a:xfrm>
          <a:prstGeom prst="rect">
            <a:avLst/>
          </a:prstGeom>
          <a:noFill/>
          <a:ln w="9525">
            <a:noFill/>
            <a:miter lim="800000"/>
            <a:headEnd/>
            <a:tailEnd/>
          </a:ln>
        </p:spPr>
        <p:txBody>
          <a:bodyPr/>
          <a:lstStyle/>
          <a:p>
            <a:pPr marL="609600" indent="-609600">
              <a:spcBef>
                <a:spcPct val="20000"/>
              </a:spcBef>
            </a:pPr>
            <a:r>
              <a:rPr lang="en-US" sz="4400" dirty="0">
                <a:latin typeface="Arial" pitchFamily="34" charset="0"/>
              </a:rPr>
              <a:t>If you lower the frequency of a wave in a string you will </a:t>
            </a:r>
          </a:p>
          <a:p>
            <a:pPr marL="609600" indent="-609600">
              <a:spcBef>
                <a:spcPct val="20000"/>
              </a:spcBef>
              <a:buFontTx/>
              <a:buAutoNum type="alphaUcPeriod"/>
            </a:pPr>
            <a:r>
              <a:rPr lang="en-US" sz="4400" dirty="0">
                <a:latin typeface="Arial" pitchFamily="34" charset="0"/>
              </a:rPr>
              <a:t>lower its speed. </a:t>
            </a:r>
          </a:p>
          <a:p>
            <a:pPr marL="609600" indent="-609600">
              <a:spcBef>
                <a:spcPct val="20000"/>
              </a:spcBef>
              <a:buFontTx/>
              <a:buAutoNum type="alphaUcPeriod"/>
            </a:pPr>
            <a:r>
              <a:rPr lang="en-US" sz="4400" dirty="0">
                <a:latin typeface="Arial" pitchFamily="34" charset="0"/>
              </a:rPr>
              <a:t>increase its wavelength. </a:t>
            </a:r>
          </a:p>
          <a:p>
            <a:pPr marL="609600" indent="-609600">
              <a:spcBef>
                <a:spcPct val="20000"/>
              </a:spcBef>
              <a:buFontTx/>
              <a:buAutoNum type="alphaUcPeriod"/>
            </a:pPr>
            <a:r>
              <a:rPr lang="en-US" sz="4400" dirty="0">
                <a:latin typeface="Arial" pitchFamily="34" charset="0"/>
              </a:rPr>
              <a:t>lower its amplitude. </a:t>
            </a:r>
          </a:p>
          <a:p>
            <a:pPr marL="609600" indent="-609600">
              <a:spcBef>
                <a:spcPct val="20000"/>
              </a:spcBef>
              <a:buFontTx/>
              <a:buAutoNum type="alphaUcPeriod"/>
            </a:pPr>
            <a:r>
              <a:rPr lang="en-US" sz="4400" dirty="0">
                <a:latin typeface="Arial" pitchFamily="34" charset="0"/>
              </a:rPr>
              <a:t>shorten its period. </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ChangeArrowheads="1"/>
          </p:cNvSpPr>
          <p:nvPr/>
        </p:nvSpPr>
        <p:spPr bwMode="auto">
          <a:xfrm>
            <a:off x="609600" y="381000"/>
            <a:ext cx="8305800" cy="2703513"/>
          </a:xfrm>
          <a:prstGeom prst="rect">
            <a:avLst/>
          </a:prstGeom>
          <a:noFill/>
          <a:ln w="9525">
            <a:noFill/>
            <a:miter lim="800000"/>
            <a:headEnd/>
            <a:tailEnd/>
          </a:ln>
        </p:spPr>
        <p:txBody>
          <a:bodyPr/>
          <a:lstStyle/>
          <a:p>
            <a:pPr>
              <a:spcBef>
                <a:spcPct val="20000"/>
              </a:spcBef>
            </a:pPr>
            <a:r>
              <a:rPr lang="en-US" sz="3200"/>
              <a:t>The pulse on the left is moving right, the pulse on the right is moving left. What do you see when the pulses overlap?</a:t>
            </a:r>
          </a:p>
        </p:txBody>
      </p:sp>
      <p:graphicFrame>
        <p:nvGraphicFramePr>
          <p:cNvPr id="9218" name="Object 1024"/>
          <p:cNvGraphicFramePr>
            <a:graphicFrameLocks noGrp="1" noChangeAspect="1"/>
          </p:cNvGraphicFramePr>
          <p:nvPr>
            <p:ph idx="1"/>
          </p:nvPr>
        </p:nvGraphicFramePr>
        <p:xfrm>
          <a:off x="1143000" y="2286000"/>
          <a:ext cx="6781800" cy="4297363"/>
        </p:xfrm>
        <a:graphic>
          <a:graphicData uri="http://schemas.openxmlformats.org/presentationml/2006/ole">
            <mc:AlternateContent xmlns:mc="http://schemas.openxmlformats.org/markup-compatibility/2006">
              <mc:Choice xmlns:v="urn:schemas-microsoft-com:vml" Requires="v">
                <p:oleObj spid="_x0000_s9264" name="Picture" r:id="rId4" imgW="7485888" imgH="4742688" progId="Word.Picture.8">
                  <p:embed/>
                </p:oleObj>
              </mc:Choice>
              <mc:Fallback>
                <p:oleObj name="Picture" r:id="rId4" imgW="7485888" imgH="4742688" progId="Word.Pictur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86000"/>
                        <a:ext cx="67818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2"/>
          <p:cNvSpPr>
            <a:spLocks noGrp="1" noChangeArrowheads="1"/>
          </p:cNvSpPr>
          <p:nvPr>
            <p:ph type="title"/>
          </p:nvPr>
        </p:nvSpPr>
        <p:spPr>
          <a:xfrm>
            <a:off x="0" y="6400800"/>
            <a:ext cx="2057400" cy="258763"/>
          </a:xfrm>
        </p:spPr>
        <p:txBody>
          <a:bodyPr/>
          <a:lstStyle/>
          <a:p>
            <a:pPr eaLnBrk="1" hangingPunct="1"/>
            <a:r>
              <a:rPr lang="en-US" sz="1000" smtClean="0"/>
              <a:t>Rest of question</a:t>
            </a:r>
          </a:p>
        </p:txBody>
      </p:sp>
      <p:graphicFrame>
        <p:nvGraphicFramePr>
          <p:cNvPr id="10242" name="Object 1024"/>
          <p:cNvGraphicFramePr>
            <a:graphicFrameLocks noChangeAspect="1"/>
          </p:cNvGraphicFramePr>
          <p:nvPr/>
        </p:nvGraphicFramePr>
        <p:xfrm>
          <a:off x="685800" y="228600"/>
          <a:ext cx="5973763" cy="1741488"/>
        </p:xfrm>
        <a:graphic>
          <a:graphicData uri="http://schemas.openxmlformats.org/presentationml/2006/ole">
            <mc:AlternateContent xmlns:mc="http://schemas.openxmlformats.org/markup-compatibility/2006">
              <mc:Choice xmlns:v="urn:schemas-microsoft-com:vml" Requires="v">
                <p:oleObj spid="_x0000_s10524" name="Picture" r:id="rId4" imgW="7485888" imgH="4742688" progId="Word.Picture.8">
                  <p:embed/>
                </p:oleObj>
              </mc:Choice>
              <mc:Fallback>
                <p:oleObj name="Picture" r:id="rId4" imgW="7485888" imgH="4742688" progId="Word.Pictur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t="23332" b="30634"/>
                      <a:stretch>
                        <a:fillRect/>
                      </a:stretch>
                    </p:blipFill>
                    <p:spPr bwMode="auto">
                      <a:xfrm>
                        <a:off x="685800" y="228600"/>
                        <a:ext cx="5973763"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1025"/>
          <p:cNvGraphicFramePr>
            <a:graphicFrameLocks noChangeAspect="1"/>
          </p:cNvGraphicFramePr>
          <p:nvPr/>
        </p:nvGraphicFramePr>
        <p:xfrm>
          <a:off x="6373813" y="2533650"/>
          <a:ext cx="2770187" cy="1741488"/>
        </p:xfrm>
        <a:graphic>
          <a:graphicData uri="http://schemas.openxmlformats.org/presentationml/2006/ole">
            <mc:AlternateContent xmlns:mc="http://schemas.openxmlformats.org/markup-compatibility/2006">
              <mc:Choice xmlns:v="urn:schemas-microsoft-com:vml" Requires="v">
                <p:oleObj spid="_x0000_s10525" name="Picture" r:id="rId6" imgW="7485888" imgH="4742688" progId="Word.Picture.8">
                  <p:embed/>
                </p:oleObj>
              </mc:Choice>
              <mc:Fallback>
                <p:oleObj name="Picture" r:id="rId6" imgW="7485888" imgH="4742688" progId="Word.Picture.8">
                  <p:embed/>
                  <p:pic>
                    <p:nvPicPr>
                      <p:cNvPr id="0" name="Object 1025"/>
                      <p:cNvPicPr>
                        <a:picLocks noChangeAspect="1" noChangeArrowheads="1"/>
                      </p:cNvPicPr>
                      <p:nvPr/>
                    </p:nvPicPr>
                    <p:blipFill>
                      <a:blip r:embed="rId7">
                        <a:extLst>
                          <a:ext uri="{28A0092B-C50C-407E-A947-70E740481C1C}">
                            <a14:useLocalDpi xmlns:a14="http://schemas.microsoft.com/office/drawing/2010/main" val="0"/>
                          </a:ext>
                        </a:extLst>
                      </a:blip>
                      <a:srcRect l="26335" t="23332" r="27292" b="30634"/>
                      <a:stretch>
                        <a:fillRect/>
                      </a:stretch>
                    </p:blipFill>
                    <p:spPr bwMode="auto">
                      <a:xfrm>
                        <a:off x="6373813" y="2533650"/>
                        <a:ext cx="2770187"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4" name="Object 1026"/>
          <p:cNvGraphicFramePr>
            <a:graphicFrameLocks noChangeAspect="1"/>
          </p:cNvGraphicFramePr>
          <p:nvPr/>
        </p:nvGraphicFramePr>
        <p:xfrm>
          <a:off x="44450" y="2174875"/>
          <a:ext cx="2770188" cy="2100263"/>
        </p:xfrm>
        <a:graphic>
          <a:graphicData uri="http://schemas.openxmlformats.org/presentationml/2006/ole">
            <mc:AlternateContent xmlns:mc="http://schemas.openxmlformats.org/markup-compatibility/2006">
              <mc:Choice xmlns:v="urn:schemas-microsoft-com:vml" Requires="v">
                <p:oleObj spid="_x0000_s10526" name="Picture" r:id="rId8" imgW="7485888" imgH="4742688" progId="Word.Picture.8">
                  <p:embed/>
                </p:oleObj>
              </mc:Choice>
              <mc:Fallback>
                <p:oleObj name="Picture" r:id="rId8" imgW="7485888" imgH="4742688" progId="Word.Picture.8">
                  <p:embed/>
                  <p:pic>
                    <p:nvPicPr>
                      <p:cNvPr id="0" name="Object 1026"/>
                      <p:cNvPicPr>
                        <a:picLocks noChangeAspect="1" noChangeArrowheads="1"/>
                      </p:cNvPicPr>
                      <p:nvPr/>
                    </p:nvPicPr>
                    <p:blipFill>
                      <a:blip r:embed="rId9">
                        <a:extLst>
                          <a:ext uri="{28A0092B-C50C-407E-A947-70E740481C1C}">
                            <a14:useLocalDpi xmlns:a14="http://schemas.microsoft.com/office/drawing/2010/main" val="0"/>
                          </a:ext>
                        </a:extLst>
                      </a:blip>
                      <a:srcRect l="26335" t="13849" r="27292" b="30634"/>
                      <a:stretch>
                        <a:fillRect/>
                      </a:stretch>
                    </p:blipFill>
                    <p:spPr bwMode="auto">
                      <a:xfrm>
                        <a:off x="44450" y="2174875"/>
                        <a:ext cx="2770188"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5" name="Object 1027"/>
          <p:cNvGraphicFramePr>
            <a:graphicFrameLocks noChangeAspect="1"/>
          </p:cNvGraphicFramePr>
          <p:nvPr/>
        </p:nvGraphicFramePr>
        <p:xfrm>
          <a:off x="2971800" y="2533650"/>
          <a:ext cx="2770188" cy="1741488"/>
        </p:xfrm>
        <a:graphic>
          <a:graphicData uri="http://schemas.openxmlformats.org/presentationml/2006/ole">
            <mc:AlternateContent xmlns:mc="http://schemas.openxmlformats.org/markup-compatibility/2006">
              <mc:Choice xmlns:v="urn:schemas-microsoft-com:vml" Requires="v">
                <p:oleObj spid="_x0000_s10527" name="Picture" r:id="rId10" imgW="7485888" imgH="4742688" progId="Word.Picture.8">
                  <p:embed/>
                </p:oleObj>
              </mc:Choice>
              <mc:Fallback>
                <p:oleObj name="Picture" r:id="rId10" imgW="7485888" imgH="4742688" progId="Word.Picture.8">
                  <p:embed/>
                  <p:pic>
                    <p:nvPicPr>
                      <p:cNvPr id="0" name="Object 1027"/>
                      <p:cNvPicPr>
                        <a:picLocks noChangeAspect="1" noChangeArrowheads="1"/>
                      </p:cNvPicPr>
                      <p:nvPr/>
                    </p:nvPicPr>
                    <p:blipFill>
                      <a:blip r:embed="rId11">
                        <a:extLst>
                          <a:ext uri="{28A0092B-C50C-407E-A947-70E740481C1C}">
                            <a14:useLocalDpi xmlns:a14="http://schemas.microsoft.com/office/drawing/2010/main" val="0"/>
                          </a:ext>
                        </a:extLst>
                      </a:blip>
                      <a:srcRect l="26335" t="23332" r="27292" b="30634"/>
                      <a:stretch>
                        <a:fillRect/>
                      </a:stretch>
                    </p:blipFill>
                    <p:spPr bwMode="auto">
                      <a:xfrm>
                        <a:off x="2971800" y="2533650"/>
                        <a:ext cx="2770188"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1028"/>
          <p:cNvGraphicFramePr>
            <a:graphicFrameLocks noChangeAspect="1"/>
          </p:cNvGraphicFramePr>
          <p:nvPr/>
        </p:nvGraphicFramePr>
        <p:xfrm>
          <a:off x="304800" y="4419600"/>
          <a:ext cx="2770188" cy="1741488"/>
        </p:xfrm>
        <a:graphic>
          <a:graphicData uri="http://schemas.openxmlformats.org/presentationml/2006/ole">
            <mc:AlternateContent xmlns:mc="http://schemas.openxmlformats.org/markup-compatibility/2006">
              <mc:Choice xmlns:v="urn:schemas-microsoft-com:vml" Requires="v">
                <p:oleObj spid="_x0000_s10528" name="Picture" r:id="rId12" imgW="7485888" imgH="4742688" progId="Word.Picture.8">
                  <p:embed/>
                </p:oleObj>
              </mc:Choice>
              <mc:Fallback>
                <p:oleObj name="Picture" r:id="rId12" imgW="7485888" imgH="4742688" progId="Word.Picture.8">
                  <p:embed/>
                  <p:pic>
                    <p:nvPicPr>
                      <p:cNvPr id="0" name="Object 1028"/>
                      <p:cNvPicPr>
                        <a:picLocks noChangeAspect="1" noChangeArrowheads="1"/>
                      </p:cNvPicPr>
                      <p:nvPr/>
                    </p:nvPicPr>
                    <p:blipFill>
                      <a:blip r:embed="rId13">
                        <a:extLst>
                          <a:ext uri="{28A0092B-C50C-407E-A947-70E740481C1C}">
                            <a14:useLocalDpi xmlns:a14="http://schemas.microsoft.com/office/drawing/2010/main" val="0"/>
                          </a:ext>
                        </a:extLst>
                      </a:blip>
                      <a:srcRect l="26335" t="23332" r="27292" b="30634"/>
                      <a:stretch>
                        <a:fillRect/>
                      </a:stretch>
                    </p:blipFill>
                    <p:spPr bwMode="auto">
                      <a:xfrm>
                        <a:off x="304800" y="4419600"/>
                        <a:ext cx="2770188"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7" name="Object 1029"/>
          <p:cNvGraphicFramePr>
            <a:graphicFrameLocks noChangeAspect="1"/>
          </p:cNvGraphicFramePr>
          <p:nvPr/>
        </p:nvGraphicFramePr>
        <p:xfrm>
          <a:off x="3505200" y="4419600"/>
          <a:ext cx="2770188" cy="1741488"/>
        </p:xfrm>
        <a:graphic>
          <a:graphicData uri="http://schemas.openxmlformats.org/presentationml/2006/ole">
            <mc:AlternateContent xmlns:mc="http://schemas.openxmlformats.org/markup-compatibility/2006">
              <mc:Choice xmlns:v="urn:schemas-microsoft-com:vml" Requires="v">
                <p:oleObj spid="_x0000_s10529" name="Picture" r:id="rId14" imgW="7485888" imgH="4742688" progId="Word.Picture.8">
                  <p:embed/>
                </p:oleObj>
              </mc:Choice>
              <mc:Fallback>
                <p:oleObj name="Picture" r:id="rId14" imgW="7485888" imgH="4742688" progId="Word.Picture.8">
                  <p:embed/>
                  <p:pic>
                    <p:nvPicPr>
                      <p:cNvPr id="0" name="Object 1029"/>
                      <p:cNvPicPr>
                        <a:picLocks noChangeAspect="1" noChangeArrowheads="1"/>
                      </p:cNvPicPr>
                      <p:nvPr/>
                    </p:nvPicPr>
                    <p:blipFill>
                      <a:blip r:embed="rId15">
                        <a:extLst>
                          <a:ext uri="{28A0092B-C50C-407E-A947-70E740481C1C}">
                            <a14:useLocalDpi xmlns:a14="http://schemas.microsoft.com/office/drawing/2010/main" val="0"/>
                          </a:ext>
                        </a:extLst>
                      </a:blip>
                      <a:srcRect l="26335" t="23332" r="27292" b="30634"/>
                      <a:stretch>
                        <a:fillRect/>
                      </a:stretch>
                    </p:blipFill>
                    <p:spPr bwMode="auto">
                      <a:xfrm>
                        <a:off x="3505200" y="4419600"/>
                        <a:ext cx="2770188"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3"/>
          <p:cNvGraphicFramePr>
            <a:graphicFrameLocks noChangeAspect="1"/>
          </p:cNvGraphicFramePr>
          <p:nvPr/>
        </p:nvGraphicFramePr>
        <p:xfrm>
          <a:off x="685800" y="381000"/>
          <a:ext cx="5973763" cy="1741488"/>
        </p:xfrm>
        <a:graphic>
          <a:graphicData uri="http://schemas.openxmlformats.org/presentationml/2006/ole">
            <mc:AlternateContent xmlns:mc="http://schemas.openxmlformats.org/markup-compatibility/2006">
              <mc:Choice xmlns:v="urn:schemas-microsoft-com:vml" Requires="v">
                <p:oleObj spid="_x0000_s11404" name="Picture" r:id="rId4" imgW="7485888" imgH="4742688" progId="Word.Picture.8">
                  <p:embed/>
                </p:oleObj>
              </mc:Choice>
              <mc:Fallback>
                <p:oleObj name="Picture" r:id="rId4" imgW="7485888" imgH="4742688" progId="Word.Pictur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t="23332" b="30634"/>
                      <a:stretch>
                        <a:fillRect/>
                      </a:stretch>
                    </p:blipFill>
                    <p:spPr bwMode="auto">
                      <a:xfrm>
                        <a:off x="685800" y="381000"/>
                        <a:ext cx="5973763"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932" name="Object 4"/>
          <p:cNvGraphicFramePr>
            <a:graphicFrameLocks noChangeAspect="1"/>
          </p:cNvGraphicFramePr>
          <p:nvPr/>
        </p:nvGraphicFramePr>
        <p:xfrm>
          <a:off x="685800" y="2438400"/>
          <a:ext cx="5973763" cy="1741488"/>
        </p:xfrm>
        <a:graphic>
          <a:graphicData uri="http://schemas.openxmlformats.org/presentationml/2006/ole">
            <mc:AlternateContent xmlns:mc="http://schemas.openxmlformats.org/markup-compatibility/2006">
              <mc:Choice xmlns:v="urn:schemas-microsoft-com:vml" Requires="v">
                <p:oleObj spid="_x0000_s11405" name="Picture" r:id="rId6" imgW="7485888" imgH="4742688" progId="Word.Picture.8">
                  <p:embed/>
                </p:oleObj>
              </mc:Choice>
              <mc:Fallback>
                <p:oleObj name="Picture" r:id="rId6" imgW="7485888" imgH="4742688" progId="Word.Picture.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t="23332" b="30634"/>
                      <a:stretch>
                        <a:fillRect/>
                      </a:stretch>
                    </p:blipFill>
                    <p:spPr bwMode="auto">
                      <a:xfrm>
                        <a:off x="685800" y="2438400"/>
                        <a:ext cx="5973763"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933" name="Object 5"/>
          <p:cNvGraphicFramePr>
            <a:graphicFrameLocks noChangeAspect="1"/>
          </p:cNvGraphicFramePr>
          <p:nvPr/>
        </p:nvGraphicFramePr>
        <p:xfrm>
          <a:off x="685800" y="4343400"/>
          <a:ext cx="5973763" cy="1741488"/>
        </p:xfrm>
        <a:graphic>
          <a:graphicData uri="http://schemas.openxmlformats.org/presentationml/2006/ole">
            <mc:AlternateContent xmlns:mc="http://schemas.openxmlformats.org/markup-compatibility/2006">
              <mc:Choice xmlns:v="urn:schemas-microsoft-com:vml" Requires="v">
                <p:oleObj spid="_x0000_s11406" name="Picture" r:id="rId8" imgW="7485888" imgH="4742688" progId="Word.Picture.8">
                  <p:embed/>
                </p:oleObj>
              </mc:Choice>
              <mc:Fallback>
                <p:oleObj name="Picture" r:id="rId8" imgW="7485888" imgH="4742688" progId="Word.Picture.8">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t="23332" b="30634"/>
                      <a:stretch>
                        <a:fillRect/>
                      </a:stretch>
                    </p:blipFill>
                    <p:spPr bwMode="auto">
                      <a:xfrm>
                        <a:off x="685800" y="4343400"/>
                        <a:ext cx="5973763"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0" name="Text Box 6"/>
          <p:cNvSpPr txBox="1">
            <a:spLocks noChangeArrowheads="1"/>
          </p:cNvSpPr>
          <p:nvPr/>
        </p:nvSpPr>
        <p:spPr bwMode="auto">
          <a:xfrm>
            <a:off x="7010400" y="5029200"/>
            <a:ext cx="990600" cy="641350"/>
          </a:xfrm>
          <a:prstGeom prst="rect">
            <a:avLst/>
          </a:prstGeom>
          <a:noFill/>
          <a:ln w="9525">
            <a:noFill/>
            <a:miter lim="800000"/>
            <a:headEnd/>
            <a:tailEnd/>
          </a:ln>
        </p:spPr>
        <p:txBody>
          <a:bodyPr>
            <a:spAutoFit/>
          </a:bodyPr>
          <a:lstStyle/>
          <a:p>
            <a:pPr>
              <a:spcBef>
                <a:spcPct val="50000"/>
              </a:spcBef>
            </a:pPr>
            <a:r>
              <a:rPr lang="en-US" sz="3600"/>
              <a:t>B</a:t>
            </a:r>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49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24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228600" y="6324600"/>
            <a:ext cx="2286000" cy="304800"/>
          </a:xfrm>
        </p:spPr>
        <p:txBody>
          <a:bodyPr/>
          <a:lstStyle/>
          <a:p>
            <a:pPr eaLnBrk="1" hangingPunct="1"/>
            <a:r>
              <a:rPr lang="en-US" sz="1000" smtClean="0"/>
              <a:t>After interacting</a:t>
            </a:r>
          </a:p>
        </p:txBody>
      </p:sp>
      <p:graphicFrame>
        <p:nvGraphicFramePr>
          <p:cNvPr id="12290" name="Object 3"/>
          <p:cNvGraphicFramePr>
            <a:graphicFrameLocks noChangeAspect="1"/>
          </p:cNvGraphicFramePr>
          <p:nvPr/>
        </p:nvGraphicFramePr>
        <p:xfrm>
          <a:off x="990600" y="457200"/>
          <a:ext cx="5973763" cy="1741488"/>
        </p:xfrm>
        <a:graphic>
          <a:graphicData uri="http://schemas.openxmlformats.org/presentationml/2006/ole">
            <mc:AlternateContent xmlns:mc="http://schemas.openxmlformats.org/markup-compatibility/2006">
              <mc:Choice xmlns:v="urn:schemas-microsoft-com:vml" Requires="v">
                <p:oleObj spid="_x0000_s12428" name="Picture" r:id="rId3" imgW="7485888" imgH="4742688" progId="Word.Picture.8">
                  <p:embed/>
                </p:oleObj>
              </mc:Choice>
              <mc:Fallback>
                <p:oleObj name="Picture" r:id="rId3" imgW="7485888" imgH="4742688" progId="Word.Pictur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t="23332" b="30634"/>
                      <a:stretch>
                        <a:fillRect/>
                      </a:stretch>
                    </p:blipFill>
                    <p:spPr bwMode="auto">
                      <a:xfrm>
                        <a:off x="990600" y="457200"/>
                        <a:ext cx="5973763"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956" name="Object 4"/>
          <p:cNvGraphicFramePr>
            <a:graphicFrameLocks noChangeAspect="1"/>
          </p:cNvGraphicFramePr>
          <p:nvPr/>
        </p:nvGraphicFramePr>
        <p:xfrm>
          <a:off x="990600" y="2438400"/>
          <a:ext cx="5973763" cy="1741488"/>
        </p:xfrm>
        <a:graphic>
          <a:graphicData uri="http://schemas.openxmlformats.org/presentationml/2006/ole">
            <mc:AlternateContent xmlns:mc="http://schemas.openxmlformats.org/markup-compatibility/2006">
              <mc:Choice xmlns:v="urn:schemas-microsoft-com:vml" Requires="v">
                <p:oleObj spid="_x0000_s12429" name="Picture" r:id="rId5" imgW="7485888" imgH="4742688" progId="Word.Picture.8">
                  <p:embed/>
                </p:oleObj>
              </mc:Choice>
              <mc:Fallback>
                <p:oleObj name="Picture" r:id="rId5" imgW="7485888" imgH="4742688" progId="Word.Picture.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t="23332" b="30634"/>
                      <a:stretch>
                        <a:fillRect/>
                      </a:stretch>
                    </p:blipFill>
                    <p:spPr bwMode="auto">
                      <a:xfrm>
                        <a:off x="990600" y="2438400"/>
                        <a:ext cx="5973763"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957" name="Object 5"/>
          <p:cNvGraphicFramePr>
            <a:graphicFrameLocks noChangeAspect="1"/>
          </p:cNvGraphicFramePr>
          <p:nvPr/>
        </p:nvGraphicFramePr>
        <p:xfrm>
          <a:off x="990600" y="4419600"/>
          <a:ext cx="5973763" cy="1741488"/>
        </p:xfrm>
        <a:graphic>
          <a:graphicData uri="http://schemas.openxmlformats.org/presentationml/2006/ole">
            <mc:AlternateContent xmlns:mc="http://schemas.openxmlformats.org/markup-compatibility/2006">
              <mc:Choice xmlns:v="urn:schemas-microsoft-com:vml" Requires="v">
                <p:oleObj spid="_x0000_s12430" name="Picture" r:id="rId7" imgW="7485888" imgH="4742688" progId="Word.Picture.8">
                  <p:embed/>
                </p:oleObj>
              </mc:Choice>
              <mc:Fallback>
                <p:oleObj name="Picture" r:id="rId7" imgW="7485888" imgH="4742688" progId="Word.Picture.8">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t="23332" b="30634"/>
                      <a:stretch>
                        <a:fillRect/>
                      </a:stretch>
                    </p:blipFill>
                    <p:spPr bwMode="auto">
                      <a:xfrm>
                        <a:off x="990600" y="4419600"/>
                        <a:ext cx="5973763"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2971800" y="6373867"/>
            <a:ext cx="6172200" cy="769441"/>
          </a:xfrm>
          <a:prstGeom prst="rect">
            <a:avLst/>
          </a:prstGeom>
          <a:noFill/>
        </p:spPr>
        <p:txBody>
          <a:bodyPr wrap="square" rtlCol="0">
            <a:spAutoFit/>
          </a:bodyPr>
          <a:lstStyle/>
          <a:p>
            <a:r>
              <a:rPr lang="en-US" sz="2000" dirty="0" smtClean="0"/>
              <a:t>Adapted from CQ from Pollock University of Colorado</a:t>
            </a:r>
            <a:endParaRPr lang="en-US" sz="20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59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2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1189038" y="6324600"/>
            <a:ext cx="2133600" cy="533400"/>
          </a:xfrm>
          <a:prstGeom prst="rect">
            <a:avLst/>
          </a:prstGeom>
          <a:noFill/>
          <a:ln w="9525">
            <a:noFill/>
            <a:miter lim="800000"/>
            <a:headEnd/>
            <a:tailEnd/>
          </a:ln>
        </p:spPr>
        <p:txBody>
          <a:bodyPr anchor="ctr"/>
          <a:lstStyle/>
          <a:p>
            <a:pPr algn="ctr"/>
            <a:r>
              <a:rPr lang="en-US" sz="1200">
                <a:solidFill>
                  <a:schemeClr val="tx2"/>
                </a:solidFill>
                <a:latin typeface="Arial" pitchFamily="34" charset="0"/>
              </a:rPr>
              <a:t>Wave refraction</a:t>
            </a:r>
          </a:p>
        </p:txBody>
      </p:sp>
      <p:sp>
        <p:nvSpPr>
          <p:cNvPr id="146435" name="Rectangle 3"/>
          <p:cNvSpPr>
            <a:spLocks noChangeArrowheads="1"/>
          </p:cNvSpPr>
          <p:nvPr/>
        </p:nvSpPr>
        <p:spPr bwMode="auto">
          <a:xfrm>
            <a:off x="1646238" y="304800"/>
            <a:ext cx="6705600" cy="1552575"/>
          </a:xfrm>
          <a:prstGeom prst="rect">
            <a:avLst/>
          </a:prstGeom>
          <a:noFill/>
          <a:ln w="9525">
            <a:noFill/>
            <a:miter lim="800000"/>
            <a:headEnd/>
            <a:tailEnd/>
          </a:ln>
        </p:spPr>
        <p:txBody>
          <a:bodyPr>
            <a:spAutoFit/>
          </a:bodyPr>
          <a:lstStyle/>
          <a:p>
            <a:r>
              <a:rPr lang="en-US"/>
              <a:t>A periodic wave is made to travel from a thick string into a thin string held at the same tension. </a:t>
            </a:r>
          </a:p>
          <a:p>
            <a:pPr eaLnBrk="0" hangingPunct="0"/>
            <a:r>
              <a:rPr lang="en-US"/>
              <a:t>  </a:t>
            </a:r>
            <a:r>
              <a:rPr lang="en-US" sz="1800"/>
              <a:t> </a:t>
            </a:r>
            <a:r>
              <a:rPr lang="en-US"/>
              <a:t>  </a:t>
            </a:r>
          </a:p>
          <a:p>
            <a:pPr eaLnBrk="0" hangingPunct="0"/>
            <a:endParaRPr lang="en-US"/>
          </a:p>
        </p:txBody>
      </p:sp>
      <p:grpSp>
        <p:nvGrpSpPr>
          <p:cNvPr id="146436" name="Group 4"/>
          <p:cNvGrpSpPr>
            <a:grpSpLocks/>
          </p:cNvGrpSpPr>
          <p:nvPr/>
        </p:nvGrpSpPr>
        <p:grpSpPr bwMode="auto">
          <a:xfrm>
            <a:off x="2941638" y="3352800"/>
            <a:ext cx="4419600" cy="1828800"/>
            <a:chOff x="0" y="978"/>
            <a:chExt cx="1879" cy="1152"/>
          </a:xfrm>
        </p:grpSpPr>
        <p:sp>
          <p:nvSpPr>
            <p:cNvPr id="146440" name="Rectangle 5"/>
            <p:cNvSpPr>
              <a:spLocks noChangeArrowheads="1"/>
            </p:cNvSpPr>
            <p:nvPr/>
          </p:nvSpPr>
          <p:spPr bwMode="auto">
            <a:xfrm>
              <a:off x="0" y="978"/>
              <a:ext cx="0" cy="288"/>
            </a:xfrm>
            <a:prstGeom prst="rect">
              <a:avLst/>
            </a:prstGeom>
            <a:noFill/>
            <a:ln w="9525">
              <a:noFill/>
              <a:miter lim="800000"/>
              <a:headEnd/>
              <a:tailEnd/>
            </a:ln>
          </p:spPr>
          <p:txBody>
            <a:bodyPr>
              <a:spAutoFit/>
            </a:bodyPr>
            <a:lstStyle/>
            <a:p>
              <a:endParaRPr lang="en-US"/>
            </a:p>
          </p:txBody>
        </p:sp>
        <p:sp>
          <p:nvSpPr>
            <p:cNvPr id="146441" name="Rectangle 6"/>
            <p:cNvSpPr>
              <a:spLocks noChangeArrowheads="1"/>
            </p:cNvSpPr>
            <p:nvPr/>
          </p:nvSpPr>
          <p:spPr bwMode="auto">
            <a:xfrm>
              <a:off x="0" y="978"/>
              <a:ext cx="1879" cy="288"/>
            </a:xfrm>
            <a:prstGeom prst="rect">
              <a:avLst/>
            </a:prstGeom>
            <a:noFill/>
            <a:ln w="9525">
              <a:noFill/>
              <a:miter lim="800000"/>
              <a:headEnd/>
              <a:tailEnd/>
            </a:ln>
          </p:spPr>
          <p:txBody>
            <a:bodyPr/>
            <a:lstStyle/>
            <a:p>
              <a:r>
                <a:rPr lang="en-US"/>
                <a:t>A. frequency increases. </a:t>
              </a:r>
            </a:p>
          </p:txBody>
        </p:sp>
        <p:sp>
          <p:nvSpPr>
            <p:cNvPr id="146442" name="Rectangle 7"/>
            <p:cNvSpPr>
              <a:spLocks noChangeArrowheads="1"/>
            </p:cNvSpPr>
            <p:nvPr/>
          </p:nvSpPr>
          <p:spPr bwMode="auto">
            <a:xfrm>
              <a:off x="0" y="1266"/>
              <a:ext cx="0" cy="288"/>
            </a:xfrm>
            <a:prstGeom prst="rect">
              <a:avLst/>
            </a:prstGeom>
            <a:noFill/>
            <a:ln w="9525">
              <a:noFill/>
              <a:miter lim="800000"/>
              <a:headEnd/>
              <a:tailEnd/>
            </a:ln>
          </p:spPr>
          <p:txBody>
            <a:bodyPr>
              <a:spAutoFit/>
            </a:bodyPr>
            <a:lstStyle/>
            <a:p>
              <a:endParaRPr lang="en-US"/>
            </a:p>
          </p:txBody>
        </p:sp>
        <p:sp>
          <p:nvSpPr>
            <p:cNvPr id="146443" name="Rectangle 8"/>
            <p:cNvSpPr>
              <a:spLocks noChangeArrowheads="1"/>
            </p:cNvSpPr>
            <p:nvPr/>
          </p:nvSpPr>
          <p:spPr bwMode="auto">
            <a:xfrm>
              <a:off x="0" y="1266"/>
              <a:ext cx="1879" cy="288"/>
            </a:xfrm>
            <a:prstGeom prst="rect">
              <a:avLst/>
            </a:prstGeom>
            <a:noFill/>
            <a:ln w="9525">
              <a:noFill/>
              <a:miter lim="800000"/>
              <a:headEnd/>
              <a:tailEnd/>
            </a:ln>
          </p:spPr>
          <p:txBody>
            <a:bodyPr/>
            <a:lstStyle/>
            <a:p>
              <a:r>
                <a:rPr lang="en-US"/>
                <a:t>B. frequency decreases. </a:t>
              </a:r>
            </a:p>
          </p:txBody>
        </p:sp>
        <p:sp>
          <p:nvSpPr>
            <p:cNvPr id="146444" name="Rectangle 9"/>
            <p:cNvSpPr>
              <a:spLocks noChangeArrowheads="1"/>
            </p:cNvSpPr>
            <p:nvPr/>
          </p:nvSpPr>
          <p:spPr bwMode="auto">
            <a:xfrm>
              <a:off x="0" y="1554"/>
              <a:ext cx="0" cy="288"/>
            </a:xfrm>
            <a:prstGeom prst="rect">
              <a:avLst/>
            </a:prstGeom>
            <a:noFill/>
            <a:ln w="9525">
              <a:noFill/>
              <a:miter lim="800000"/>
              <a:headEnd/>
              <a:tailEnd/>
            </a:ln>
          </p:spPr>
          <p:txBody>
            <a:bodyPr>
              <a:spAutoFit/>
            </a:bodyPr>
            <a:lstStyle/>
            <a:p>
              <a:endParaRPr lang="en-US"/>
            </a:p>
          </p:txBody>
        </p:sp>
        <p:sp>
          <p:nvSpPr>
            <p:cNvPr id="146445" name="Rectangle 10"/>
            <p:cNvSpPr>
              <a:spLocks noChangeArrowheads="1"/>
            </p:cNvSpPr>
            <p:nvPr/>
          </p:nvSpPr>
          <p:spPr bwMode="auto">
            <a:xfrm>
              <a:off x="0" y="1554"/>
              <a:ext cx="1879" cy="288"/>
            </a:xfrm>
            <a:prstGeom prst="rect">
              <a:avLst/>
            </a:prstGeom>
            <a:noFill/>
            <a:ln w="9525">
              <a:noFill/>
              <a:miter lim="800000"/>
              <a:headEnd/>
              <a:tailEnd/>
            </a:ln>
          </p:spPr>
          <p:txBody>
            <a:bodyPr/>
            <a:lstStyle/>
            <a:p>
              <a:r>
                <a:rPr lang="en-US"/>
                <a:t>C. wavelength increases. </a:t>
              </a:r>
            </a:p>
          </p:txBody>
        </p:sp>
        <p:sp>
          <p:nvSpPr>
            <p:cNvPr id="146446" name="Rectangle 11"/>
            <p:cNvSpPr>
              <a:spLocks noChangeArrowheads="1"/>
            </p:cNvSpPr>
            <p:nvPr/>
          </p:nvSpPr>
          <p:spPr bwMode="auto">
            <a:xfrm>
              <a:off x="0" y="1842"/>
              <a:ext cx="0" cy="288"/>
            </a:xfrm>
            <a:prstGeom prst="rect">
              <a:avLst/>
            </a:prstGeom>
            <a:noFill/>
            <a:ln w="9525">
              <a:noFill/>
              <a:miter lim="800000"/>
              <a:headEnd/>
              <a:tailEnd/>
            </a:ln>
          </p:spPr>
          <p:txBody>
            <a:bodyPr>
              <a:spAutoFit/>
            </a:bodyPr>
            <a:lstStyle/>
            <a:p>
              <a:endParaRPr lang="en-US"/>
            </a:p>
          </p:txBody>
        </p:sp>
        <p:sp>
          <p:nvSpPr>
            <p:cNvPr id="146447" name="Rectangle 12"/>
            <p:cNvSpPr>
              <a:spLocks noChangeArrowheads="1"/>
            </p:cNvSpPr>
            <p:nvPr/>
          </p:nvSpPr>
          <p:spPr bwMode="auto">
            <a:xfrm>
              <a:off x="0" y="1842"/>
              <a:ext cx="1879" cy="288"/>
            </a:xfrm>
            <a:prstGeom prst="rect">
              <a:avLst/>
            </a:prstGeom>
            <a:noFill/>
            <a:ln w="9525">
              <a:noFill/>
              <a:miter lim="800000"/>
              <a:headEnd/>
              <a:tailEnd/>
            </a:ln>
          </p:spPr>
          <p:txBody>
            <a:bodyPr/>
            <a:lstStyle/>
            <a:p>
              <a:r>
                <a:rPr lang="en-US"/>
                <a:t>D. wavelength decreases. </a:t>
              </a:r>
            </a:p>
          </p:txBody>
        </p:sp>
      </p:grpSp>
      <p:sp>
        <p:nvSpPr>
          <p:cNvPr id="146437" name="AutoShape 13" descr="http://physics.usask.ca/~pywell/p121/Concept/con16f1.gif"/>
          <p:cNvSpPr>
            <a:spLocks noChangeAspect="1" noChangeArrowheads="1"/>
          </p:cNvSpPr>
          <p:nvPr/>
        </p:nvSpPr>
        <p:spPr bwMode="auto">
          <a:xfrm>
            <a:off x="0" y="2149475"/>
            <a:ext cx="296863" cy="296863"/>
          </a:xfrm>
          <a:prstGeom prst="rect">
            <a:avLst/>
          </a:prstGeom>
          <a:noFill/>
          <a:ln w="9525">
            <a:noFill/>
            <a:miter lim="800000"/>
            <a:headEnd/>
            <a:tailEnd/>
          </a:ln>
        </p:spPr>
        <p:txBody>
          <a:bodyPr/>
          <a:lstStyle/>
          <a:p>
            <a:endParaRPr lang="en-US"/>
          </a:p>
        </p:txBody>
      </p:sp>
      <p:sp>
        <p:nvSpPr>
          <p:cNvPr id="146438" name="Text Box 14"/>
          <p:cNvSpPr txBox="1">
            <a:spLocks noChangeArrowheads="1"/>
          </p:cNvSpPr>
          <p:nvPr/>
        </p:nvSpPr>
        <p:spPr bwMode="auto">
          <a:xfrm>
            <a:off x="2103438" y="2895600"/>
            <a:ext cx="5562600" cy="457200"/>
          </a:xfrm>
          <a:prstGeom prst="rect">
            <a:avLst/>
          </a:prstGeom>
          <a:noFill/>
          <a:ln w="9525">
            <a:noFill/>
            <a:miter lim="800000"/>
            <a:headEnd/>
            <a:tailEnd/>
          </a:ln>
        </p:spPr>
        <p:txBody>
          <a:bodyPr>
            <a:spAutoFit/>
          </a:bodyPr>
          <a:lstStyle/>
          <a:p>
            <a:pPr>
              <a:spcBef>
                <a:spcPct val="50000"/>
              </a:spcBef>
            </a:pPr>
            <a:r>
              <a:rPr lang="en-US"/>
              <a:t>As the wave passes the join the wave's</a:t>
            </a:r>
          </a:p>
        </p:txBody>
      </p:sp>
      <p:pic>
        <p:nvPicPr>
          <p:cNvPr id="146439" name="Picture 15" descr="G:\physics\clicker questions from CU\Department o Physics and Engineering Physics University of Saskatchewan\images\refraction on string.bmp"/>
          <p:cNvPicPr>
            <a:picLocks noChangeAspect="1" noChangeArrowheads="1"/>
          </p:cNvPicPr>
          <p:nvPr/>
        </p:nvPicPr>
        <p:blipFill>
          <a:blip r:embed="rId3" cstate="print"/>
          <a:srcRect/>
          <a:stretch>
            <a:fillRect/>
          </a:stretch>
        </p:blipFill>
        <p:spPr bwMode="auto">
          <a:xfrm>
            <a:off x="1646238" y="1524000"/>
            <a:ext cx="7086600" cy="120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a:xfrm>
            <a:off x="8965" y="381000"/>
            <a:ext cx="7772400" cy="1470025"/>
          </a:xfrm>
        </p:spPr>
        <p:txBody>
          <a:bodyPr/>
          <a:lstStyle/>
          <a:p>
            <a:pPr eaLnBrk="1" hangingPunct="1"/>
            <a:r>
              <a:rPr lang="en-US" i="1" dirty="0" smtClean="0">
                <a:hlinkClick r:id="rId3"/>
              </a:rPr>
              <a:t>Fourier: Making Waves</a:t>
            </a:r>
            <a:br>
              <a:rPr lang="en-US" i="1" dirty="0" smtClean="0">
                <a:hlinkClick r:id="rId3"/>
              </a:rPr>
            </a:br>
            <a:r>
              <a:rPr lang="en-US" dirty="0" smtClean="0">
                <a:hlinkClick r:id="rId4"/>
              </a:rPr>
              <a:t>Activity</a:t>
            </a:r>
            <a:endParaRPr lang="en-US" dirty="0" smtClean="0"/>
          </a:p>
        </p:txBody>
      </p:sp>
      <p:sp>
        <p:nvSpPr>
          <p:cNvPr id="200707" name="Rectangle 3"/>
          <p:cNvSpPr>
            <a:spLocks noGrp="1" noChangeArrowheads="1"/>
          </p:cNvSpPr>
          <p:nvPr>
            <p:ph type="subTitle" idx="1"/>
          </p:nvPr>
        </p:nvSpPr>
        <p:spPr>
          <a:xfrm>
            <a:off x="533400" y="1905000"/>
            <a:ext cx="7772400" cy="1752600"/>
          </a:xfrm>
        </p:spPr>
        <p:txBody>
          <a:bodyPr/>
          <a:lstStyle/>
          <a:p>
            <a:pPr algn="l" eaLnBrk="1" hangingPunct="1"/>
            <a:r>
              <a:rPr lang="en-US" sz="2000" dirty="0" smtClean="0">
                <a:cs typeface="Times New Roman" pitchFamily="18" charset="0"/>
              </a:rPr>
              <a:t>1 Wave Representation Learning Goals: </a:t>
            </a:r>
          </a:p>
          <a:p>
            <a:pPr algn="l" eaLnBrk="1" hangingPunct="1"/>
            <a:r>
              <a:rPr lang="en-US" sz="2000" dirty="0" smtClean="0">
                <a:cs typeface="Times New Roman" pitchFamily="18" charset="0"/>
              </a:rPr>
              <a:t>Students will be able to think about waves as a function of time, space or space-time and explain why waves might be represented in these different ways. </a:t>
            </a:r>
          </a:p>
          <a:p>
            <a:pPr algn="l" eaLnBrk="1" hangingPunct="1"/>
            <a:r>
              <a:rPr lang="en-US" sz="2000" dirty="0" smtClean="0">
                <a:cs typeface="Times New Roman" pitchFamily="18" charset="0"/>
              </a:rPr>
              <a:t> </a:t>
            </a:r>
          </a:p>
          <a:p>
            <a:pPr algn="l" eaLnBrk="1" hangingPunct="1"/>
            <a:r>
              <a:rPr lang="en-US" sz="2000" dirty="0" smtClean="0">
                <a:cs typeface="Times New Roman" pitchFamily="18" charset="0"/>
              </a:rPr>
              <a:t>2 Superposition of Waves Learning Goals: </a:t>
            </a:r>
          </a:p>
          <a:p>
            <a:pPr algn="l" eaLnBrk="1" hangingPunct="1"/>
            <a:r>
              <a:rPr lang="en-US" sz="2000" dirty="0" smtClean="0">
                <a:cs typeface="Times New Roman" pitchFamily="18" charset="0"/>
              </a:rPr>
              <a:t>Students will be able to: </a:t>
            </a:r>
          </a:p>
          <a:p>
            <a:pPr algn="l" eaLnBrk="1" hangingPunct="1">
              <a:buFontTx/>
              <a:buChar char="•"/>
            </a:pPr>
            <a:r>
              <a:rPr lang="en-US" sz="2000" dirty="0" smtClean="0"/>
              <a:t>Define harmonic, determine the relationship between the harmonics, </a:t>
            </a:r>
          </a:p>
          <a:p>
            <a:pPr algn="l" eaLnBrk="1" hangingPunct="1">
              <a:buFontTx/>
              <a:buChar char="•"/>
            </a:pPr>
            <a:r>
              <a:rPr lang="en-US" sz="2000" dirty="0" smtClean="0"/>
              <a:t>Explain the relationship between harmonics and the corresponding wave function. </a:t>
            </a:r>
          </a:p>
          <a:p>
            <a:pPr algn="l" eaLnBrk="1" hangingPunct="1">
              <a:spcBef>
                <a:spcPts val="0"/>
              </a:spcBef>
              <a:buFontTx/>
              <a:buChar char="•"/>
            </a:pPr>
            <a:r>
              <a:rPr lang="en-US" sz="2000" dirty="0" smtClean="0">
                <a:cs typeface="Times New Roman" pitchFamily="18" charset="0"/>
              </a:rPr>
              <a:t>Predict what happens when more than one wave is present.</a:t>
            </a:r>
            <a:r>
              <a:rPr lang="en-US" dirty="0" smtClean="0"/>
              <a:t> </a:t>
            </a:r>
          </a:p>
        </p:txBody>
      </p:sp>
      <p:sp>
        <p:nvSpPr>
          <p:cNvPr id="4" name="TextBox 5"/>
          <p:cNvSpPr txBox="1">
            <a:spLocks noChangeArrowheads="1"/>
          </p:cNvSpPr>
          <p:nvPr/>
        </p:nvSpPr>
        <p:spPr bwMode="auto">
          <a:xfrm>
            <a:off x="3733800" y="62484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5" action="ppaction://hlinkfile"/>
              </a:rPr>
              <a:t>phet.colorado.edu</a:t>
            </a:r>
            <a:endParaRPr lang="en-US" dirty="0"/>
          </a:p>
        </p:txBody>
      </p:sp>
    </p:spTree>
    <p:extLst>
      <p:ext uri="{BB962C8B-B14F-4D97-AF65-F5344CB8AC3E}">
        <p14:creationId xmlns:p14="http://schemas.microsoft.com/office/powerpoint/2010/main" val="183886702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AutoShape 2"/>
          <p:cNvSpPr>
            <a:spLocks noChangeAspect="1" noChangeArrowheads="1"/>
          </p:cNvSpPr>
          <p:nvPr/>
        </p:nvSpPr>
        <p:spPr bwMode="auto">
          <a:xfrm>
            <a:off x="-457200" y="2362200"/>
            <a:ext cx="5562600" cy="2509838"/>
          </a:xfrm>
          <a:prstGeom prst="rect">
            <a:avLst/>
          </a:prstGeom>
          <a:noFill/>
          <a:ln w="9525">
            <a:noFill/>
            <a:miter lim="800000"/>
            <a:headEnd/>
            <a:tailEnd/>
          </a:ln>
        </p:spPr>
        <p:txBody>
          <a:bodyPr/>
          <a:lstStyle/>
          <a:p>
            <a:endParaRPr lang="en-US"/>
          </a:p>
        </p:txBody>
      </p:sp>
      <p:sp>
        <p:nvSpPr>
          <p:cNvPr id="201731" name="Rectangle 3"/>
          <p:cNvSpPr>
            <a:spLocks noGrp="1" noChangeArrowheads="1"/>
          </p:cNvSpPr>
          <p:nvPr>
            <p:ph type="title"/>
          </p:nvPr>
        </p:nvSpPr>
        <p:spPr>
          <a:xfrm>
            <a:off x="381000" y="914400"/>
            <a:ext cx="8229600" cy="1143000"/>
          </a:xfrm>
        </p:spPr>
        <p:txBody>
          <a:bodyPr/>
          <a:lstStyle/>
          <a:p>
            <a:pPr eaLnBrk="1" hangingPunct="1"/>
            <a:r>
              <a:rPr lang="en-US" sz="4000" dirty="0"/>
              <a:t>1</a:t>
            </a:r>
            <a:r>
              <a:rPr lang="en-US" sz="4000" dirty="0" smtClean="0"/>
              <a:t>. If these two waves were moving through water at the same time, what would the water look like? </a:t>
            </a:r>
            <a:br>
              <a:rPr lang="en-US" sz="4000" dirty="0" smtClean="0"/>
            </a:br>
            <a:endParaRPr lang="en-US" sz="4000" dirty="0" smtClean="0"/>
          </a:p>
        </p:txBody>
      </p:sp>
      <p:sp>
        <p:nvSpPr>
          <p:cNvPr id="201732" name="Rectangle 4"/>
          <p:cNvSpPr>
            <a:spLocks noChangeArrowheads="1"/>
          </p:cNvSpPr>
          <p:nvPr/>
        </p:nvSpPr>
        <p:spPr bwMode="auto">
          <a:xfrm>
            <a:off x="304800" y="228600"/>
            <a:ext cx="7772400" cy="1143000"/>
          </a:xfrm>
          <a:prstGeom prst="rect">
            <a:avLst/>
          </a:prstGeom>
          <a:noFill/>
          <a:ln w="9525">
            <a:noFill/>
            <a:miter lim="800000"/>
            <a:headEnd/>
            <a:tailEnd/>
          </a:ln>
        </p:spPr>
        <p:txBody>
          <a:bodyPr anchor="ctr"/>
          <a:lstStyle/>
          <a:p>
            <a:pPr algn="ctr"/>
            <a:endParaRPr lang="en-US" sz="3200">
              <a:solidFill>
                <a:schemeClr val="tx2"/>
              </a:solidFill>
              <a:latin typeface="Arial" pitchFamily="34" charset="0"/>
              <a:cs typeface="Times New Roman" pitchFamily="18" charset="0"/>
            </a:endParaRPr>
          </a:p>
        </p:txBody>
      </p:sp>
      <p:sp>
        <p:nvSpPr>
          <p:cNvPr id="201733" name="AutoShape 5"/>
          <p:cNvSpPr>
            <a:spLocks noChangeAspect="1" noChangeArrowheads="1"/>
          </p:cNvSpPr>
          <p:nvPr/>
        </p:nvSpPr>
        <p:spPr bwMode="auto">
          <a:xfrm>
            <a:off x="4572000" y="2286000"/>
            <a:ext cx="4267200" cy="3595688"/>
          </a:xfrm>
          <a:prstGeom prst="rect">
            <a:avLst/>
          </a:prstGeom>
          <a:noFill/>
          <a:ln w="9525">
            <a:noFill/>
            <a:miter lim="800000"/>
            <a:headEnd/>
            <a:tailEnd/>
          </a:ln>
        </p:spPr>
        <p:txBody>
          <a:bodyPr/>
          <a:lstStyle/>
          <a:p>
            <a:endParaRPr lang="en-US"/>
          </a:p>
        </p:txBody>
      </p:sp>
      <p:sp>
        <p:nvSpPr>
          <p:cNvPr id="201734" name="Freeform 6"/>
          <p:cNvSpPr>
            <a:spLocks/>
          </p:cNvSpPr>
          <p:nvPr/>
        </p:nvSpPr>
        <p:spPr bwMode="auto">
          <a:xfrm>
            <a:off x="5257800" y="3276600"/>
            <a:ext cx="3263900" cy="501650"/>
          </a:xfrm>
          <a:custGeom>
            <a:avLst/>
            <a:gdLst>
              <a:gd name="T0" fmla="*/ 0 w 4508"/>
              <a:gd name="T1" fmla="*/ 2147483647 h 692"/>
              <a:gd name="T2" fmla="*/ 2147483647 w 4508"/>
              <a:gd name="T3" fmla="*/ 2147483647 h 692"/>
              <a:gd name="T4" fmla="*/ 2147483647 w 4508"/>
              <a:gd name="T5" fmla="*/ 2147483647 h 692"/>
              <a:gd name="T6" fmla="*/ 2147483647 w 4508"/>
              <a:gd name="T7" fmla="*/ 2147483647 h 692"/>
              <a:gd name="T8" fmla="*/ 2147483647 w 4508"/>
              <a:gd name="T9" fmla="*/ 2147483647 h 692"/>
              <a:gd name="T10" fmla="*/ 2147483647 w 4508"/>
              <a:gd name="T11" fmla="*/ 2147483647 h 692"/>
              <a:gd name="T12" fmla="*/ 2147483647 w 4508"/>
              <a:gd name="T13" fmla="*/ 2147483647 h 692"/>
              <a:gd name="T14" fmla="*/ 2147483647 w 4508"/>
              <a:gd name="T15" fmla="*/ 0 h 692"/>
              <a:gd name="T16" fmla="*/ 2147483647 w 4508"/>
              <a:gd name="T17" fmla="*/ 2147483647 h 692"/>
              <a:gd name="T18" fmla="*/ 2147483647 w 4508"/>
              <a:gd name="T19" fmla="*/ 2147483647 h 6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08"/>
              <a:gd name="T31" fmla="*/ 0 h 692"/>
              <a:gd name="T32" fmla="*/ 4508 w 4508"/>
              <a:gd name="T33" fmla="*/ 692 h 6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08" h="692">
                <a:moveTo>
                  <a:pt x="0" y="357"/>
                </a:moveTo>
                <a:lnTo>
                  <a:pt x="697" y="357"/>
                </a:lnTo>
                <a:lnTo>
                  <a:pt x="934" y="351"/>
                </a:lnTo>
                <a:lnTo>
                  <a:pt x="1264" y="366"/>
                </a:lnTo>
                <a:lnTo>
                  <a:pt x="1484" y="346"/>
                </a:lnTo>
                <a:lnTo>
                  <a:pt x="2585" y="346"/>
                </a:lnTo>
                <a:lnTo>
                  <a:pt x="2810" y="692"/>
                </a:lnTo>
                <a:lnTo>
                  <a:pt x="3226" y="0"/>
                </a:lnTo>
                <a:lnTo>
                  <a:pt x="3440" y="346"/>
                </a:lnTo>
                <a:lnTo>
                  <a:pt x="4508" y="346"/>
                </a:lnTo>
              </a:path>
            </a:pathLst>
          </a:custGeom>
          <a:noFill/>
          <a:ln w="76200">
            <a:solidFill>
              <a:srgbClr val="FF0000"/>
            </a:solidFill>
            <a:round/>
            <a:headEnd/>
            <a:tailEnd/>
          </a:ln>
        </p:spPr>
        <p:txBody>
          <a:bodyPr/>
          <a:lstStyle/>
          <a:p>
            <a:endParaRPr lang="en-US"/>
          </a:p>
        </p:txBody>
      </p:sp>
      <p:sp>
        <p:nvSpPr>
          <p:cNvPr id="201735" name="Text Box 7"/>
          <p:cNvSpPr txBox="1">
            <a:spLocks noChangeArrowheads="1"/>
          </p:cNvSpPr>
          <p:nvPr/>
        </p:nvSpPr>
        <p:spPr bwMode="auto">
          <a:xfrm>
            <a:off x="4881563" y="2441575"/>
            <a:ext cx="271462" cy="271463"/>
          </a:xfrm>
          <a:prstGeom prst="rect">
            <a:avLst/>
          </a:prstGeom>
          <a:noFill/>
          <a:ln w="9525">
            <a:noFill/>
            <a:miter lim="800000"/>
            <a:headEnd/>
            <a:tailEnd/>
          </a:ln>
        </p:spPr>
        <p:txBody>
          <a:bodyPr lIns="0" tIns="0" rIns="0" bIns="0"/>
          <a:lstStyle/>
          <a:p>
            <a:pPr eaLnBrk="0" hangingPunct="0"/>
            <a:r>
              <a:rPr lang="en-US" sz="2800" b="1">
                <a:solidFill>
                  <a:srgbClr val="0000FF"/>
                </a:solidFill>
              </a:rPr>
              <a:t>A</a:t>
            </a:r>
          </a:p>
          <a:p>
            <a:pPr eaLnBrk="0" hangingPunct="0"/>
            <a:endParaRPr lang="en-US" sz="1800">
              <a:solidFill>
                <a:srgbClr val="0000FF"/>
              </a:solidFill>
            </a:endParaRPr>
          </a:p>
        </p:txBody>
      </p:sp>
      <p:sp>
        <p:nvSpPr>
          <p:cNvPr id="201736" name="Freeform 8"/>
          <p:cNvSpPr>
            <a:spLocks/>
          </p:cNvSpPr>
          <p:nvPr/>
        </p:nvSpPr>
        <p:spPr bwMode="auto">
          <a:xfrm>
            <a:off x="5257800" y="2286000"/>
            <a:ext cx="3263900" cy="574675"/>
          </a:xfrm>
          <a:custGeom>
            <a:avLst/>
            <a:gdLst>
              <a:gd name="T0" fmla="*/ 0 w 4508"/>
              <a:gd name="T1" fmla="*/ 2147483647 h 795"/>
              <a:gd name="T2" fmla="*/ 2147483647 w 4508"/>
              <a:gd name="T3" fmla="*/ 2147483647 h 795"/>
              <a:gd name="T4" fmla="*/ 2147483647 w 4508"/>
              <a:gd name="T5" fmla="*/ 2147483647 h 795"/>
              <a:gd name="T6" fmla="*/ 2147483647 w 4508"/>
              <a:gd name="T7" fmla="*/ 2147483647 h 795"/>
              <a:gd name="T8" fmla="*/ 2147483647 w 4508"/>
              <a:gd name="T9" fmla="*/ 2147483647 h 795"/>
              <a:gd name="T10" fmla="*/ 2147483647 w 4508"/>
              <a:gd name="T11" fmla="*/ 2147483647 h 795"/>
              <a:gd name="T12" fmla="*/ 2147483647 w 4508"/>
              <a:gd name="T13" fmla="*/ 0 h 795"/>
              <a:gd name="T14" fmla="*/ 2147483647 w 4508"/>
              <a:gd name="T15" fmla="*/ 2147483647 h 795"/>
              <a:gd name="T16" fmla="*/ 2147483647 w 4508"/>
              <a:gd name="T17" fmla="*/ 2147483647 h 795"/>
              <a:gd name="T18" fmla="*/ 2147483647 w 4508"/>
              <a:gd name="T19" fmla="*/ 2147483647 h 7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08"/>
              <a:gd name="T31" fmla="*/ 0 h 795"/>
              <a:gd name="T32" fmla="*/ 4508 w 4508"/>
              <a:gd name="T33" fmla="*/ 795 h 7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08" h="795">
                <a:moveTo>
                  <a:pt x="0" y="381"/>
                </a:moveTo>
                <a:lnTo>
                  <a:pt x="697" y="381"/>
                </a:lnTo>
                <a:lnTo>
                  <a:pt x="934" y="375"/>
                </a:lnTo>
                <a:lnTo>
                  <a:pt x="1264" y="390"/>
                </a:lnTo>
                <a:lnTo>
                  <a:pt x="1484" y="370"/>
                </a:lnTo>
                <a:lnTo>
                  <a:pt x="2585" y="370"/>
                </a:lnTo>
                <a:lnTo>
                  <a:pt x="2824" y="0"/>
                </a:lnTo>
                <a:lnTo>
                  <a:pt x="3229" y="795"/>
                </a:lnTo>
                <a:lnTo>
                  <a:pt x="3440" y="370"/>
                </a:lnTo>
                <a:lnTo>
                  <a:pt x="4508" y="370"/>
                </a:lnTo>
              </a:path>
            </a:pathLst>
          </a:custGeom>
          <a:noFill/>
          <a:ln w="76200">
            <a:solidFill>
              <a:srgbClr val="3366FF"/>
            </a:solidFill>
            <a:round/>
            <a:headEnd/>
            <a:tailEnd/>
          </a:ln>
        </p:spPr>
        <p:txBody>
          <a:bodyPr/>
          <a:lstStyle/>
          <a:p>
            <a:endParaRPr lang="en-US"/>
          </a:p>
        </p:txBody>
      </p:sp>
      <p:sp>
        <p:nvSpPr>
          <p:cNvPr id="201737" name="Text Box 9"/>
          <p:cNvSpPr txBox="1">
            <a:spLocks noChangeArrowheads="1"/>
          </p:cNvSpPr>
          <p:nvPr/>
        </p:nvSpPr>
        <p:spPr bwMode="auto">
          <a:xfrm>
            <a:off x="4870450" y="3289300"/>
            <a:ext cx="271463" cy="269875"/>
          </a:xfrm>
          <a:prstGeom prst="rect">
            <a:avLst/>
          </a:prstGeom>
          <a:noFill/>
          <a:ln w="9525">
            <a:noFill/>
            <a:miter lim="800000"/>
            <a:headEnd/>
            <a:tailEnd/>
          </a:ln>
        </p:spPr>
        <p:txBody>
          <a:bodyPr lIns="0" tIns="0" rIns="0" bIns="0"/>
          <a:lstStyle/>
          <a:p>
            <a:pPr eaLnBrk="0" hangingPunct="0"/>
            <a:r>
              <a:rPr lang="en-US" sz="2800" b="1">
                <a:solidFill>
                  <a:srgbClr val="FF0000"/>
                </a:solidFill>
              </a:rPr>
              <a:t>B</a:t>
            </a:r>
          </a:p>
          <a:p>
            <a:pPr eaLnBrk="0" hangingPunct="0"/>
            <a:endParaRPr lang="en-US" sz="1200"/>
          </a:p>
        </p:txBody>
      </p:sp>
      <p:sp>
        <p:nvSpPr>
          <p:cNvPr id="201738" name="Text Box 10"/>
          <p:cNvSpPr txBox="1">
            <a:spLocks noChangeArrowheads="1"/>
          </p:cNvSpPr>
          <p:nvPr/>
        </p:nvSpPr>
        <p:spPr bwMode="auto">
          <a:xfrm>
            <a:off x="4876800" y="4343400"/>
            <a:ext cx="271463" cy="271463"/>
          </a:xfrm>
          <a:prstGeom prst="rect">
            <a:avLst/>
          </a:prstGeom>
          <a:noFill/>
          <a:ln w="9525">
            <a:noFill/>
            <a:miter lim="800000"/>
            <a:headEnd/>
            <a:tailEnd/>
          </a:ln>
        </p:spPr>
        <p:txBody>
          <a:bodyPr lIns="0" tIns="0" rIns="0" bIns="0"/>
          <a:lstStyle/>
          <a:p>
            <a:pPr eaLnBrk="0" hangingPunct="0"/>
            <a:r>
              <a:rPr lang="en-US" sz="2800" b="1">
                <a:solidFill>
                  <a:srgbClr val="993366"/>
                </a:solidFill>
              </a:rPr>
              <a:t>C</a:t>
            </a:r>
          </a:p>
          <a:p>
            <a:pPr eaLnBrk="0" hangingPunct="0"/>
            <a:endParaRPr lang="en-US">
              <a:solidFill>
                <a:srgbClr val="993366"/>
              </a:solidFill>
            </a:endParaRPr>
          </a:p>
        </p:txBody>
      </p:sp>
      <p:sp>
        <p:nvSpPr>
          <p:cNvPr id="201739" name="Text Box 11"/>
          <p:cNvSpPr txBox="1">
            <a:spLocks noChangeArrowheads="1"/>
          </p:cNvSpPr>
          <p:nvPr/>
        </p:nvSpPr>
        <p:spPr bwMode="auto">
          <a:xfrm>
            <a:off x="4800600" y="5638800"/>
            <a:ext cx="271463" cy="271463"/>
          </a:xfrm>
          <a:prstGeom prst="rect">
            <a:avLst/>
          </a:prstGeom>
          <a:noFill/>
          <a:ln w="9525">
            <a:noFill/>
            <a:miter lim="800000"/>
            <a:headEnd/>
            <a:tailEnd/>
          </a:ln>
        </p:spPr>
        <p:txBody>
          <a:bodyPr lIns="0" tIns="0" rIns="0" bIns="0"/>
          <a:lstStyle/>
          <a:p>
            <a:pPr eaLnBrk="0" hangingPunct="0"/>
            <a:r>
              <a:rPr lang="en-US" sz="2800" b="1">
                <a:solidFill>
                  <a:srgbClr val="33CC33"/>
                </a:solidFill>
              </a:rPr>
              <a:t>D</a:t>
            </a:r>
          </a:p>
          <a:p>
            <a:pPr eaLnBrk="0" hangingPunct="0"/>
            <a:endParaRPr lang="en-US" sz="1200"/>
          </a:p>
        </p:txBody>
      </p:sp>
      <p:sp>
        <p:nvSpPr>
          <p:cNvPr id="201740" name="Freeform 12"/>
          <p:cNvSpPr>
            <a:spLocks/>
          </p:cNvSpPr>
          <p:nvPr/>
        </p:nvSpPr>
        <p:spPr bwMode="auto">
          <a:xfrm>
            <a:off x="5257800" y="5334000"/>
            <a:ext cx="3263900" cy="1270000"/>
          </a:xfrm>
          <a:custGeom>
            <a:avLst/>
            <a:gdLst>
              <a:gd name="T0" fmla="*/ 0 w 4508"/>
              <a:gd name="T1" fmla="*/ 2147483647 h 1755"/>
              <a:gd name="T2" fmla="*/ 2147483647 w 4508"/>
              <a:gd name="T3" fmla="*/ 2147483647 h 1755"/>
              <a:gd name="T4" fmla="*/ 2147483647 w 4508"/>
              <a:gd name="T5" fmla="*/ 2147483647 h 1755"/>
              <a:gd name="T6" fmla="*/ 2147483647 w 4508"/>
              <a:gd name="T7" fmla="*/ 2147483647 h 1755"/>
              <a:gd name="T8" fmla="*/ 2147483647 w 4508"/>
              <a:gd name="T9" fmla="*/ 2147483647 h 1755"/>
              <a:gd name="T10" fmla="*/ 2147483647 w 4508"/>
              <a:gd name="T11" fmla="*/ 2147483647 h 1755"/>
              <a:gd name="T12" fmla="*/ 2147483647 w 4508"/>
              <a:gd name="T13" fmla="*/ 2147483647 h 1755"/>
              <a:gd name="T14" fmla="*/ 2147483647 w 4508"/>
              <a:gd name="T15" fmla="*/ 0 h 1755"/>
              <a:gd name="T16" fmla="*/ 2147483647 w 4508"/>
              <a:gd name="T17" fmla="*/ 2147483647 h 1755"/>
              <a:gd name="T18" fmla="*/ 2147483647 w 4508"/>
              <a:gd name="T19" fmla="*/ 2147483647 h 17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08"/>
              <a:gd name="T31" fmla="*/ 0 h 1755"/>
              <a:gd name="T32" fmla="*/ 4508 w 4508"/>
              <a:gd name="T33" fmla="*/ 1755 h 17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08" h="1755">
                <a:moveTo>
                  <a:pt x="0" y="861"/>
                </a:moveTo>
                <a:lnTo>
                  <a:pt x="697" y="861"/>
                </a:lnTo>
                <a:lnTo>
                  <a:pt x="934" y="855"/>
                </a:lnTo>
                <a:lnTo>
                  <a:pt x="1264" y="870"/>
                </a:lnTo>
                <a:lnTo>
                  <a:pt x="1484" y="850"/>
                </a:lnTo>
                <a:lnTo>
                  <a:pt x="2585" y="850"/>
                </a:lnTo>
                <a:lnTo>
                  <a:pt x="2809" y="1755"/>
                </a:lnTo>
                <a:lnTo>
                  <a:pt x="3214" y="0"/>
                </a:lnTo>
                <a:lnTo>
                  <a:pt x="3440" y="850"/>
                </a:lnTo>
                <a:lnTo>
                  <a:pt x="4508" y="850"/>
                </a:lnTo>
              </a:path>
            </a:pathLst>
          </a:custGeom>
          <a:noFill/>
          <a:ln w="76200">
            <a:solidFill>
              <a:srgbClr val="33CC33"/>
            </a:solidFill>
            <a:round/>
            <a:headEnd/>
            <a:tailEnd/>
          </a:ln>
        </p:spPr>
        <p:txBody>
          <a:bodyPr/>
          <a:lstStyle/>
          <a:p>
            <a:endParaRPr lang="en-US"/>
          </a:p>
        </p:txBody>
      </p:sp>
      <p:sp>
        <p:nvSpPr>
          <p:cNvPr id="201741" name="Freeform 13"/>
          <p:cNvSpPr>
            <a:spLocks/>
          </p:cNvSpPr>
          <p:nvPr/>
        </p:nvSpPr>
        <p:spPr bwMode="auto">
          <a:xfrm>
            <a:off x="5257800" y="3886200"/>
            <a:ext cx="3262313" cy="1271588"/>
          </a:xfrm>
          <a:custGeom>
            <a:avLst/>
            <a:gdLst>
              <a:gd name="T0" fmla="*/ 0 w 4508"/>
              <a:gd name="T1" fmla="*/ 2147483647 h 1755"/>
              <a:gd name="T2" fmla="*/ 2147483647 w 4508"/>
              <a:gd name="T3" fmla="*/ 2147483647 h 1755"/>
              <a:gd name="T4" fmla="*/ 2147483647 w 4508"/>
              <a:gd name="T5" fmla="*/ 2147483647 h 1755"/>
              <a:gd name="T6" fmla="*/ 2147483647 w 4508"/>
              <a:gd name="T7" fmla="*/ 2147483647 h 1755"/>
              <a:gd name="T8" fmla="*/ 2147483647 w 4508"/>
              <a:gd name="T9" fmla="*/ 2147483647 h 1755"/>
              <a:gd name="T10" fmla="*/ 2147483647 w 4508"/>
              <a:gd name="T11" fmla="*/ 2147483647 h 1755"/>
              <a:gd name="T12" fmla="*/ 2147483647 w 4508"/>
              <a:gd name="T13" fmla="*/ 2147483647 h 1755"/>
              <a:gd name="T14" fmla="*/ 2147483647 w 4508"/>
              <a:gd name="T15" fmla="*/ 0 h 1755"/>
              <a:gd name="T16" fmla="*/ 2147483647 w 4508"/>
              <a:gd name="T17" fmla="*/ 2147483647 h 1755"/>
              <a:gd name="T18" fmla="*/ 2147483647 w 4508"/>
              <a:gd name="T19" fmla="*/ 2147483647 h 17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08"/>
              <a:gd name="T31" fmla="*/ 0 h 1755"/>
              <a:gd name="T32" fmla="*/ 4508 w 4508"/>
              <a:gd name="T33" fmla="*/ 1755 h 17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08" h="1755">
                <a:moveTo>
                  <a:pt x="0" y="861"/>
                </a:moveTo>
                <a:lnTo>
                  <a:pt x="697" y="861"/>
                </a:lnTo>
                <a:lnTo>
                  <a:pt x="964" y="593"/>
                </a:lnTo>
                <a:lnTo>
                  <a:pt x="1264" y="1133"/>
                </a:lnTo>
                <a:lnTo>
                  <a:pt x="1484" y="850"/>
                </a:lnTo>
                <a:lnTo>
                  <a:pt x="2585" y="850"/>
                </a:lnTo>
                <a:lnTo>
                  <a:pt x="2809" y="1755"/>
                </a:lnTo>
                <a:lnTo>
                  <a:pt x="3214" y="0"/>
                </a:lnTo>
                <a:lnTo>
                  <a:pt x="3440" y="850"/>
                </a:lnTo>
                <a:lnTo>
                  <a:pt x="4508" y="850"/>
                </a:lnTo>
              </a:path>
            </a:pathLst>
          </a:custGeom>
          <a:noFill/>
          <a:ln w="76200">
            <a:solidFill>
              <a:srgbClr val="993366"/>
            </a:solidFill>
            <a:round/>
            <a:headEnd/>
            <a:tailEnd/>
          </a:ln>
        </p:spPr>
        <p:txBody>
          <a:bodyPr/>
          <a:lstStyle/>
          <a:p>
            <a:endParaRPr lang="en-US"/>
          </a:p>
        </p:txBody>
      </p:sp>
      <p:sp>
        <p:nvSpPr>
          <p:cNvPr id="201742" name="Freeform 14"/>
          <p:cNvSpPr>
            <a:spLocks/>
          </p:cNvSpPr>
          <p:nvPr/>
        </p:nvSpPr>
        <p:spPr bwMode="auto">
          <a:xfrm>
            <a:off x="601663" y="2843213"/>
            <a:ext cx="3889375" cy="596900"/>
          </a:xfrm>
          <a:custGeom>
            <a:avLst/>
            <a:gdLst>
              <a:gd name="T0" fmla="*/ 0 w 6016"/>
              <a:gd name="T1" fmla="*/ 2147483647 h 930"/>
              <a:gd name="T2" fmla="*/ 2147483647 w 6016"/>
              <a:gd name="T3" fmla="*/ 2147483647 h 930"/>
              <a:gd name="T4" fmla="*/ 2147483647 w 6016"/>
              <a:gd name="T5" fmla="*/ 2147483647 h 930"/>
              <a:gd name="T6" fmla="*/ 2147483647 w 6016"/>
              <a:gd name="T7" fmla="*/ 2147483647 h 930"/>
              <a:gd name="T8" fmla="*/ 2147483647 w 6016"/>
              <a:gd name="T9" fmla="*/ 2147483647 h 930"/>
              <a:gd name="T10" fmla="*/ 2147483647 w 6016"/>
              <a:gd name="T11" fmla="*/ 2147483647 h 930"/>
              <a:gd name="T12" fmla="*/ 2147483647 w 6016"/>
              <a:gd name="T13" fmla="*/ 2147483647 h 930"/>
              <a:gd name="T14" fmla="*/ 2147483647 w 6016"/>
              <a:gd name="T15" fmla="*/ 0 h 930"/>
              <a:gd name="T16" fmla="*/ 2147483647 w 6016"/>
              <a:gd name="T17" fmla="*/ 2147483647 h 930"/>
              <a:gd name="T18" fmla="*/ 2147483647 w 6016"/>
              <a:gd name="T19" fmla="*/ 2147483647 h 9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16"/>
              <a:gd name="T31" fmla="*/ 0 h 930"/>
              <a:gd name="T32" fmla="*/ 6016 w 6016"/>
              <a:gd name="T33" fmla="*/ 930 h 9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16" h="930">
                <a:moveTo>
                  <a:pt x="0" y="480"/>
                </a:moveTo>
                <a:lnTo>
                  <a:pt x="930" y="480"/>
                </a:lnTo>
                <a:lnTo>
                  <a:pt x="1245" y="45"/>
                </a:lnTo>
                <a:lnTo>
                  <a:pt x="1680" y="930"/>
                </a:lnTo>
                <a:lnTo>
                  <a:pt x="1980" y="465"/>
                </a:lnTo>
                <a:lnTo>
                  <a:pt x="3450" y="465"/>
                </a:lnTo>
                <a:lnTo>
                  <a:pt x="3750" y="930"/>
                </a:lnTo>
                <a:lnTo>
                  <a:pt x="4305" y="0"/>
                </a:lnTo>
                <a:lnTo>
                  <a:pt x="4591" y="465"/>
                </a:lnTo>
                <a:lnTo>
                  <a:pt x="6016" y="465"/>
                </a:lnTo>
              </a:path>
            </a:pathLst>
          </a:custGeom>
          <a:noFill/>
          <a:ln w="76200">
            <a:solidFill>
              <a:srgbClr val="000000"/>
            </a:solidFill>
            <a:round/>
            <a:headEnd/>
            <a:tailEnd/>
          </a:ln>
        </p:spPr>
        <p:txBody>
          <a:bodyPr/>
          <a:lstStyle/>
          <a:p>
            <a:endParaRPr lang="en-US"/>
          </a:p>
        </p:txBody>
      </p:sp>
      <p:sp>
        <p:nvSpPr>
          <p:cNvPr id="201743" name="Freeform 15"/>
          <p:cNvSpPr>
            <a:spLocks/>
          </p:cNvSpPr>
          <p:nvPr/>
        </p:nvSpPr>
        <p:spPr bwMode="auto">
          <a:xfrm flipV="1">
            <a:off x="588963" y="3960813"/>
            <a:ext cx="3889375" cy="609600"/>
          </a:xfrm>
          <a:custGeom>
            <a:avLst/>
            <a:gdLst>
              <a:gd name="T0" fmla="*/ 0 w 6015"/>
              <a:gd name="T1" fmla="*/ 2147483647 h 945"/>
              <a:gd name="T2" fmla="*/ 2147483647 w 6015"/>
              <a:gd name="T3" fmla="*/ 2147483647 h 945"/>
              <a:gd name="T4" fmla="*/ 2147483647 w 6015"/>
              <a:gd name="T5" fmla="*/ 2147483647 h 945"/>
              <a:gd name="T6" fmla="*/ 2147483647 w 6015"/>
              <a:gd name="T7" fmla="*/ 2147483647 h 945"/>
              <a:gd name="T8" fmla="*/ 2147483647 w 6015"/>
              <a:gd name="T9" fmla="*/ 2147483647 h 945"/>
              <a:gd name="T10" fmla="*/ 2147483647 w 6015"/>
              <a:gd name="T11" fmla="*/ 2147483647 h 945"/>
              <a:gd name="T12" fmla="*/ 2147483647 w 6015"/>
              <a:gd name="T13" fmla="*/ 0 h 945"/>
              <a:gd name="T14" fmla="*/ 2147483647 w 6015"/>
              <a:gd name="T15" fmla="*/ 2147483647 h 945"/>
              <a:gd name="T16" fmla="*/ 2147483647 w 6015"/>
              <a:gd name="T17" fmla="*/ 2147483647 h 945"/>
              <a:gd name="T18" fmla="*/ 2147483647 w 6015"/>
              <a:gd name="T19" fmla="*/ 2147483647 h 9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15"/>
              <a:gd name="T31" fmla="*/ 0 h 945"/>
              <a:gd name="T32" fmla="*/ 6015 w 6015"/>
              <a:gd name="T33" fmla="*/ 945 h 9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15" h="945">
                <a:moveTo>
                  <a:pt x="0" y="450"/>
                </a:moveTo>
                <a:lnTo>
                  <a:pt x="930" y="450"/>
                </a:lnTo>
                <a:lnTo>
                  <a:pt x="1259" y="60"/>
                </a:lnTo>
                <a:lnTo>
                  <a:pt x="1694" y="945"/>
                </a:lnTo>
                <a:lnTo>
                  <a:pt x="1980" y="465"/>
                </a:lnTo>
                <a:lnTo>
                  <a:pt x="3449" y="465"/>
                </a:lnTo>
                <a:lnTo>
                  <a:pt x="3749" y="0"/>
                </a:lnTo>
                <a:lnTo>
                  <a:pt x="4304" y="930"/>
                </a:lnTo>
                <a:lnTo>
                  <a:pt x="4590" y="465"/>
                </a:lnTo>
                <a:lnTo>
                  <a:pt x="6015" y="465"/>
                </a:lnTo>
              </a:path>
            </a:pathLst>
          </a:custGeom>
          <a:noFill/>
          <a:ln w="76200">
            <a:solidFill>
              <a:srgbClr val="000000"/>
            </a:solidFill>
            <a:round/>
            <a:headEnd/>
            <a:tailEnd/>
          </a:ln>
        </p:spPr>
        <p:txBody>
          <a:bodyPr/>
          <a:lstStyle/>
          <a:p>
            <a:endParaRPr lang="en-US"/>
          </a:p>
        </p:txBody>
      </p:sp>
      <p:sp>
        <p:nvSpPr>
          <p:cNvPr id="201744" name="Line 16"/>
          <p:cNvSpPr>
            <a:spLocks noChangeShapeType="1"/>
          </p:cNvSpPr>
          <p:nvPr/>
        </p:nvSpPr>
        <p:spPr bwMode="auto">
          <a:xfrm>
            <a:off x="349250" y="4303713"/>
            <a:ext cx="4354513" cy="1587"/>
          </a:xfrm>
          <a:prstGeom prst="line">
            <a:avLst/>
          </a:prstGeom>
          <a:noFill/>
          <a:ln w="9525">
            <a:solidFill>
              <a:srgbClr val="000000"/>
            </a:solidFill>
            <a:round/>
            <a:headEnd type="diamond" w="med" len="med"/>
            <a:tailEnd type="triangle" w="med" len="med"/>
          </a:ln>
        </p:spPr>
        <p:txBody>
          <a:bodyPr/>
          <a:lstStyle/>
          <a:p>
            <a:endParaRPr lang="en-US"/>
          </a:p>
        </p:txBody>
      </p:sp>
      <p:sp>
        <p:nvSpPr>
          <p:cNvPr id="201745" name="Line 17"/>
          <p:cNvSpPr>
            <a:spLocks noChangeShapeType="1"/>
          </p:cNvSpPr>
          <p:nvPr/>
        </p:nvSpPr>
        <p:spPr bwMode="auto">
          <a:xfrm>
            <a:off x="673100" y="3730625"/>
            <a:ext cx="0" cy="1127125"/>
          </a:xfrm>
          <a:prstGeom prst="line">
            <a:avLst/>
          </a:prstGeom>
          <a:noFill/>
          <a:ln w="9525">
            <a:solidFill>
              <a:srgbClr val="000000"/>
            </a:solidFill>
            <a:round/>
            <a:headEnd/>
            <a:tailEnd/>
          </a:ln>
        </p:spPr>
        <p:txBody>
          <a:bodyPr/>
          <a:lstStyle/>
          <a:p>
            <a:endParaRPr lang="en-US"/>
          </a:p>
        </p:txBody>
      </p:sp>
      <p:sp>
        <p:nvSpPr>
          <p:cNvPr id="201746" name="Line 18"/>
          <p:cNvSpPr>
            <a:spLocks noChangeShapeType="1"/>
          </p:cNvSpPr>
          <p:nvPr/>
        </p:nvSpPr>
        <p:spPr bwMode="auto">
          <a:xfrm>
            <a:off x="349250" y="3168650"/>
            <a:ext cx="4264025" cy="1588"/>
          </a:xfrm>
          <a:prstGeom prst="line">
            <a:avLst/>
          </a:prstGeom>
          <a:noFill/>
          <a:ln w="9525">
            <a:solidFill>
              <a:srgbClr val="000000"/>
            </a:solidFill>
            <a:round/>
            <a:headEnd/>
            <a:tailEnd type="triangle" w="med" len="med"/>
          </a:ln>
        </p:spPr>
        <p:txBody>
          <a:bodyPr/>
          <a:lstStyle/>
          <a:p>
            <a:endParaRPr lang="en-US"/>
          </a:p>
        </p:txBody>
      </p:sp>
      <p:sp>
        <p:nvSpPr>
          <p:cNvPr id="201747" name="Line 19"/>
          <p:cNvSpPr>
            <a:spLocks noChangeShapeType="1"/>
          </p:cNvSpPr>
          <p:nvPr/>
        </p:nvSpPr>
        <p:spPr bwMode="auto">
          <a:xfrm>
            <a:off x="673100" y="2362200"/>
            <a:ext cx="0" cy="1231900"/>
          </a:xfrm>
          <a:prstGeom prst="line">
            <a:avLst/>
          </a:prstGeom>
          <a:noFill/>
          <a:ln w="9525">
            <a:solidFill>
              <a:srgbClr val="000000"/>
            </a:solidFill>
            <a:round/>
            <a:headEnd/>
            <a:tailEnd/>
          </a:ln>
        </p:spPr>
        <p:txBody>
          <a:bodyPr/>
          <a:lstStyle/>
          <a:p>
            <a:endParaRPr lang="en-US"/>
          </a:p>
        </p:txBody>
      </p:sp>
      <p:sp>
        <p:nvSpPr>
          <p:cNvPr id="201748" name="Text Box 20"/>
          <p:cNvSpPr txBox="1">
            <a:spLocks noChangeArrowheads="1"/>
          </p:cNvSpPr>
          <p:nvPr/>
        </p:nvSpPr>
        <p:spPr bwMode="auto">
          <a:xfrm>
            <a:off x="4406900" y="3130550"/>
            <a:ext cx="323850" cy="322263"/>
          </a:xfrm>
          <a:prstGeom prst="rect">
            <a:avLst/>
          </a:prstGeom>
          <a:noFill/>
          <a:ln w="9525">
            <a:noFill/>
            <a:miter lim="800000"/>
            <a:headEnd/>
            <a:tailEnd/>
          </a:ln>
        </p:spPr>
        <p:txBody>
          <a:bodyPr lIns="0" tIns="0" rIns="0" bIns="0"/>
          <a:lstStyle/>
          <a:p>
            <a:pPr eaLnBrk="0" hangingPunct="0"/>
            <a:r>
              <a:rPr lang="en-US" sz="1600"/>
              <a:t>x</a:t>
            </a:r>
            <a:endParaRPr lang="en-US" sz="1000"/>
          </a:p>
          <a:p>
            <a:pPr eaLnBrk="0" hangingPunct="0"/>
            <a:endParaRPr lang="en-US" sz="1200"/>
          </a:p>
        </p:txBody>
      </p:sp>
      <p:sp>
        <p:nvSpPr>
          <p:cNvPr id="201749" name="Text Box 21"/>
          <p:cNvSpPr txBox="1">
            <a:spLocks noChangeArrowheads="1"/>
          </p:cNvSpPr>
          <p:nvPr/>
        </p:nvSpPr>
        <p:spPr bwMode="auto">
          <a:xfrm>
            <a:off x="4471988" y="4316413"/>
            <a:ext cx="322262" cy="323850"/>
          </a:xfrm>
          <a:prstGeom prst="rect">
            <a:avLst/>
          </a:prstGeom>
          <a:noFill/>
          <a:ln w="9525">
            <a:noFill/>
            <a:miter lim="800000"/>
            <a:headEnd/>
            <a:tailEnd/>
          </a:ln>
        </p:spPr>
        <p:txBody>
          <a:bodyPr lIns="0" tIns="0" rIns="0" bIns="0"/>
          <a:lstStyle/>
          <a:p>
            <a:pPr eaLnBrk="0" hangingPunct="0"/>
            <a:r>
              <a:rPr lang="en-US" sz="1600"/>
              <a:t>x</a:t>
            </a:r>
            <a:endParaRPr lang="en-US" sz="1000"/>
          </a:p>
          <a:p>
            <a:pPr eaLnBrk="0" hangingPunct="0"/>
            <a:endParaRPr lang="en-US" sz="1200"/>
          </a:p>
        </p:txBody>
      </p:sp>
      <p:sp>
        <p:nvSpPr>
          <p:cNvPr id="201750" name="Text Box 22"/>
          <p:cNvSpPr txBox="1">
            <a:spLocks noChangeArrowheads="1"/>
          </p:cNvSpPr>
          <p:nvPr/>
        </p:nvSpPr>
        <p:spPr bwMode="auto">
          <a:xfrm>
            <a:off x="26988" y="2362200"/>
            <a:ext cx="646112" cy="322263"/>
          </a:xfrm>
          <a:prstGeom prst="rect">
            <a:avLst/>
          </a:prstGeom>
          <a:noFill/>
          <a:ln w="9525">
            <a:noFill/>
            <a:miter lim="800000"/>
            <a:headEnd/>
            <a:tailEnd/>
          </a:ln>
        </p:spPr>
        <p:txBody>
          <a:bodyPr lIns="0" tIns="0" rIns="0" bIns="0"/>
          <a:lstStyle/>
          <a:p>
            <a:pPr eaLnBrk="0" hangingPunct="0"/>
            <a:r>
              <a:rPr lang="en-US" sz="1600"/>
              <a:t>Wave 1</a:t>
            </a:r>
            <a:endParaRPr lang="en-US" sz="1000"/>
          </a:p>
          <a:p>
            <a:pPr eaLnBrk="0" hangingPunct="0"/>
            <a:endParaRPr lang="en-US" sz="1200"/>
          </a:p>
        </p:txBody>
      </p:sp>
      <p:sp>
        <p:nvSpPr>
          <p:cNvPr id="201751" name="Text Box 23"/>
          <p:cNvSpPr txBox="1">
            <a:spLocks noChangeArrowheads="1"/>
          </p:cNvSpPr>
          <p:nvPr/>
        </p:nvSpPr>
        <p:spPr bwMode="auto">
          <a:xfrm>
            <a:off x="26988" y="3678238"/>
            <a:ext cx="646112" cy="322262"/>
          </a:xfrm>
          <a:prstGeom prst="rect">
            <a:avLst/>
          </a:prstGeom>
          <a:noFill/>
          <a:ln w="9525">
            <a:noFill/>
            <a:miter lim="800000"/>
            <a:headEnd/>
            <a:tailEnd/>
          </a:ln>
        </p:spPr>
        <p:txBody>
          <a:bodyPr lIns="0" tIns="0" rIns="0" bIns="0"/>
          <a:lstStyle/>
          <a:p>
            <a:pPr eaLnBrk="0" hangingPunct="0"/>
            <a:r>
              <a:rPr lang="en-US" sz="1600"/>
              <a:t>Wave 2</a:t>
            </a:r>
            <a:endParaRPr lang="en-US" sz="1000"/>
          </a:p>
          <a:p>
            <a:pPr eaLnBrk="0" hangingPunct="0"/>
            <a:endParaRPr lang="en-US" sz="1200"/>
          </a:p>
        </p:txBody>
      </p:sp>
    </p:spTree>
    <p:extLst>
      <p:ext uri="{BB962C8B-B14F-4D97-AF65-F5344CB8AC3E}">
        <p14:creationId xmlns:p14="http://schemas.microsoft.com/office/powerpoint/2010/main" val="345142695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i="1" dirty="0" smtClean="0">
                <a:hlinkClick r:id="rId2"/>
              </a:rPr>
              <a:t>Sound</a:t>
            </a:r>
            <a:r>
              <a:rPr lang="en-US" dirty="0" smtClean="0"/>
              <a:t> </a:t>
            </a:r>
            <a:br>
              <a:rPr lang="en-US" dirty="0" smtClean="0"/>
            </a:br>
            <a:r>
              <a:rPr lang="en-US" dirty="0" smtClean="0">
                <a:hlinkClick r:id="rId3"/>
              </a:rPr>
              <a:t>Activity</a:t>
            </a:r>
            <a:endParaRPr lang="en-US" dirty="0" smtClean="0"/>
          </a:p>
        </p:txBody>
      </p:sp>
      <p:sp>
        <p:nvSpPr>
          <p:cNvPr id="156675" name="Rectangle 3"/>
          <p:cNvSpPr>
            <a:spLocks noGrp="1" noChangeArrowheads="1"/>
          </p:cNvSpPr>
          <p:nvPr>
            <p:ph type="body" idx="1"/>
          </p:nvPr>
        </p:nvSpPr>
        <p:spPr/>
        <p:txBody>
          <a:bodyPr/>
          <a:lstStyle/>
          <a:p>
            <a:pPr eaLnBrk="1" hangingPunct="1">
              <a:lnSpc>
                <a:spcPct val="90000"/>
              </a:lnSpc>
              <a:buFontTx/>
              <a:buNone/>
            </a:pPr>
            <a:r>
              <a:rPr lang="en-US" smtClean="0"/>
              <a:t>I used questions 1-8 with the sound activity and the rest on the next day.</a:t>
            </a:r>
          </a:p>
          <a:p>
            <a:pPr eaLnBrk="1" hangingPunct="1">
              <a:lnSpc>
                <a:spcPct val="90000"/>
              </a:lnSpc>
              <a:buFontTx/>
              <a:buNone/>
            </a:pPr>
            <a:r>
              <a:rPr lang="en-US" b="1" smtClean="0">
                <a:cs typeface="Times New Roman" pitchFamily="18" charset="0"/>
              </a:rPr>
              <a:t>Learning Goals:  Students will be able to </a:t>
            </a:r>
            <a:endParaRPr lang="en-US" smtClean="0">
              <a:cs typeface="Times New Roman" pitchFamily="18" charset="0"/>
            </a:endParaRPr>
          </a:p>
          <a:p>
            <a:pPr eaLnBrk="1" hangingPunct="1">
              <a:lnSpc>
                <a:spcPct val="90000"/>
              </a:lnSpc>
            </a:pPr>
            <a:r>
              <a:rPr lang="en-US" b="1" smtClean="0"/>
              <a:t>Explain how different sounds are modeled, described, and produced.  </a:t>
            </a:r>
            <a:endParaRPr lang="en-US" smtClean="0"/>
          </a:p>
          <a:p>
            <a:pPr eaLnBrk="1" hangingPunct="1">
              <a:lnSpc>
                <a:spcPct val="90000"/>
              </a:lnSpc>
              <a:buFontTx/>
              <a:buNone/>
            </a:pPr>
            <a:r>
              <a:rPr lang="en-US" b="1" smtClean="0">
                <a:cs typeface="Times New Roman" pitchFamily="18" charset="0"/>
              </a:rPr>
              <a:t>Design ways to determine the speed, frequency, period and wavelength of a sound wave model.</a:t>
            </a:r>
            <a:r>
              <a:rPr lang="en-US" smtClean="0"/>
              <a:t> </a:t>
            </a:r>
          </a:p>
        </p:txBody>
      </p:sp>
      <p:sp>
        <p:nvSpPr>
          <p:cNvPr id="4" name="TextBox 5"/>
          <p:cNvSpPr txBox="1">
            <a:spLocks noChangeArrowheads="1"/>
          </p:cNvSpPr>
          <p:nvPr/>
        </p:nvSpPr>
        <p:spPr bwMode="auto">
          <a:xfrm>
            <a:off x="3352800" y="62484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4" action="ppaction://hlinkfile"/>
              </a:rPr>
              <a:t>phet.colorado.edu</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381000" y="381000"/>
            <a:ext cx="7772400" cy="1143000"/>
          </a:xfrm>
        </p:spPr>
        <p:txBody>
          <a:bodyPr/>
          <a:lstStyle/>
          <a:p>
            <a:pPr eaLnBrk="1" hangingPunct="1"/>
            <a:r>
              <a:rPr lang="en-US" sz="2400" smtClean="0"/>
              <a:t>Notes from Perkins’ homework</a:t>
            </a:r>
          </a:p>
        </p:txBody>
      </p:sp>
      <p:sp>
        <p:nvSpPr>
          <p:cNvPr id="181251" name="Rectangle 3"/>
          <p:cNvSpPr>
            <a:spLocks noGrp="1" noChangeArrowheads="1"/>
          </p:cNvSpPr>
          <p:nvPr>
            <p:ph type="subTitle" idx="1"/>
          </p:nvPr>
        </p:nvSpPr>
        <p:spPr>
          <a:xfrm>
            <a:off x="685800" y="1066800"/>
            <a:ext cx="7848600" cy="1752600"/>
          </a:xfrm>
        </p:spPr>
        <p:txBody>
          <a:bodyPr/>
          <a:lstStyle/>
          <a:p>
            <a:pPr algn="l" eaLnBrk="1" hangingPunct="1"/>
            <a:r>
              <a:rPr lang="en-US" sz="2400" dirty="0" smtClean="0">
                <a:solidFill>
                  <a:srgbClr val="006600"/>
                </a:solidFill>
                <a:latin typeface="Comic Sans MS" pitchFamily="66" charset="0"/>
                <a:cs typeface="Times New Roman" pitchFamily="18" charset="0"/>
              </a:rPr>
              <a:t>While moving man is useful to answer this question, equations give us the same result. </a:t>
            </a:r>
            <a:br>
              <a:rPr lang="en-US" sz="2400" dirty="0" smtClean="0">
                <a:solidFill>
                  <a:srgbClr val="006600"/>
                </a:solidFill>
                <a:latin typeface="Comic Sans MS" pitchFamily="66" charset="0"/>
                <a:cs typeface="Times New Roman" pitchFamily="18" charset="0"/>
              </a:rPr>
            </a:br>
            <a:endParaRPr lang="en-US" sz="2400" dirty="0" smtClean="0">
              <a:solidFill>
                <a:srgbClr val="006600"/>
              </a:solidFill>
              <a:latin typeface="Comic Sans MS" pitchFamily="66" charset="0"/>
              <a:cs typeface="Times New Roman" pitchFamily="18" charset="0"/>
            </a:endParaRPr>
          </a:p>
          <a:p>
            <a:pPr algn="l" eaLnBrk="1" hangingPunct="1"/>
            <a:r>
              <a:rPr lang="en-US" sz="2400" dirty="0" smtClean="0">
                <a:solidFill>
                  <a:srgbClr val="006600"/>
                </a:solidFill>
                <a:latin typeface="Comic Sans MS" pitchFamily="66" charset="0"/>
                <a:cs typeface="Times New Roman" pitchFamily="18" charset="0"/>
              </a:rPr>
              <a:t>Use </a:t>
            </a:r>
            <a:r>
              <a:rPr lang="en-US" sz="2400" dirty="0" smtClean="0">
                <a:latin typeface="Comic Sans MS" pitchFamily="66" charset="0"/>
                <a:cs typeface="Times New Roman" pitchFamily="18" charset="0"/>
              </a:rPr>
              <a:t>Velocity = Initial velocity + acceleration x time</a:t>
            </a:r>
            <a:r>
              <a:rPr lang="en-US" sz="2400" dirty="0" smtClean="0">
                <a:solidFill>
                  <a:srgbClr val="006600"/>
                </a:solidFill>
                <a:latin typeface="Comic Sans MS" pitchFamily="66" charset="0"/>
                <a:cs typeface="Times New Roman" pitchFamily="18" charset="0"/>
              </a:rPr>
              <a:t> </a:t>
            </a:r>
            <a:br>
              <a:rPr lang="en-US" sz="2400" dirty="0" smtClean="0">
                <a:solidFill>
                  <a:srgbClr val="006600"/>
                </a:solidFill>
                <a:latin typeface="Comic Sans MS" pitchFamily="66" charset="0"/>
                <a:cs typeface="Times New Roman" pitchFamily="18" charset="0"/>
              </a:rPr>
            </a:br>
            <a:r>
              <a:rPr lang="en-US" sz="2400" dirty="0" smtClean="0">
                <a:solidFill>
                  <a:srgbClr val="006600"/>
                </a:solidFill>
                <a:latin typeface="Comic Sans MS" pitchFamily="66" charset="0"/>
                <a:cs typeface="Times New Roman" pitchFamily="18" charset="0"/>
              </a:rPr>
              <a:t>or acceleration = (change in velocity)/(time elapsed)</a:t>
            </a:r>
            <a:br>
              <a:rPr lang="en-US" sz="2400" dirty="0" smtClean="0">
                <a:solidFill>
                  <a:srgbClr val="006600"/>
                </a:solidFill>
                <a:latin typeface="Comic Sans MS" pitchFamily="66" charset="0"/>
                <a:cs typeface="Times New Roman" pitchFamily="18" charset="0"/>
              </a:rPr>
            </a:br>
            <a:r>
              <a:rPr lang="en-US" sz="2400" dirty="0" smtClean="0">
                <a:solidFill>
                  <a:srgbClr val="006600"/>
                </a:solidFill>
                <a:latin typeface="Comic Sans MS" pitchFamily="66" charset="0"/>
                <a:cs typeface="Times New Roman" pitchFamily="18" charset="0"/>
              </a:rPr>
              <a:t>which is the same as (time elapsed) = (change in velocity)/acceleration. </a:t>
            </a:r>
            <a:br>
              <a:rPr lang="en-US" sz="2400" dirty="0" smtClean="0">
                <a:solidFill>
                  <a:srgbClr val="006600"/>
                </a:solidFill>
                <a:latin typeface="Comic Sans MS" pitchFamily="66" charset="0"/>
                <a:cs typeface="Times New Roman" pitchFamily="18" charset="0"/>
              </a:rPr>
            </a:br>
            <a:r>
              <a:rPr lang="en-US" sz="2400" dirty="0" smtClean="0">
                <a:solidFill>
                  <a:srgbClr val="006600"/>
                </a:solidFill>
                <a:latin typeface="Comic Sans MS" pitchFamily="66" charset="0"/>
                <a:cs typeface="Times New Roman" pitchFamily="18" charset="0"/>
              </a:rPr>
              <a:t>So it will take 2 times as long to stop if the initial velocity is 2 times larger and the acceleration is the same. </a:t>
            </a:r>
            <a:endParaRPr lang="en-US" sz="2400" dirty="0" smtClean="0">
              <a:solidFill>
                <a:srgbClr val="000000"/>
              </a:solidFill>
              <a:cs typeface="Times New Roman" pitchFamily="18" charset="0"/>
            </a:endParaRPr>
          </a:p>
          <a:p>
            <a:pPr algn="l" eaLnBrk="1" hangingPunct="1"/>
            <a:r>
              <a:rPr lang="en-US" sz="2400" dirty="0" smtClean="0">
                <a:latin typeface="Comic Sans MS" pitchFamily="66" charset="0"/>
                <a:cs typeface="Times New Roman" pitchFamily="18" charset="0"/>
              </a:rPr>
              <a:t>distance traveled = (initial velocity) x time + (1/2 x acceleration x time x time)</a:t>
            </a:r>
            <a:br>
              <a:rPr lang="en-US" sz="2400" dirty="0" smtClean="0">
                <a:latin typeface="Comic Sans MS" pitchFamily="66" charset="0"/>
                <a:cs typeface="Times New Roman" pitchFamily="18" charset="0"/>
              </a:rPr>
            </a:br>
            <a:endParaRPr lang="en-US" sz="2400" dirty="0" smtClean="0">
              <a:latin typeface="Comic Sans MS" pitchFamily="66" charset="0"/>
              <a:cs typeface="Times New Roman" pitchFamily="18" charset="0"/>
            </a:endParaRPr>
          </a:p>
        </p:txBody>
      </p:sp>
      <p:sp>
        <p:nvSpPr>
          <p:cNvPr id="4" name="Rectangle 3"/>
          <p:cNvSpPr/>
          <p:nvPr/>
        </p:nvSpPr>
        <p:spPr>
          <a:xfrm>
            <a:off x="3771900" y="6391068"/>
            <a:ext cx="4457700" cy="246221"/>
          </a:xfrm>
          <a:prstGeom prst="rect">
            <a:avLst/>
          </a:prstGeom>
        </p:spPr>
        <p:txBody>
          <a:bodyPr wrap="square">
            <a:spAutoFit/>
          </a:bodyPr>
          <a:lstStyle/>
          <a:p>
            <a:pPr eaLnBrk="1" hangingPunct="1"/>
            <a:r>
              <a:rPr lang="en-US" sz="1000" dirty="0"/>
              <a:t>Adapted From </a:t>
            </a:r>
            <a:r>
              <a:rPr lang="en-US" sz="1000" dirty="0" smtClean="0"/>
              <a:t>Perkins at University of Colorado </a:t>
            </a:r>
            <a:endParaRPr lang="en-US" sz="1000" dirty="0"/>
          </a:p>
        </p:txBody>
      </p:sp>
    </p:spTree>
    <p:extLst>
      <p:ext uri="{BB962C8B-B14F-4D97-AF65-F5344CB8AC3E}">
        <p14:creationId xmlns:p14="http://schemas.microsoft.com/office/powerpoint/2010/main" val="76541556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title"/>
          </p:nvPr>
        </p:nvSpPr>
        <p:spPr>
          <a:xfrm>
            <a:off x="457200" y="914400"/>
            <a:ext cx="8229600" cy="1143000"/>
          </a:xfrm>
        </p:spPr>
        <p:txBody>
          <a:bodyPr/>
          <a:lstStyle/>
          <a:p>
            <a:pPr algn="l" eaLnBrk="1" hangingPunct="1"/>
            <a:r>
              <a:rPr lang="en-US" sz="4000" smtClean="0"/>
              <a:t>1. A student started the speaker by clicking on the stopwatch. How many sound waves are there is this trial?</a:t>
            </a:r>
          </a:p>
        </p:txBody>
      </p:sp>
      <p:sp>
        <p:nvSpPr>
          <p:cNvPr id="51205" name="Text Box 3"/>
          <p:cNvSpPr txBox="1">
            <a:spLocks noChangeArrowheads="1"/>
          </p:cNvSpPr>
          <p:nvPr/>
        </p:nvSpPr>
        <p:spPr bwMode="auto">
          <a:xfrm>
            <a:off x="457200" y="2819400"/>
            <a:ext cx="3429000" cy="3506788"/>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n-US" sz="3200">
                <a:latin typeface="Arial" pitchFamily="34" charset="0"/>
              </a:rPr>
              <a:t> 3</a:t>
            </a:r>
          </a:p>
          <a:p>
            <a:pPr marL="342900" indent="-342900">
              <a:spcBef>
                <a:spcPct val="50000"/>
              </a:spcBef>
              <a:buFontTx/>
              <a:buAutoNum type="alphaUcPeriod"/>
            </a:pPr>
            <a:r>
              <a:rPr lang="en-US" sz="3200">
                <a:latin typeface="Arial" pitchFamily="34" charset="0"/>
              </a:rPr>
              <a:t> 5</a:t>
            </a:r>
          </a:p>
          <a:p>
            <a:pPr marL="342900" indent="-342900">
              <a:spcBef>
                <a:spcPct val="50000"/>
              </a:spcBef>
              <a:buFontTx/>
              <a:buAutoNum type="alphaUcPeriod"/>
            </a:pPr>
            <a:r>
              <a:rPr lang="en-US" sz="3200">
                <a:latin typeface="Arial" pitchFamily="34" charset="0"/>
              </a:rPr>
              <a:t> 4</a:t>
            </a:r>
          </a:p>
          <a:p>
            <a:pPr marL="342900" indent="-342900">
              <a:spcBef>
                <a:spcPct val="50000"/>
              </a:spcBef>
              <a:buFontTx/>
              <a:buAutoNum type="alphaUcPeriod"/>
            </a:pPr>
            <a:r>
              <a:rPr lang="en-US" sz="3200">
                <a:latin typeface="Arial" pitchFamily="34" charset="0"/>
              </a:rPr>
              <a:t> 8</a:t>
            </a:r>
          </a:p>
          <a:p>
            <a:pPr marL="342900" indent="-342900">
              <a:spcBef>
                <a:spcPct val="50000"/>
              </a:spcBef>
              <a:buFontTx/>
              <a:buAutoNum type="alphaUcPeriod"/>
            </a:pPr>
            <a:endParaRPr lang="en-US" sz="3200">
              <a:latin typeface="Arial" pitchFamily="34" charset="0"/>
            </a:endParaRPr>
          </a:p>
        </p:txBody>
      </p:sp>
      <p:graphicFrame>
        <p:nvGraphicFramePr>
          <p:cNvPr id="51202" name="Object 4"/>
          <p:cNvGraphicFramePr>
            <a:graphicFrameLocks noChangeAspect="1"/>
          </p:cNvGraphicFramePr>
          <p:nvPr/>
        </p:nvGraphicFramePr>
        <p:xfrm>
          <a:off x="3124200" y="2057400"/>
          <a:ext cx="4843463" cy="3711575"/>
        </p:xfrm>
        <a:graphic>
          <a:graphicData uri="http://schemas.openxmlformats.org/presentationml/2006/ole">
            <mc:AlternateContent xmlns:mc="http://schemas.openxmlformats.org/markup-compatibility/2006">
              <mc:Choice xmlns:v="urn:schemas-microsoft-com:vml" Requires="v">
                <p:oleObj spid="_x0000_s51292" name="Bitmap Image" r:id="rId4" imgW="2674852" imgH="2049958" progId="PBrush">
                  <p:embed/>
                </p:oleObj>
              </mc:Choice>
              <mc:Fallback>
                <p:oleObj name="Bitmap Image" r:id="rId4" imgW="2674852" imgH="2049958"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057400"/>
                        <a:ext cx="4843463"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3" name="Object 5"/>
          <p:cNvGraphicFramePr>
            <a:graphicFrameLocks noChangeAspect="1"/>
          </p:cNvGraphicFramePr>
          <p:nvPr/>
        </p:nvGraphicFramePr>
        <p:xfrm>
          <a:off x="2667000" y="5105400"/>
          <a:ext cx="1524000" cy="1050925"/>
        </p:xfrm>
        <a:graphic>
          <a:graphicData uri="http://schemas.openxmlformats.org/presentationml/2006/ole">
            <mc:AlternateContent xmlns:mc="http://schemas.openxmlformats.org/markup-compatibility/2006">
              <mc:Choice xmlns:v="urn:schemas-microsoft-com:vml" Requires="v">
                <p:oleObj spid="_x0000_s51293" name="Bitmap Image" r:id="rId6" imgW="906859" imgH="624894" progId="PBrush">
                  <p:embed/>
                </p:oleObj>
              </mc:Choice>
              <mc:Fallback>
                <p:oleObj name="Bitmap Image" r:id="rId6" imgW="906859" imgH="624894" progId="PBrus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5105400"/>
                        <a:ext cx="15240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title"/>
          </p:nvPr>
        </p:nvSpPr>
        <p:spPr>
          <a:xfrm>
            <a:off x="304800" y="381000"/>
            <a:ext cx="8229600" cy="1143000"/>
          </a:xfrm>
        </p:spPr>
        <p:txBody>
          <a:bodyPr/>
          <a:lstStyle/>
          <a:p>
            <a:pPr eaLnBrk="1" hangingPunct="1"/>
            <a:r>
              <a:rPr lang="en-US" sz="4000" b="1" smtClean="0"/>
              <a:t>2. What is the speed of the sound waves shown here?</a:t>
            </a:r>
            <a:endParaRPr lang="en-US" sz="4000" smtClean="0"/>
          </a:p>
        </p:txBody>
      </p:sp>
      <p:sp>
        <p:nvSpPr>
          <p:cNvPr id="52229" name="Text Box 3"/>
          <p:cNvSpPr txBox="1">
            <a:spLocks noChangeArrowheads="1"/>
          </p:cNvSpPr>
          <p:nvPr/>
        </p:nvSpPr>
        <p:spPr bwMode="auto">
          <a:xfrm>
            <a:off x="457200" y="2362200"/>
            <a:ext cx="3429000" cy="3506788"/>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n-US" sz="3200">
                <a:latin typeface="Arial" pitchFamily="34" charset="0"/>
              </a:rPr>
              <a:t> 300 m/s</a:t>
            </a:r>
          </a:p>
          <a:p>
            <a:pPr marL="342900" indent="-342900">
              <a:spcBef>
                <a:spcPct val="50000"/>
              </a:spcBef>
              <a:buFontTx/>
              <a:buAutoNum type="alphaUcPeriod"/>
            </a:pPr>
            <a:r>
              <a:rPr lang="en-US" sz="3200">
                <a:latin typeface="Arial" pitchFamily="34" charset="0"/>
              </a:rPr>
              <a:t> 330 m/s</a:t>
            </a:r>
          </a:p>
          <a:p>
            <a:pPr marL="342900" indent="-342900">
              <a:spcBef>
                <a:spcPct val="50000"/>
              </a:spcBef>
              <a:buFontTx/>
              <a:buAutoNum type="alphaUcPeriod"/>
            </a:pPr>
            <a:r>
              <a:rPr lang="en-US" sz="3200">
                <a:latin typeface="Arial" pitchFamily="34" charset="0"/>
              </a:rPr>
              <a:t> 0.0030 m/s</a:t>
            </a:r>
          </a:p>
          <a:p>
            <a:pPr marL="342900" indent="-342900">
              <a:spcBef>
                <a:spcPct val="50000"/>
              </a:spcBef>
              <a:buFontTx/>
              <a:buAutoNum type="alphaUcPeriod"/>
            </a:pPr>
            <a:r>
              <a:rPr lang="en-US" sz="3200">
                <a:latin typeface="Arial" pitchFamily="34" charset="0"/>
              </a:rPr>
              <a:t> 66 m/s</a:t>
            </a:r>
          </a:p>
          <a:p>
            <a:pPr marL="342900" indent="-342900">
              <a:spcBef>
                <a:spcPct val="50000"/>
              </a:spcBef>
              <a:buFontTx/>
              <a:buAutoNum type="alphaUcPeriod"/>
            </a:pPr>
            <a:endParaRPr lang="en-US" sz="3200">
              <a:latin typeface="Arial" pitchFamily="34" charset="0"/>
            </a:endParaRPr>
          </a:p>
        </p:txBody>
      </p:sp>
      <p:graphicFrame>
        <p:nvGraphicFramePr>
          <p:cNvPr id="52226" name="Object 4"/>
          <p:cNvGraphicFramePr>
            <a:graphicFrameLocks noChangeAspect="1"/>
          </p:cNvGraphicFramePr>
          <p:nvPr/>
        </p:nvGraphicFramePr>
        <p:xfrm>
          <a:off x="3581400" y="1905000"/>
          <a:ext cx="4843463" cy="3711575"/>
        </p:xfrm>
        <a:graphic>
          <a:graphicData uri="http://schemas.openxmlformats.org/presentationml/2006/ole">
            <mc:AlternateContent xmlns:mc="http://schemas.openxmlformats.org/markup-compatibility/2006">
              <mc:Choice xmlns:v="urn:schemas-microsoft-com:vml" Requires="v">
                <p:oleObj spid="_x0000_s52316" name="Bitmap Image" r:id="rId4" imgW="2674852" imgH="2049958" progId="PBrush">
                  <p:embed/>
                </p:oleObj>
              </mc:Choice>
              <mc:Fallback>
                <p:oleObj name="Bitmap Image" r:id="rId4" imgW="2674852" imgH="2049958"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905000"/>
                        <a:ext cx="4843463"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27" name="Object 5"/>
          <p:cNvGraphicFramePr>
            <a:graphicFrameLocks noChangeAspect="1"/>
          </p:cNvGraphicFramePr>
          <p:nvPr/>
        </p:nvGraphicFramePr>
        <p:xfrm>
          <a:off x="3124200" y="4953000"/>
          <a:ext cx="1524000" cy="1050925"/>
        </p:xfrm>
        <a:graphic>
          <a:graphicData uri="http://schemas.openxmlformats.org/presentationml/2006/ole">
            <mc:AlternateContent xmlns:mc="http://schemas.openxmlformats.org/markup-compatibility/2006">
              <mc:Choice xmlns:v="urn:schemas-microsoft-com:vml" Requires="v">
                <p:oleObj spid="_x0000_s52317" name="Bitmap Image" r:id="rId6" imgW="906859" imgH="624894" progId="PBrush">
                  <p:embed/>
                </p:oleObj>
              </mc:Choice>
              <mc:Fallback>
                <p:oleObj name="Bitmap Image" r:id="rId6" imgW="906859" imgH="624894" progId="PBrus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953000"/>
                        <a:ext cx="15240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lstStyle/>
          <a:p>
            <a:pPr eaLnBrk="1" hangingPunct="1"/>
            <a:r>
              <a:rPr lang="en-US" sz="4000" b="1" smtClean="0"/>
              <a:t>3. What is the frequency of the sound waves shown here?</a:t>
            </a:r>
          </a:p>
        </p:txBody>
      </p:sp>
      <p:sp>
        <p:nvSpPr>
          <p:cNvPr id="53253" name="Text Box 3"/>
          <p:cNvSpPr txBox="1">
            <a:spLocks noChangeArrowheads="1"/>
          </p:cNvSpPr>
          <p:nvPr/>
        </p:nvSpPr>
        <p:spPr bwMode="auto">
          <a:xfrm>
            <a:off x="457200" y="2362200"/>
            <a:ext cx="3429000" cy="3506788"/>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n-US" sz="3200">
                <a:latin typeface="Arial" pitchFamily="34" charset="0"/>
              </a:rPr>
              <a:t> 0.0037 hz</a:t>
            </a:r>
          </a:p>
          <a:p>
            <a:pPr marL="342900" indent="-342900">
              <a:spcBef>
                <a:spcPct val="50000"/>
              </a:spcBef>
              <a:buFontTx/>
              <a:buAutoNum type="alphaUcPeriod"/>
            </a:pPr>
            <a:r>
              <a:rPr lang="en-US" sz="3200">
                <a:latin typeface="Arial" pitchFamily="34" charset="0"/>
              </a:rPr>
              <a:t> 66 hz </a:t>
            </a:r>
          </a:p>
          <a:p>
            <a:pPr marL="342900" indent="-342900">
              <a:spcBef>
                <a:spcPct val="50000"/>
              </a:spcBef>
              <a:buFontTx/>
              <a:buAutoNum type="alphaUcPeriod"/>
            </a:pPr>
            <a:r>
              <a:rPr lang="en-US" sz="3200">
                <a:latin typeface="Arial" pitchFamily="34" charset="0"/>
              </a:rPr>
              <a:t> 260 hz</a:t>
            </a:r>
          </a:p>
          <a:p>
            <a:pPr marL="342900" indent="-342900">
              <a:spcBef>
                <a:spcPct val="50000"/>
              </a:spcBef>
              <a:buFontTx/>
              <a:buAutoNum type="alphaUcPeriod"/>
            </a:pPr>
            <a:r>
              <a:rPr lang="en-US" sz="3200">
                <a:latin typeface="Arial" pitchFamily="34" charset="0"/>
              </a:rPr>
              <a:t> 300 hz</a:t>
            </a:r>
          </a:p>
          <a:p>
            <a:pPr marL="342900" indent="-342900">
              <a:spcBef>
                <a:spcPct val="50000"/>
              </a:spcBef>
              <a:buFontTx/>
              <a:buAutoNum type="alphaUcPeriod"/>
            </a:pPr>
            <a:r>
              <a:rPr lang="en-US" sz="3200">
                <a:latin typeface="Arial" pitchFamily="34" charset="0"/>
              </a:rPr>
              <a:t> 330 hz</a:t>
            </a:r>
          </a:p>
        </p:txBody>
      </p:sp>
      <p:graphicFrame>
        <p:nvGraphicFramePr>
          <p:cNvPr id="53250" name="Object 0"/>
          <p:cNvGraphicFramePr>
            <a:graphicFrameLocks noChangeAspect="1"/>
          </p:cNvGraphicFramePr>
          <p:nvPr/>
        </p:nvGraphicFramePr>
        <p:xfrm>
          <a:off x="3810000" y="1752600"/>
          <a:ext cx="4843463" cy="3711575"/>
        </p:xfrm>
        <a:graphic>
          <a:graphicData uri="http://schemas.openxmlformats.org/presentationml/2006/ole">
            <mc:AlternateContent xmlns:mc="http://schemas.openxmlformats.org/markup-compatibility/2006">
              <mc:Choice xmlns:v="urn:schemas-microsoft-com:vml" Requires="v">
                <p:oleObj spid="_x0000_s53340" name="Bitmap Image" r:id="rId4" imgW="2674852" imgH="2049958" progId="PBrush">
                  <p:embed/>
                </p:oleObj>
              </mc:Choice>
              <mc:Fallback>
                <p:oleObj name="Bitmap Image" r:id="rId4" imgW="2674852" imgH="2049958"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752600"/>
                        <a:ext cx="4843463"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51" name="Object 1"/>
          <p:cNvGraphicFramePr>
            <a:graphicFrameLocks noChangeAspect="1"/>
          </p:cNvGraphicFramePr>
          <p:nvPr/>
        </p:nvGraphicFramePr>
        <p:xfrm>
          <a:off x="3352800" y="4800600"/>
          <a:ext cx="1524000" cy="1050925"/>
        </p:xfrm>
        <a:graphic>
          <a:graphicData uri="http://schemas.openxmlformats.org/presentationml/2006/ole">
            <mc:AlternateContent xmlns:mc="http://schemas.openxmlformats.org/markup-compatibility/2006">
              <mc:Choice xmlns:v="urn:schemas-microsoft-com:vml" Requires="v">
                <p:oleObj spid="_x0000_s53341" name="Bitmap Image" r:id="rId6" imgW="906859" imgH="624894" progId="PBrush">
                  <p:embed/>
                </p:oleObj>
              </mc:Choice>
              <mc:Fallback>
                <p:oleObj name="Bitmap Image" r:id="rId6" imgW="906859" imgH="624894" progId="PBrus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800600"/>
                        <a:ext cx="15240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p:txBody>
          <a:bodyPr/>
          <a:lstStyle/>
          <a:p>
            <a:pPr eaLnBrk="1" hangingPunct="1"/>
            <a:r>
              <a:rPr lang="en-US" sz="4000" b="1" smtClean="0"/>
              <a:t>4. What is the period of the sound waves shown here?</a:t>
            </a:r>
          </a:p>
        </p:txBody>
      </p:sp>
      <p:sp>
        <p:nvSpPr>
          <p:cNvPr id="54277" name="Text Box 3"/>
          <p:cNvSpPr txBox="1">
            <a:spLocks noChangeArrowheads="1"/>
          </p:cNvSpPr>
          <p:nvPr/>
        </p:nvSpPr>
        <p:spPr bwMode="auto">
          <a:xfrm>
            <a:off x="457200" y="2362200"/>
            <a:ext cx="3429000" cy="3506788"/>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n-US" sz="3200">
                <a:latin typeface="Arial" pitchFamily="34" charset="0"/>
              </a:rPr>
              <a:t> 0.0151 s</a:t>
            </a:r>
          </a:p>
          <a:p>
            <a:pPr marL="342900" indent="-342900">
              <a:spcBef>
                <a:spcPct val="50000"/>
              </a:spcBef>
              <a:buFontTx/>
              <a:buAutoNum type="alphaUcPeriod"/>
            </a:pPr>
            <a:r>
              <a:rPr lang="en-US" sz="3200">
                <a:latin typeface="Arial" pitchFamily="34" charset="0"/>
              </a:rPr>
              <a:t> 0.0037 s</a:t>
            </a:r>
          </a:p>
          <a:p>
            <a:pPr marL="342900" indent="-342900">
              <a:spcBef>
                <a:spcPct val="50000"/>
              </a:spcBef>
              <a:buFontTx/>
              <a:buAutoNum type="alphaUcPeriod"/>
            </a:pPr>
            <a:r>
              <a:rPr lang="en-US" sz="3200">
                <a:latin typeface="Arial" pitchFamily="34" charset="0"/>
              </a:rPr>
              <a:t> 260 s</a:t>
            </a:r>
          </a:p>
          <a:p>
            <a:pPr marL="342900" indent="-342900">
              <a:spcBef>
                <a:spcPct val="50000"/>
              </a:spcBef>
              <a:buFontTx/>
              <a:buAutoNum type="alphaUcPeriod"/>
            </a:pPr>
            <a:r>
              <a:rPr lang="en-US" sz="3200">
                <a:latin typeface="Arial" pitchFamily="34" charset="0"/>
              </a:rPr>
              <a:t> 300 s</a:t>
            </a:r>
          </a:p>
          <a:p>
            <a:pPr marL="342900" indent="-342900">
              <a:spcBef>
                <a:spcPct val="50000"/>
              </a:spcBef>
              <a:buFontTx/>
              <a:buAutoNum type="alphaUcPeriod"/>
            </a:pPr>
            <a:r>
              <a:rPr lang="en-US" sz="3200">
                <a:latin typeface="Arial" pitchFamily="34" charset="0"/>
              </a:rPr>
              <a:t> 330 s</a:t>
            </a:r>
          </a:p>
        </p:txBody>
      </p:sp>
      <p:graphicFrame>
        <p:nvGraphicFramePr>
          <p:cNvPr id="54274" name="Object 0"/>
          <p:cNvGraphicFramePr>
            <a:graphicFrameLocks noChangeAspect="1"/>
          </p:cNvGraphicFramePr>
          <p:nvPr/>
        </p:nvGraphicFramePr>
        <p:xfrm>
          <a:off x="3733800" y="1752600"/>
          <a:ext cx="4843463" cy="3711575"/>
        </p:xfrm>
        <a:graphic>
          <a:graphicData uri="http://schemas.openxmlformats.org/presentationml/2006/ole">
            <mc:AlternateContent xmlns:mc="http://schemas.openxmlformats.org/markup-compatibility/2006">
              <mc:Choice xmlns:v="urn:schemas-microsoft-com:vml" Requires="v">
                <p:oleObj spid="_x0000_s54364" name="Bitmap Image" r:id="rId4" imgW="2674852" imgH="2049958" progId="PBrush">
                  <p:embed/>
                </p:oleObj>
              </mc:Choice>
              <mc:Fallback>
                <p:oleObj name="Bitmap Image" r:id="rId4" imgW="2674852" imgH="2049958"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752600"/>
                        <a:ext cx="4843463"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5" name="Object 1"/>
          <p:cNvGraphicFramePr>
            <a:graphicFrameLocks noChangeAspect="1"/>
          </p:cNvGraphicFramePr>
          <p:nvPr/>
        </p:nvGraphicFramePr>
        <p:xfrm>
          <a:off x="3276600" y="4800600"/>
          <a:ext cx="1524000" cy="1050925"/>
        </p:xfrm>
        <a:graphic>
          <a:graphicData uri="http://schemas.openxmlformats.org/presentationml/2006/ole">
            <mc:AlternateContent xmlns:mc="http://schemas.openxmlformats.org/markup-compatibility/2006">
              <mc:Choice xmlns:v="urn:schemas-microsoft-com:vml" Requires="v">
                <p:oleObj spid="_x0000_s54365" name="Bitmap Image" r:id="rId6" imgW="906859" imgH="624894" progId="PBrush">
                  <p:embed/>
                </p:oleObj>
              </mc:Choice>
              <mc:Fallback>
                <p:oleObj name="Bitmap Image" r:id="rId6" imgW="906859" imgH="624894" progId="PBrus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800600"/>
                        <a:ext cx="15240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Grp="1" noChangeArrowheads="1"/>
          </p:cNvSpPr>
          <p:nvPr>
            <p:ph type="title"/>
          </p:nvPr>
        </p:nvSpPr>
        <p:spPr/>
        <p:txBody>
          <a:bodyPr/>
          <a:lstStyle/>
          <a:p>
            <a:pPr eaLnBrk="1" hangingPunct="1"/>
            <a:r>
              <a:rPr lang="en-US" sz="4000" b="1" dirty="0" smtClean="0"/>
              <a:t>5. What is the wavelength of the sound waves shown here?</a:t>
            </a:r>
          </a:p>
        </p:txBody>
      </p:sp>
      <p:sp>
        <p:nvSpPr>
          <p:cNvPr id="55301" name="Text Box 3"/>
          <p:cNvSpPr txBox="1">
            <a:spLocks noChangeArrowheads="1"/>
          </p:cNvSpPr>
          <p:nvPr/>
        </p:nvSpPr>
        <p:spPr bwMode="auto">
          <a:xfrm>
            <a:off x="457200" y="2362200"/>
            <a:ext cx="3429000" cy="3506788"/>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n-US" sz="3200">
                <a:latin typeface="Arial" pitchFamily="34" charset="0"/>
              </a:rPr>
              <a:t> 5 m</a:t>
            </a:r>
          </a:p>
          <a:p>
            <a:pPr marL="342900" indent="-342900">
              <a:spcBef>
                <a:spcPct val="50000"/>
              </a:spcBef>
              <a:buFontTx/>
              <a:buAutoNum type="alphaUcPeriod"/>
            </a:pPr>
            <a:r>
              <a:rPr lang="en-US" sz="3200">
                <a:latin typeface="Arial" pitchFamily="34" charset="0"/>
              </a:rPr>
              <a:t> 1.3 m</a:t>
            </a:r>
          </a:p>
          <a:p>
            <a:pPr marL="342900" indent="-342900">
              <a:spcBef>
                <a:spcPct val="50000"/>
              </a:spcBef>
              <a:buFontTx/>
              <a:buAutoNum type="alphaUcPeriod"/>
            </a:pPr>
            <a:r>
              <a:rPr lang="en-US" sz="3200">
                <a:latin typeface="Arial" pitchFamily="34" charset="0"/>
              </a:rPr>
              <a:t> 1 m</a:t>
            </a:r>
          </a:p>
          <a:p>
            <a:pPr marL="342900" indent="-342900">
              <a:spcBef>
                <a:spcPct val="50000"/>
              </a:spcBef>
              <a:buFontTx/>
              <a:buAutoNum type="alphaUcPeriod"/>
            </a:pPr>
            <a:r>
              <a:rPr lang="en-US" sz="3200">
                <a:latin typeface="Arial" pitchFamily="34" charset="0"/>
              </a:rPr>
              <a:t> 0.71 m</a:t>
            </a:r>
          </a:p>
          <a:p>
            <a:pPr marL="342900" indent="-342900">
              <a:spcBef>
                <a:spcPct val="50000"/>
              </a:spcBef>
              <a:buFontTx/>
              <a:buAutoNum type="alphaUcPeriod"/>
            </a:pPr>
            <a:r>
              <a:rPr lang="en-US" sz="3200">
                <a:latin typeface="Arial" pitchFamily="34" charset="0"/>
              </a:rPr>
              <a:t> 300 m</a:t>
            </a:r>
          </a:p>
        </p:txBody>
      </p:sp>
      <p:graphicFrame>
        <p:nvGraphicFramePr>
          <p:cNvPr id="55298" name="Object 0"/>
          <p:cNvGraphicFramePr>
            <a:graphicFrameLocks noChangeAspect="1"/>
          </p:cNvGraphicFramePr>
          <p:nvPr/>
        </p:nvGraphicFramePr>
        <p:xfrm>
          <a:off x="3886200" y="1676400"/>
          <a:ext cx="4843463" cy="3711575"/>
        </p:xfrm>
        <a:graphic>
          <a:graphicData uri="http://schemas.openxmlformats.org/presentationml/2006/ole">
            <mc:AlternateContent xmlns:mc="http://schemas.openxmlformats.org/markup-compatibility/2006">
              <mc:Choice xmlns:v="urn:schemas-microsoft-com:vml" Requires="v">
                <p:oleObj spid="_x0000_s55388" name="Bitmap Image" r:id="rId4" imgW="2674852" imgH="2049958" progId="PBrush">
                  <p:embed/>
                </p:oleObj>
              </mc:Choice>
              <mc:Fallback>
                <p:oleObj name="Bitmap Image" r:id="rId4" imgW="2674852" imgH="2049958"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76400"/>
                        <a:ext cx="4843463"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299" name="Object 1"/>
          <p:cNvGraphicFramePr>
            <a:graphicFrameLocks noChangeAspect="1"/>
          </p:cNvGraphicFramePr>
          <p:nvPr/>
        </p:nvGraphicFramePr>
        <p:xfrm>
          <a:off x="3429000" y="4724400"/>
          <a:ext cx="1524000" cy="1050925"/>
        </p:xfrm>
        <a:graphic>
          <a:graphicData uri="http://schemas.openxmlformats.org/presentationml/2006/ole">
            <mc:AlternateContent xmlns:mc="http://schemas.openxmlformats.org/markup-compatibility/2006">
              <mc:Choice xmlns:v="urn:schemas-microsoft-com:vml" Requires="v">
                <p:oleObj spid="_x0000_s55389" name="Bitmap Image" r:id="rId6" imgW="906859" imgH="624894" progId="PBrush">
                  <p:embed/>
                </p:oleObj>
              </mc:Choice>
              <mc:Fallback>
                <p:oleObj name="Bitmap Image" r:id="rId6" imgW="906859" imgH="624894" progId="PBrus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724400"/>
                        <a:ext cx="15240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a:xfrm>
            <a:off x="228600" y="685800"/>
            <a:ext cx="5867400" cy="1143000"/>
          </a:xfrm>
        </p:spPr>
        <p:txBody>
          <a:bodyPr/>
          <a:lstStyle/>
          <a:p>
            <a:pPr algn="l" eaLnBrk="1" hangingPunct="1"/>
            <a:r>
              <a:rPr lang="en-US" sz="3200" smtClean="0"/>
              <a:t>6. If your lab partner moved the frequency slider to the left so that it changed from 500 to 250 </a:t>
            </a:r>
            <a:br>
              <a:rPr lang="en-US" sz="3200" smtClean="0"/>
            </a:br>
            <a:r>
              <a:rPr lang="en-US" sz="3200" smtClean="0"/>
              <a:t>the period would be</a:t>
            </a:r>
            <a:endParaRPr lang="en-US" sz="5400" smtClean="0"/>
          </a:p>
        </p:txBody>
      </p:sp>
      <p:sp>
        <p:nvSpPr>
          <p:cNvPr id="56324" name="Rectangle 3"/>
          <p:cNvSpPr>
            <a:spLocks noGrp="1" noChangeArrowheads="1"/>
          </p:cNvSpPr>
          <p:nvPr>
            <p:ph type="body" sz="half" idx="4294967295"/>
          </p:nvPr>
        </p:nvSpPr>
        <p:spPr>
          <a:xfrm>
            <a:off x="838200" y="3200400"/>
            <a:ext cx="7086600" cy="3048000"/>
          </a:xfrm>
        </p:spPr>
        <p:txBody>
          <a:bodyPr/>
          <a:lstStyle/>
          <a:p>
            <a:pPr marL="533400" indent="-533400" eaLnBrk="1" hangingPunct="1">
              <a:lnSpc>
                <a:spcPct val="90000"/>
              </a:lnSpc>
              <a:buFontTx/>
              <a:buAutoNum type="alphaUcPeriod"/>
            </a:pPr>
            <a:r>
              <a:rPr lang="en-US" dirty="0" smtClean="0"/>
              <a:t>twice as big</a:t>
            </a:r>
          </a:p>
          <a:p>
            <a:pPr marL="533400" indent="-533400" eaLnBrk="1" hangingPunct="1">
              <a:lnSpc>
                <a:spcPct val="90000"/>
              </a:lnSpc>
              <a:buFontTx/>
              <a:buAutoNum type="alphaUcPeriod"/>
            </a:pPr>
            <a:r>
              <a:rPr lang="en-US" dirty="0" smtClean="0"/>
              <a:t> 1/2 as big</a:t>
            </a:r>
          </a:p>
          <a:p>
            <a:pPr marL="533400" indent="-533400" eaLnBrk="1" hangingPunct="1">
              <a:lnSpc>
                <a:spcPct val="90000"/>
              </a:lnSpc>
              <a:buFontTx/>
              <a:buAutoNum type="alphaUcPeriod"/>
            </a:pPr>
            <a:r>
              <a:rPr lang="en-US" dirty="0" smtClean="0"/>
              <a:t>  Stays the same </a:t>
            </a:r>
          </a:p>
          <a:p>
            <a:pPr marL="533400" indent="-533400" eaLnBrk="1" hangingPunct="1">
              <a:lnSpc>
                <a:spcPct val="90000"/>
              </a:lnSpc>
              <a:buFontTx/>
              <a:buAutoNum type="alphaUcPeriod"/>
            </a:pPr>
            <a:r>
              <a:rPr lang="en-US" dirty="0" smtClean="0"/>
              <a:t> 1/4 times as big</a:t>
            </a:r>
          </a:p>
          <a:p>
            <a:pPr marL="533400" indent="-533400" eaLnBrk="1" hangingPunct="1">
              <a:lnSpc>
                <a:spcPct val="90000"/>
              </a:lnSpc>
              <a:buFontTx/>
              <a:buAutoNum type="alphaUcPeriod"/>
            </a:pPr>
            <a:r>
              <a:rPr lang="en-US" dirty="0" smtClean="0"/>
              <a:t> Not enough information to decide</a:t>
            </a:r>
          </a:p>
          <a:p>
            <a:pPr marL="533400" indent="-533400" eaLnBrk="1" hangingPunct="1">
              <a:lnSpc>
                <a:spcPct val="90000"/>
              </a:lnSpc>
              <a:buFontTx/>
              <a:buNone/>
            </a:pPr>
            <a:r>
              <a:rPr lang="en-US" sz="1600" dirty="0" smtClean="0"/>
              <a:t>			</a:t>
            </a:r>
          </a:p>
          <a:p>
            <a:pPr marL="533400" indent="-533400" eaLnBrk="1" hangingPunct="1">
              <a:lnSpc>
                <a:spcPct val="90000"/>
              </a:lnSpc>
              <a:buFontTx/>
              <a:buNone/>
            </a:pPr>
            <a:endParaRPr lang="en-US" sz="1600" dirty="0" smtClean="0"/>
          </a:p>
          <a:p>
            <a:pPr marL="533400" indent="-533400" eaLnBrk="1" hangingPunct="1">
              <a:lnSpc>
                <a:spcPct val="90000"/>
              </a:lnSpc>
              <a:buFontTx/>
              <a:buNone/>
            </a:pPr>
            <a:endParaRPr lang="en-US" sz="1600" dirty="0" smtClean="0"/>
          </a:p>
        </p:txBody>
      </p:sp>
      <p:graphicFrame>
        <p:nvGraphicFramePr>
          <p:cNvPr id="56322" name="Object 4"/>
          <p:cNvGraphicFramePr>
            <a:graphicFrameLocks noGrp="1" noChangeAspect="1"/>
          </p:cNvGraphicFramePr>
          <p:nvPr>
            <p:ph sz="half" idx="4294967295"/>
          </p:nvPr>
        </p:nvGraphicFramePr>
        <p:xfrm>
          <a:off x="6400800" y="533400"/>
          <a:ext cx="2362200" cy="1431925"/>
        </p:xfrm>
        <a:graphic>
          <a:graphicData uri="http://schemas.openxmlformats.org/presentationml/2006/ole">
            <mc:AlternateContent xmlns:mc="http://schemas.openxmlformats.org/markup-compatibility/2006">
              <mc:Choice xmlns:v="urn:schemas-microsoft-com:vml" Requires="v">
                <p:oleObj spid="_x0000_s56369" name="Bitmap Image" r:id="rId4" imgW="1209524" imgH="733333" progId="PBrush">
                  <p:embed/>
                </p:oleObj>
              </mc:Choice>
              <mc:Fallback>
                <p:oleObj name="Bitmap Image" r:id="rId4" imgW="1209524" imgH="733333"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533400"/>
                        <a:ext cx="23622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381000" y="1371600"/>
            <a:ext cx="7315200" cy="1143000"/>
          </a:xfrm>
        </p:spPr>
        <p:txBody>
          <a:bodyPr/>
          <a:lstStyle/>
          <a:p>
            <a:pPr algn="l" eaLnBrk="1" hangingPunct="1"/>
            <a:r>
              <a:rPr lang="en-US" sz="4000" smtClean="0">
                <a:solidFill>
                  <a:schemeClr val="tx1"/>
                </a:solidFill>
              </a:rPr>
              <a:t>7. If you moved the slider to the far right, doubling the amplitude, </a:t>
            </a:r>
            <a:br>
              <a:rPr lang="en-US" sz="4000" smtClean="0">
                <a:solidFill>
                  <a:schemeClr val="tx1"/>
                </a:solidFill>
              </a:rPr>
            </a:br>
            <a:r>
              <a:rPr lang="en-US" sz="4000" smtClean="0">
                <a:solidFill>
                  <a:schemeClr val="tx1"/>
                </a:solidFill>
              </a:rPr>
              <a:t>the period would be…</a:t>
            </a:r>
            <a:br>
              <a:rPr lang="en-US" sz="4000" smtClean="0">
                <a:solidFill>
                  <a:schemeClr val="tx1"/>
                </a:solidFill>
              </a:rPr>
            </a:br>
            <a:endParaRPr lang="en-US" sz="4000" smtClean="0">
              <a:solidFill>
                <a:schemeClr val="tx1"/>
              </a:solidFill>
            </a:endParaRPr>
          </a:p>
        </p:txBody>
      </p:sp>
      <p:sp>
        <p:nvSpPr>
          <p:cNvPr id="57348" name="Text Box 3"/>
          <p:cNvSpPr txBox="1">
            <a:spLocks noChangeArrowheads="1"/>
          </p:cNvSpPr>
          <p:nvPr/>
        </p:nvSpPr>
        <p:spPr bwMode="auto">
          <a:xfrm>
            <a:off x="304800" y="3581400"/>
            <a:ext cx="6934200" cy="2803525"/>
          </a:xfrm>
          <a:prstGeom prst="rect">
            <a:avLst/>
          </a:prstGeom>
          <a:noFill/>
          <a:ln w="9525">
            <a:noFill/>
            <a:miter lim="800000"/>
            <a:headEnd/>
            <a:tailEnd/>
          </a:ln>
        </p:spPr>
        <p:txBody>
          <a:bodyPr>
            <a:spAutoFit/>
          </a:bodyPr>
          <a:lstStyle/>
          <a:p>
            <a:pPr marL="342900" indent="-342900"/>
            <a:endParaRPr lang="en-US" sz="1800">
              <a:latin typeface="Arial" pitchFamily="34" charset="0"/>
            </a:endParaRPr>
          </a:p>
          <a:p>
            <a:pPr marL="342900" indent="-342900">
              <a:buFontTx/>
              <a:buAutoNum type="alphaUcPeriod"/>
            </a:pPr>
            <a:r>
              <a:rPr lang="en-US" sz="3200">
                <a:latin typeface="Arial" pitchFamily="34" charset="0"/>
              </a:rPr>
              <a:t> twice as big</a:t>
            </a:r>
          </a:p>
          <a:p>
            <a:pPr marL="342900" indent="-342900">
              <a:buFontTx/>
              <a:buAutoNum type="alphaUcPeriod"/>
            </a:pPr>
            <a:r>
              <a:rPr lang="en-US" sz="3200">
                <a:latin typeface="Arial" pitchFamily="34" charset="0"/>
              </a:rPr>
              <a:t> 1/2 as big</a:t>
            </a:r>
          </a:p>
          <a:p>
            <a:pPr marL="342900" indent="-342900">
              <a:buFontTx/>
              <a:buAutoNum type="alphaUcPeriod"/>
            </a:pPr>
            <a:r>
              <a:rPr lang="en-US" sz="3200">
                <a:latin typeface="Arial" pitchFamily="34" charset="0"/>
              </a:rPr>
              <a:t> Stays the same </a:t>
            </a:r>
          </a:p>
          <a:p>
            <a:pPr marL="342900" indent="-342900">
              <a:buFontTx/>
              <a:buAutoNum type="alphaUcPeriod"/>
            </a:pPr>
            <a:r>
              <a:rPr lang="en-US" sz="3200">
                <a:latin typeface="Arial" pitchFamily="34" charset="0"/>
              </a:rPr>
              <a:t> 1/4 times as big</a:t>
            </a:r>
          </a:p>
          <a:p>
            <a:pPr marL="342900" indent="-342900">
              <a:buFontTx/>
              <a:buAutoNum type="alphaUcPeriod"/>
            </a:pPr>
            <a:r>
              <a:rPr lang="en-US" sz="3200">
                <a:latin typeface="Arial" pitchFamily="34" charset="0"/>
              </a:rPr>
              <a:t> Not enough information to decide</a:t>
            </a:r>
          </a:p>
        </p:txBody>
      </p:sp>
      <p:graphicFrame>
        <p:nvGraphicFramePr>
          <p:cNvPr id="57346" name="Object 4"/>
          <p:cNvGraphicFramePr>
            <a:graphicFrameLocks noGrp="1" noChangeAspect="1"/>
          </p:cNvGraphicFramePr>
          <p:nvPr>
            <p:ph idx="1"/>
            <p:extLst>
              <p:ext uri="{D42A27DB-BD31-4B8C-83A1-F6EECF244321}">
                <p14:modId xmlns:p14="http://schemas.microsoft.com/office/powerpoint/2010/main" val="2743590252"/>
              </p:ext>
            </p:extLst>
          </p:nvPr>
        </p:nvGraphicFramePr>
        <p:xfrm>
          <a:off x="5676900" y="1993900"/>
          <a:ext cx="3124200" cy="1587500"/>
        </p:xfrm>
        <a:graphic>
          <a:graphicData uri="http://schemas.openxmlformats.org/presentationml/2006/ole">
            <mc:AlternateContent xmlns:mc="http://schemas.openxmlformats.org/markup-compatibility/2006">
              <mc:Choice xmlns:v="urn:schemas-microsoft-com:vml" Requires="v">
                <p:oleObj spid="_x0000_s57393" name="Bitmap Image" r:id="rId4" imgW="1200318" imgH="609524" progId="PBrush">
                  <p:embed/>
                </p:oleObj>
              </mc:Choice>
              <mc:Fallback>
                <p:oleObj name="Bitmap Image" r:id="rId4" imgW="1200318" imgH="609524"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900" y="1993900"/>
                        <a:ext cx="31242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838200" y="4038600"/>
            <a:ext cx="5562600" cy="2681288"/>
          </a:xfrm>
          <a:prstGeom prst="rect">
            <a:avLst/>
          </a:prstGeom>
          <a:noFill/>
          <a:ln w="9525">
            <a:noFill/>
            <a:miter lim="800000"/>
            <a:headEnd/>
            <a:tailEnd/>
          </a:ln>
        </p:spPr>
        <p:txBody>
          <a:bodyPr>
            <a:spAutoFit/>
          </a:bodyPr>
          <a:lstStyle/>
          <a:p>
            <a:pPr marL="457200" indent="-457200"/>
            <a:endParaRPr lang="en-US" sz="1000">
              <a:latin typeface="Arial" pitchFamily="34" charset="0"/>
            </a:endParaRPr>
          </a:p>
          <a:p>
            <a:pPr marL="457200" indent="-457200">
              <a:buFont typeface="Arial" pitchFamily="34" charset="0"/>
              <a:buAutoNum type="alphaLcPeriod"/>
            </a:pPr>
            <a:r>
              <a:rPr lang="en-US" sz="3200">
                <a:solidFill>
                  <a:srgbClr val="0033CC"/>
                </a:solidFill>
                <a:latin typeface="Arial" pitchFamily="34" charset="0"/>
              </a:rPr>
              <a:t>0.2 seconds	 </a:t>
            </a:r>
          </a:p>
          <a:p>
            <a:pPr marL="457200" indent="-457200">
              <a:buFont typeface="Arial" pitchFamily="34" charset="0"/>
              <a:buAutoNum type="alphaLcPeriod"/>
            </a:pPr>
            <a:r>
              <a:rPr lang="en-US" sz="3200">
                <a:solidFill>
                  <a:srgbClr val="0033CC"/>
                </a:solidFill>
                <a:latin typeface="Arial" pitchFamily="34" charset="0"/>
              </a:rPr>
              <a:t>0.200 seconds	</a:t>
            </a:r>
          </a:p>
          <a:p>
            <a:pPr marL="457200" indent="-457200">
              <a:buFont typeface="Arial" pitchFamily="34" charset="0"/>
              <a:buAutoNum type="alphaLcPeriod" startAt="3"/>
            </a:pPr>
            <a:r>
              <a:rPr lang="en-US" sz="3200">
                <a:solidFill>
                  <a:srgbClr val="0033CC"/>
                </a:solidFill>
                <a:latin typeface="Arial" pitchFamily="34" charset="0"/>
              </a:rPr>
              <a:t>0.005 seconds        </a:t>
            </a:r>
          </a:p>
          <a:p>
            <a:pPr marL="457200" indent="-457200">
              <a:buFont typeface="Arial" pitchFamily="34" charset="0"/>
              <a:buAutoNum type="alphaLcPeriod" startAt="3"/>
            </a:pPr>
            <a:r>
              <a:rPr lang="en-US" sz="3200">
                <a:solidFill>
                  <a:srgbClr val="0033CC"/>
                </a:solidFill>
                <a:latin typeface="Arial" pitchFamily="34" charset="0"/>
              </a:rPr>
              <a:t>0.02 seconds</a:t>
            </a:r>
            <a:r>
              <a:rPr lang="en-US" sz="2200">
                <a:solidFill>
                  <a:srgbClr val="0033CC"/>
                </a:solidFill>
                <a:latin typeface="Arial" pitchFamily="34" charset="0"/>
              </a:rPr>
              <a:t>	</a:t>
            </a:r>
          </a:p>
          <a:p>
            <a:pPr marL="457200" indent="-457200">
              <a:buFont typeface="Arial" pitchFamily="34" charset="0"/>
              <a:buNone/>
            </a:pPr>
            <a:r>
              <a:rPr lang="en-US" sz="3200">
                <a:solidFill>
                  <a:srgbClr val="0033CC"/>
                </a:solidFill>
                <a:latin typeface="Arial" pitchFamily="34" charset="0"/>
              </a:rPr>
              <a:t>e. 0.05 seconds</a:t>
            </a:r>
          </a:p>
        </p:txBody>
      </p:sp>
      <p:grpSp>
        <p:nvGrpSpPr>
          <p:cNvPr id="157699" name="Group 3"/>
          <p:cNvGrpSpPr>
            <a:grpSpLocks/>
          </p:cNvGrpSpPr>
          <p:nvPr/>
        </p:nvGrpSpPr>
        <p:grpSpPr bwMode="auto">
          <a:xfrm>
            <a:off x="990600" y="762000"/>
            <a:ext cx="6869113" cy="1752600"/>
            <a:chOff x="704" y="120"/>
            <a:chExt cx="4327" cy="1104"/>
          </a:xfrm>
        </p:grpSpPr>
        <p:grpSp>
          <p:nvGrpSpPr>
            <p:cNvPr id="157704" name="Group 4"/>
            <p:cNvGrpSpPr>
              <a:grpSpLocks/>
            </p:cNvGrpSpPr>
            <p:nvPr/>
          </p:nvGrpSpPr>
          <p:grpSpPr bwMode="auto">
            <a:xfrm>
              <a:off x="1040" y="408"/>
              <a:ext cx="3991" cy="675"/>
              <a:chOff x="1392" y="2256"/>
              <a:chExt cx="3991" cy="675"/>
            </a:xfrm>
          </p:grpSpPr>
          <p:grpSp>
            <p:nvGrpSpPr>
              <p:cNvPr id="157713" name="Group 5"/>
              <p:cNvGrpSpPr>
                <a:grpSpLocks/>
              </p:cNvGrpSpPr>
              <p:nvPr/>
            </p:nvGrpSpPr>
            <p:grpSpPr bwMode="auto">
              <a:xfrm>
                <a:off x="3792" y="2304"/>
                <a:ext cx="1591" cy="627"/>
                <a:chOff x="905" y="2410"/>
                <a:chExt cx="1591" cy="627"/>
              </a:xfrm>
            </p:grpSpPr>
            <p:grpSp>
              <p:nvGrpSpPr>
                <p:cNvPr id="157956" name="Group 6"/>
                <p:cNvGrpSpPr>
                  <a:grpSpLocks/>
                </p:cNvGrpSpPr>
                <p:nvPr/>
              </p:nvGrpSpPr>
              <p:grpSpPr bwMode="auto">
                <a:xfrm rot="2677691">
                  <a:off x="905" y="2414"/>
                  <a:ext cx="534" cy="535"/>
                  <a:chOff x="2688" y="3600"/>
                  <a:chExt cx="624" cy="624"/>
                </a:xfrm>
              </p:grpSpPr>
              <p:sp>
                <p:nvSpPr>
                  <p:cNvPr id="158069" name="Oval 7"/>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70" name="Oval 8"/>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71" name="Oval 9"/>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72" name="Oval 10"/>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73" name="Oval 11"/>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74" name="Oval 12"/>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75" name="Oval 13"/>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57" name="Group 14"/>
                <p:cNvGrpSpPr>
                  <a:grpSpLocks/>
                </p:cNvGrpSpPr>
                <p:nvPr/>
              </p:nvGrpSpPr>
              <p:grpSpPr bwMode="auto">
                <a:xfrm rot="2677691">
                  <a:off x="1042" y="2496"/>
                  <a:ext cx="535" cy="535"/>
                  <a:chOff x="2688" y="3600"/>
                  <a:chExt cx="624" cy="624"/>
                </a:xfrm>
              </p:grpSpPr>
              <p:sp>
                <p:nvSpPr>
                  <p:cNvPr id="158062" name="Oval 15"/>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63" name="Oval 16"/>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64" name="Oval 17"/>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65" name="Oval 18"/>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66" name="Oval 19"/>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67" name="Oval 20"/>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68" name="Oval 21"/>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58" name="Group 22"/>
                <p:cNvGrpSpPr>
                  <a:grpSpLocks/>
                </p:cNvGrpSpPr>
                <p:nvPr/>
              </p:nvGrpSpPr>
              <p:grpSpPr bwMode="auto">
                <a:xfrm rot="2677691">
                  <a:off x="1616" y="2502"/>
                  <a:ext cx="535" cy="535"/>
                  <a:chOff x="2688" y="3600"/>
                  <a:chExt cx="624" cy="624"/>
                </a:xfrm>
              </p:grpSpPr>
              <p:sp>
                <p:nvSpPr>
                  <p:cNvPr id="158055" name="Oval 23"/>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56" name="Oval 24"/>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57" name="Oval 25"/>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58" name="Oval 26"/>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59" name="Oval 27"/>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60" name="Oval 28"/>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61" name="Oval 29"/>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59" name="Group 30"/>
                <p:cNvGrpSpPr>
                  <a:grpSpLocks/>
                </p:cNvGrpSpPr>
                <p:nvPr/>
              </p:nvGrpSpPr>
              <p:grpSpPr bwMode="auto">
                <a:xfrm rot="2677691">
                  <a:off x="1269" y="2496"/>
                  <a:ext cx="534" cy="535"/>
                  <a:chOff x="2688" y="3600"/>
                  <a:chExt cx="624" cy="624"/>
                </a:xfrm>
              </p:grpSpPr>
              <p:sp>
                <p:nvSpPr>
                  <p:cNvPr id="158048" name="Oval 31"/>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49" name="Oval 32"/>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50" name="Oval 33"/>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51" name="Oval 34"/>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52" name="Oval 35"/>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53" name="Oval 36"/>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54" name="Oval 37"/>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60" name="Group 38"/>
                <p:cNvGrpSpPr>
                  <a:grpSpLocks/>
                </p:cNvGrpSpPr>
                <p:nvPr/>
              </p:nvGrpSpPr>
              <p:grpSpPr bwMode="auto">
                <a:xfrm rot="2677691">
                  <a:off x="1345" y="2455"/>
                  <a:ext cx="535" cy="535"/>
                  <a:chOff x="2688" y="3600"/>
                  <a:chExt cx="624" cy="624"/>
                </a:xfrm>
              </p:grpSpPr>
              <p:sp>
                <p:nvSpPr>
                  <p:cNvPr id="158041" name="Oval 39"/>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42" name="Oval 40"/>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43" name="Oval 41"/>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44" name="Oval 42"/>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45" name="Oval 43"/>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46" name="Oval 44"/>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47" name="Oval 45"/>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61" name="Group 46"/>
                <p:cNvGrpSpPr>
                  <a:grpSpLocks/>
                </p:cNvGrpSpPr>
                <p:nvPr/>
              </p:nvGrpSpPr>
              <p:grpSpPr bwMode="auto">
                <a:xfrm rot="2677691">
                  <a:off x="1179" y="2455"/>
                  <a:ext cx="535" cy="535"/>
                  <a:chOff x="2688" y="3600"/>
                  <a:chExt cx="624" cy="624"/>
                </a:xfrm>
              </p:grpSpPr>
              <p:sp>
                <p:nvSpPr>
                  <p:cNvPr id="158034" name="Oval 47"/>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35" name="Oval 48"/>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36" name="Oval 49"/>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37" name="Oval 50"/>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38" name="Oval 51"/>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39" name="Oval 52"/>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40" name="Oval 53"/>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62" name="Group 54"/>
                <p:cNvGrpSpPr>
                  <a:grpSpLocks/>
                </p:cNvGrpSpPr>
                <p:nvPr/>
              </p:nvGrpSpPr>
              <p:grpSpPr bwMode="auto">
                <a:xfrm rot="2677691">
                  <a:off x="1527" y="2455"/>
                  <a:ext cx="534" cy="535"/>
                  <a:chOff x="2688" y="3600"/>
                  <a:chExt cx="624" cy="624"/>
                </a:xfrm>
              </p:grpSpPr>
              <p:sp>
                <p:nvSpPr>
                  <p:cNvPr id="158027" name="Oval 55"/>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28" name="Oval 56"/>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29" name="Oval 57"/>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30" name="Oval 58"/>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31" name="Oval 59"/>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32" name="Oval 60"/>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33" name="Oval 61"/>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63" name="Group 62"/>
                <p:cNvGrpSpPr>
                  <a:grpSpLocks/>
                </p:cNvGrpSpPr>
                <p:nvPr/>
              </p:nvGrpSpPr>
              <p:grpSpPr bwMode="auto">
                <a:xfrm rot="2677691">
                  <a:off x="1421" y="2496"/>
                  <a:ext cx="535" cy="535"/>
                  <a:chOff x="2688" y="3600"/>
                  <a:chExt cx="624" cy="624"/>
                </a:xfrm>
              </p:grpSpPr>
              <p:sp>
                <p:nvSpPr>
                  <p:cNvPr id="158020" name="Oval 63"/>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21" name="Oval 64"/>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22" name="Oval 65"/>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23" name="Oval 66"/>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24" name="Oval 67"/>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25" name="Oval 68"/>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26" name="Oval 69"/>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64" name="Group 70"/>
                <p:cNvGrpSpPr>
                  <a:grpSpLocks/>
                </p:cNvGrpSpPr>
                <p:nvPr/>
              </p:nvGrpSpPr>
              <p:grpSpPr bwMode="auto">
                <a:xfrm rot="2677691">
                  <a:off x="1662" y="2414"/>
                  <a:ext cx="535" cy="535"/>
                  <a:chOff x="2688" y="3600"/>
                  <a:chExt cx="624" cy="624"/>
                </a:xfrm>
              </p:grpSpPr>
              <p:sp>
                <p:nvSpPr>
                  <p:cNvPr id="158013" name="Oval 71"/>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14" name="Oval 72"/>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15" name="Oval 73"/>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16" name="Oval 74"/>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17" name="Oval 75"/>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18" name="Oval 76"/>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19" name="Oval 77"/>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65" name="Group 78"/>
                <p:cNvGrpSpPr>
                  <a:grpSpLocks/>
                </p:cNvGrpSpPr>
                <p:nvPr/>
              </p:nvGrpSpPr>
              <p:grpSpPr bwMode="auto">
                <a:xfrm rot="2677691">
                  <a:off x="1714" y="2496"/>
                  <a:ext cx="535" cy="535"/>
                  <a:chOff x="2688" y="3600"/>
                  <a:chExt cx="624" cy="624"/>
                </a:xfrm>
              </p:grpSpPr>
              <p:sp>
                <p:nvSpPr>
                  <p:cNvPr id="158006" name="Oval 79"/>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07" name="Oval 80"/>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08" name="Oval 81"/>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09" name="Oval 82"/>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10" name="Oval 83"/>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11" name="Oval 84"/>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12" name="Oval 85"/>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66" name="Group 86"/>
                <p:cNvGrpSpPr>
                  <a:grpSpLocks/>
                </p:cNvGrpSpPr>
                <p:nvPr/>
              </p:nvGrpSpPr>
              <p:grpSpPr bwMode="auto">
                <a:xfrm rot="2677691">
                  <a:off x="1879" y="2496"/>
                  <a:ext cx="535" cy="535"/>
                  <a:chOff x="2688" y="3600"/>
                  <a:chExt cx="624" cy="624"/>
                </a:xfrm>
              </p:grpSpPr>
              <p:sp>
                <p:nvSpPr>
                  <p:cNvPr id="157999" name="Oval 87"/>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00" name="Oval 88"/>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01" name="Oval 89"/>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02" name="Oval 90"/>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03" name="Oval 91"/>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04" name="Oval 92"/>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8005" name="Oval 93"/>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67" name="Group 94"/>
                <p:cNvGrpSpPr>
                  <a:grpSpLocks/>
                </p:cNvGrpSpPr>
                <p:nvPr/>
              </p:nvGrpSpPr>
              <p:grpSpPr bwMode="auto">
                <a:xfrm rot="2677691">
                  <a:off x="1961" y="2455"/>
                  <a:ext cx="535" cy="535"/>
                  <a:chOff x="2688" y="3600"/>
                  <a:chExt cx="624" cy="624"/>
                </a:xfrm>
              </p:grpSpPr>
              <p:sp>
                <p:nvSpPr>
                  <p:cNvPr id="157992" name="Oval 95"/>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93" name="Oval 96"/>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94" name="Oval 97"/>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95" name="Oval 98"/>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96" name="Oval 99"/>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97" name="Oval 100"/>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98" name="Oval 101"/>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68" name="Group 102"/>
                <p:cNvGrpSpPr>
                  <a:grpSpLocks/>
                </p:cNvGrpSpPr>
                <p:nvPr/>
              </p:nvGrpSpPr>
              <p:grpSpPr bwMode="auto">
                <a:xfrm rot="2677691">
                  <a:off x="1797" y="2455"/>
                  <a:ext cx="534" cy="535"/>
                  <a:chOff x="2688" y="3600"/>
                  <a:chExt cx="624" cy="624"/>
                </a:xfrm>
              </p:grpSpPr>
              <p:sp>
                <p:nvSpPr>
                  <p:cNvPr id="157985" name="Oval 103"/>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86" name="Oval 104"/>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87" name="Oval 105"/>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88" name="Oval 106"/>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89" name="Oval 107"/>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90" name="Oval 108"/>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91" name="Oval 109"/>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69" name="Group 110"/>
                <p:cNvGrpSpPr>
                  <a:grpSpLocks/>
                </p:cNvGrpSpPr>
                <p:nvPr/>
              </p:nvGrpSpPr>
              <p:grpSpPr bwMode="auto">
                <a:xfrm rot="2677691">
                  <a:off x="1485" y="2410"/>
                  <a:ext cx="534" cy="535"/>
                  <a:chOff x="2688" y="3600"/>
                  <a:chExt cx="624" cy="624"/>
                </a:xfrm>
              </p:grpSpPr>
              <p:sp>
                <p:nvSpPr>
                  <p:cNvPr id="157978" name="Oval 111"/>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79" name="Oval 112"/>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80" name="Oval 113"/>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81" name="Oval 114"/>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82" name="Oval 115"/>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83" name="Oval 116"/>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84" name="Oval 117"/>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970" name="Group 118"/>
                <p:cNvGrpSpPr>
                  <a:grpSpLocks/>
                </p:cNvGrpSpPr>
                <p:nvPr/>
              </p:nvGrpSpPr>
              <p:grpSpPr bwMode="auto">
                <a:xfrm rot="2677691">
                  <a:off x="1574" y="2433"/>
                  <a:ext cx="535" cy="534"/>
                  <a:chOff x="2688" y="3600"/>
                  <a:chExt cx="624" cy="624"/>
                </a:xfrm>
              </p:grpSpPr>
              <p:sp>
                <p:nvSpPr>
                  <p:cNvPr id="157971" name="Oval 119"/>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72" name="Oval 120"/>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73" name="Oval 121"/>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74" name="Oval 122"/>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75" name="Oval 123"/>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76" name="Oval 124"/>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77" name="Oval 125"/>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grpSp>
            <p:nvGrpSpPr>
              <p:cNvPr id="157714" name="Group 126"/>
              <p:cNvGrpSpPr>
                <a:grpSpLocks/>
              </p:cNvGrpSpPr>
              <p:nvPr/>
            </p:nvGrpSpPr>
            <p:grpSpPr bwMode="auto">
              <a:xfrm rot="10800000">
                <a:off x="1392" y="2256"/>
                <a:ext cx="1591" cy="627"/>
                <a:chOff x="905" y="2410"/>
                <a:chExt cx="1591" cy="627"/>
              </a:xfrm>
            </p:grpSpPr>
            <p:grpSp>
              <p:nvGrpSpPr>
                <p:cNvPr id="157836" name="Group 127"/>
                <p:cNvGrpSpPr>
                  <a:grpSpLocks/>
                </p:cNvGrpSpPr>
                <p:nvPr/>
              </p:nvGrpSpPr>
              <p:grpSpPr bwMode="auto">
                <a:xfrm rot="2677691">
                  <a:off x="905" y="2414"/>
                  <a:ext cx="534" cy="535"/>
                  <a:chOff x="2688" y="3600"/>
                  <a:chExt cx="624" cy="624"/>
                </a:xfrm>
              </p:grpSpPr>
              <p:sp>
                <p:nvSpPr>
                  <p:cNvPr id="157949" name="Oval 128"/>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50" name="Oval 129"/>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51" name="Oval 130"/>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52" name="Oval 131"/>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53" name="Oval 132"/>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54" name="Oval 133"/>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55" name="Oval 134"/>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37" name="Group 135"/>
                <p:cNvGrpSpPr>
                  <a:grpSpLocks/>
                </p:cNvGrpSpPr>
                <p:nvPr/>
              </p:nvGrpSpPr>
              <p:grpSpPr bwMode="auto">
                <a:xfrm rot="2677691">
                  <a:off x="1042" y="2496"/>
                  <a:ext cx="535" cy="535"/>
                  <a:chOff x="2688" y="3600"/>
                  <a:chExt cx="624" cy="624"/>
                </a:xfrm>
              </p:grpSpPr>
              <p:sp>
                <p:nvSpPr>
                  <p:cNvPr id="157942" name="Oval 136"/>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43" name="Oval 137"/>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44" name="Oval 138"/>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45" name="Oval 139"/>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46" name="Oval 140"/>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47" name="Oval 141"/>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48" name="Oval 142"/>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38" name="Group 143"/>
                <p:cNvGrpSpPr>
                  <a:grpSpLocks/>
                </p:cNvGrpSpPr>
                <p:nvPr/>
              </p:nvGrpSpPr>
              <p:grpSpPr bwMode="auto">
                <a:xfrm rot="2677691">
                  <a:off x="1616" y="2502"/>
                  <a:ext cx="535" cy="535"/>
                  <a:chOff x="2688" y="3600"/>
                  <a:chExt cx="624" cy="624"/>
                </a:xfrm>
              </p:grpSpPr>
              <p:sp>
                <p:nvSpPr>
                  <p:cNvPr id="157935" name="Oval 144"/>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36" name="Oval 145"/>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37" name="Oval 146"/>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38" name="Oval 147"/>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39" name="Oval 148"/>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40" name="Oval 149"/>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41" name="Oval 150"/>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39" name="Group 151"/>
                <p:cNvGrpSpPr>
                  <a:grpSpLocks/>
                </p:cNvGrpSpPr>
                <p:nvPr/>
              </p:nvGrpSpPr>
              <p:grpSpPr bwMode="auto">
                <a:xfrm rot="2677691">
                  <a:off x="1269" y="2496"/>
                  <a:ext cx="534" cy="535"/>
                  <a:chOff x="2688" y="3600"/>
                  <a:chExt cx="624" cy="624"/>
                </a:xfrm>
              </p:grpSpPr>
              <p:sp>
                <p:nvSpPr>
                  <p:cNvPr id="157928" name="Oval 152"/>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29" name="Oval 153"/>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30" name="Oval 154"/>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31" name="Oval 155"/>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32" name="Oval 156"/>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33" name="Oval 157"/>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34" name="Oval 158"/>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40" name="Group 159"/>
                <p:cNvGrpSpPr>
                  <a:grpSpLocks/>
                </p:cNvGrpSpPr>
                <p:nvPr/>
              </p:nvGrpSpPr>
              <p:grpSpPr bwMode="auto">
                <a:xfrm rot="2677691">
                  <a:off x="1345" y="2455"/>
                  <a:ext cx="535" cy="535"/>
                  <a:chOff x="2688" y="3600"/>
                  <a:chExt cx="624" cy="624"/>
                </a:xfrm>
              </p:grpSpPr>
              <p:sp>
                <p:nvSpPr>
                  <p:cNvPr id="157921" name="Oval 160"/>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22" name="Oval 161"/>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23" name="Oval 162"/>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24" name="Oval 163"/>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25" name="Oval 164"/>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26" name="Oval 165"/>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27" name="Oval 166"/>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41" name="Group 167"/>
                <p:cNvGrpSpPr>
                  <a:grpSpLocks/>
                </p:cNvGrpSpPr>
                <p:nvPr/>
              </p:nvGrpSpPr>
              <p:grpSpPr bwMode="auto">
                <a:xfrm rot="2677691">
                  <a:off x="1179" y="2455"/>
                  <a:ext cx="535" cy="535"/>
                  <a:chOff x="2688" y="3600"/>
                  <a:chExt cx="624" cy="624"/>
                </a:xfrm>
              </p:grpSpPr>
              <p:sp>
                <p:nvSpPr>
                  <p:cNvPr id="157914" name="Oval 168"/>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15" name="Oval 169"/>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16" name="Oval 170"/>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17" name="Oval 171"/>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18" name="Oval 172"/>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19" name="Oval 173"/>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20" name="Oval 174"/>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42" name="Group 175"/>
                <p:cNvGrpSpPr>
                  <a:grpSpLocks/>
                </p:cNvGrpSpPr>
                <p:nvPr/>
              </p:nvGrpSpPr>
              <p:grpSpPr bwMode="auto">
                <a:xfrm rot="2677691">
                  <a:off x="1527" y="2455"/>
                  <a:ext cx="534" cy="535"/>
                  <a:chOff x="2688" y="3600"/>
                  <a:chExt cx="624" cy="624"/>
                </a:xfrm>
              </p:grpSpPr>
              <p:sp>
                <p:nvSpPr>
                  <p:cNvPr id="157907" name="Oval 176"/>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08" name="Oval 177"/>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09" name="Oval 178"/>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10" name="Oval 179"/>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11" name="Oval 180"/>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12" name="Oval 181"/>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13" name="Oval 182"/>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43" name="Group 183"/>
                <p:cNvGrpSpPr>
                  <a:grpSpLocks/>
                </p:cNvGrpSpPr>
                <p:nvPr/>
              </p:nvGrpSpPr>
              <p:grpSpPr bwMode="auto">
                <a:xfrm rot="2677691">
                  <a:off x="1421" y="2496"/>
                  <a:ext cx="535" cy="535"/>
                  <a:chOff x="2688" y="3600"/>
                  <a:chExt cx="624" cy="624"/>
                </a:xfrm>
              </p:grpSpPr>
              <p:sp>
                <p:nvSpPr>
                  <p:cNvPr id="157900" name="Oval 184"/>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01" name="Oval 185"/>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02" name="Oval 186"/>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03" name="Oval 187"/>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04" name="Oval 188"/>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05" name="Oval 189"/>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906" name="Oval 190"/>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44" name="Group 191"/>
                <p:cNvGrpSpPr>
                  <a:grpSpLocks/>
                </p:cNvGrpSpPr>
                <p:nvPr/>
              </p:nvGrpSpPr>
              <p:grpSpPr bwMode="auto">
                <a:xfrm rot="2677691">
                  <a:off x="1662" y="2414"/>
                  <a:ext cx="535" cy="535"/>
                  <a:chOff x="2688" y="3600"/>
                  <a:chExt cx="624" cy="624"/>
                </a:xfrm>
              </p:grpSpPr>
              <p:sp>
                <p:nvSpPr>
                  <p:cNvPr id="157893" name="Oval 192"/>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94" name="Oval 193"/>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95" name="Oval 194"/>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96" name="Oval 195"/>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97" name="Oval 196"/>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98" name="Oval 197"/>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99" name="Oval 198"/>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45" name="Group 199"/>
                <p:cNvGrpSpPr>
                  <a:grpSpLocks/>
                </p:cNvGrpSpPr>
                <p:nvPr/>
              </p:nvGrpSpPr>
              <p:grpSpPr bwMode="auto">
                <a:xfrm rot="2677691">
                  <a:off x="1714" y="2496"/>
                  <a:ext cx="535" cy="535"/>
                  <a:chOff x="2688" y="3600"/>
                  <a:chExt cx="624" cy="624"/>
                </a:xfrm>
              </p:grpSpPr>
              <p:sp>
                <p:nvSpPr>
                  <p:cNvPr id="157886" name="Oval 200"/>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87" name="Oval 201"/>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88" name="Oval 202"/>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89" name="Oval 203"/>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90" name="Oval 204"/>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91" name="Oval 205"/>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92" name="Oval 206"/>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46" name="Group 207"/>
                <p:cNvGrpSpPr>
                  <a:grpSpLocks/>
                </p:cNvGrpSpPr>
                <p:nvPr/>
              </p:nvGrpSpPr>
              <p:grpSpPr bwMode="auto">
                <a:xfrm rot="2677691">
                  <a:off x="1879" y="2496"/>
                  <a:ext cx="535" cy="535"/>
                  <a:chOff x="2688" y="3600"/>
                  <a:chExt cx="624" cy="624"/>
                </a:xfrm>
              </p:grpSpPr>
              <p:sp>
                <p:nvSpPr>
                  <p:cNvPr id="157879" name="Oval 208"/>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80" name="Oval 209"/>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81" name="Oval 210"/>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82" name="Oval 211"/>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83" name="Oval 212"/>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84" name="Oval 213"/>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85" name="Oval 214"/>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47" name="Group 215"/>
                <p:cNvGrpSpPr>
                  <a:grpSpLocks/>
                </p:cNvGrpSpPr>
                <p:nvPr/>
              </p:nvGrpSpPr>
              <p:grpSpPr bwMode="auto">
                <a:xfrm rot="2677691">
                  <a:off x="1961" y="2455"/>
                  <a:ext cx="535" cy="535"/>
                  <a:chOff x="2688" y="3600"/>
                  <a:chExt cx="624" cy="624"/>
                </a:xfrm>
              </p:grpSpPr>
              <p:sp>
                <p:nvSpPr>
                  <p:cNvPr id="157872" name="Oval 216"/>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73" name="Oval 217"/>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74" name="Oval 218"/>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75" name="Oval 219"/>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76" name="Oval 220"/>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77" name="Oval 221"/>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78" name="Oval 222"/>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48" name="Group 223"/>
                <p:cNvGrpSpPr>
                  <a:grpSpLocks/>
                </p:cNvGrpSpPr>
                <p:nvPr/>
              </p:nvGrpSpPr>
              <p:grpSpPr bwMode="auto">
                <a:xfrm rot="2677691">
                  <a:off x="1797" y="2455"/>
                  <a:ext cx="534" cy="535"/>
                  <a:chOff x="2688" y="3600"/>
                  <a:chExt cx="624" cy="624"/>
                </a:xfrm>
              </p:grpSpPr>
              <p:sp>
                <p:nvSpPr>
                  <p:cNvPr id="157865" name="Oval 224"/>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66" name="Oval 225"/>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67" name="Oval 226"/>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68" name="Oval 227"/>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69" name="Oval 228"/>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70" name="Oval 229"/>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71" name="Oval 230"/>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49" name="Group 231"/>
                <p:cNvGrpSpPr>
                  <a:grpSpLocks/>
                </p:cNvGrpSpPr>
                <p:nvPr/>
              </p:nvGrpSpPr>
              <p:grpSpPr bwMode="auto">
                <a:xfrm rot="2677691">
                  <a:off x="1485" y="2410"/>
                  <a:ext cx="534" cy="535"/>
                  <a:chOff x="2688" y="3600"/>
                  <a:chExt cx="624" cy="624"/>
                </a:xfrm>
              </p:grpSpPr>
              <p:sp>
                <p:nvSpPr>
                  <p:cNvPr id="157858" name="Oval 232"/>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59" name="Oval 233"/>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60" name="Oval 234"/>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61" name="Oval 235"/>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62" name="Oval 236"/>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63" name="Oval 237"/>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64" name="Oval 238"/>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850" name="Group 239"/>
                <p:cNvGrpSpPr>
                  <a:grpSpLocks/>
                </p:cNvGrpSpPr>
                <p:nvPr/>
              </p:nvGrpSpPr>
              <p:grpSpPr bwMode="auto">
                <a:xfrm rot="2677691">
                  <a:off x="1574" y="2433"/>
                  <a:ext cx="535" cy="534"/>
                  <a:chOff x="2688" y="3600"/>
                  <a:chExt cx="624" cy="624"/>
                </a:xfrm>
              </p:grpSpPr>
              <p:sp>
                <p:nvSpPr>
                  <p:cNvPr id="157851" name="Oval 240"/>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52" name="Oval 241"/>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53" name="Oval 242"/>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54" name="Oval 243"/>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55" name="Oval 244"/>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56" name="Oval 245"/>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57" name="Oval 246"/>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grpSp>
            <p:nvGrpSpPr>
              <p:cNvPr id="157715" name="Group 247"/>
              <p:cNvGrpSpPr>
                <a:grpSpLocks/>
              </p:cNvGrpSpPr>
              <p:nvPr/>
            </p:nvGrpSpPr>
            <p:grpSpPr bwMode="auto">
              <a:xfrm rot="10800000">
                <a:off x="2592" y="2304"/>
                <a:ext cx="1591" cy="627"/>
                <a:chOff x="905" y="2410"/>
                <a:chExt cx="1591" cy="627"/>
              </a:xfrm>
            </p:grpSpPr>
            <p:grpSp>
              <p:nvGrpSpPr>
                <p:cNvPr id="157716" name="Group 248"/>
                <p:cNvGrpSpPr>
                  <a:grpSpLocks/>
                </p:cNvGrpSpPr>
                <p:nvPr/>
              </p:nvGrpSpPr>
              <p:grpSpPr bwMode="auto">
                <a:xfrm rot="2677691">
                  <a:off x="905" y="2414"/>
                  <a:ext cx="534" cy="535"/>
                  <a:chOff x="2688" y="3600"/>
                  <a:chExt cx="624" cy="624"/>
                </a:xfrm>
              </p:grpSpPr>
              <p:sp>
                <p:nvSpPr>
                  <p:cNvPr id="157829" name="Oval 249"/>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30" name="Oval 250"/>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31" name="Oval 251"/>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32" name="Oval 252"/>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33" name="Oval 253"/>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34" name="Oval 254"/>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35" name="Oval 255"/>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17" name="Group 256"/>
                <p:cNvGrpSpPr>
                  <a:grpSpLocks/>
                </p:cNvGrpSpPr>
                <p:nvPr/>
              </p:nvGrpSpPr>
              <p:grpSpPr bwMode="auto">
                <a:xfrm rot="2677691">
                  <a:off x="1042" y="2496"/>
                  <a:ext cx="535" cy="535"/>
                  <a:chOff x="2688" y="3600"/>
                  <a:chExt cx="624" cy="624"/>
                </a:xfrm>
              </p:grpSpPr>
              <p:sp>
                <p:nvSpPr>
                  <p:cNvPr id="157822" name="Oval 257"/>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23" name="Oval 258"/>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24" name="Oval 259"/>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25" name="Oval 260"/>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26" name="Oval 261"/>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27" name="Oval 262"/>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28" name="Oval 263"/>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18" name="Group 264"/>
                <p:cNvGrpSpPr>
                  <a:grpSpLocks/>
                </p:cNvGrpSpPr>
                <p:nvPr/>
              </p:nvGrpSpPr>
              <p:grpSpPr bwMode="auto">
                <a:xfrm rot="2677691">
                  <a:off x="1616" y="2502"/>
                  <a:ext cx="535" cy="535"/>
                  <a:chOff x="2688" y="3600"/>
                  <a:chExt cx="624" cy="624"/>
                </a:xfrm>
              </p:grpSpPr>
              <p:sp>
                <p:nvSpPr>
                  <p:cNvPr id="157815" name="Oval 265"/>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16" name="Oval 266"/>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17" name="Oval 267"/>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18" name="Oval 268"/>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19" name="Oval 269"/>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20" name="Oval 270"/>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21" name="Oval 271"/>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19" name="Group 272"/>
                <p:cNvGrpSpPr>
                  <a:grpSpLocks/>
                </p:cNvGrpSpPr>
                <p:nvPr/>
              </p:nvGrpSpPr>
              <p:grpSpPr bwMode="auto">
                <a:xfrm rot="2677691">
                  <a:off x="1269" y="2496"/>
                  <a:ext cx="534" cy="535"/>
                  <a:chOff x="2688" y="3600"/>
                  <a:chExt cx="624" cy="624"/>
                </a:xfrm>
              </p:grpSpPr>
              <p:sp>
                <p:nvSpPr>
                  <p:cNvPr id="157808" name="Oval 273"/>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09" name="Oval 274"/>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10" name="Oval 275"/>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11" name="Oval 276"/>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12" name="Oval 277"/>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13" name="Oval 278"/>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14" name="Oval 279"/>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20" name="Group 280"/>
                <p:cNvGrpSpPr>
                  <a:grpSpLocks/>
                </p:cNvGrpSpPr>
                <p:nvPr/>
              </p:nvGrpSpPr>
              <p:grpSpPr bwMode="auto">
                <a:xfrm rot="2677691">
                  <a:off x="1345" y="2455"/>
                  <a:ext cx="535" cy="535"/>
                  <a:chOff x="2688" y="3600"/>
                  <a:chExt cx="624" cy="624"/>
                </a:xfrm>
              </p:grpSpPr>
              <p:sp>
                <p:nvSpPr>
                  <p:cNvPr id="157801" name="Oval 281"/>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02" name="Oval 282"/>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03" name="Oval 283"/>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04" name="Oval 284"/>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05" name="Oval 285"/>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06" name="Oval 286"/>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07" name="Oval 287"/>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21" name="Group 288"/>
                <p:cNvGrpSpPr>
                  <a:grpSpLocks/>
                </p:cNvGrpSpPr>
                <p:nvPr/>
              </p:nvGrpSpPr>
              <p:grpSpPr bwMode="auto">
                <a:xfrm rot="2677691">
                  <a:off x="1179" y="2455"/>
                  <a:ext cx="535" cy="535"/>
                  <a:chOff x="2688" y="3600"/>
                  <a:chExt cx="624" cy="624"/>
                </a:xfrm>
              </p:grpSpPr>
              <p:sp>
                <p:nvSpPr>
                  <p:cNvPr id="157794" name="Oval 289"/>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95" name="Oval 290"/>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96" name="Oval 291"/>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97" name="Oval 292"/>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98" name="Oval 293"/>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99" name="Oval 294"/>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800" name="Oval 295"/>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22" name="Group 296"/>
                <p:cNvGrpSpPr>
                  <a:grpSpLocks/>
                </p:cNvGrpSpPr>
                <p:nvPr/>
              </p:nvGrpSpPr>
              <p:grpSpPr bwMode="auto">
                <a:xfrm rot="2677691">
                  <a:off x="1527" y="2455"/>
                  <a:ext cx="534" cy="535"/>
                  <a:chOff x="2688" y="3600"/>
                  <a:chExt cx="624" cy="624"/>
                </a:xfrm>
              </p:grpSpPr>
              <p:sp>
                <p:nvSpPr>
                  <p:cNvPr id="157787" name="Oval 297"/>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88" name="Oval 298"/>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89" name="Oval 299"/>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90" name="Oval 300"/>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91" name="Oval 301"/>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92" name="Oval 302"/>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93" name="Oval 303"/>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23" name="Group 304"/>
                <p:cNvGrpSpPr>
                  <a:grpSpLocks/>
                </p:cNvGrpSpPr>
                <p:nvPr/>
              </p:nvGrpSpPr>
              <p:grpSpPr bwMode="auto">
                <a:xfrm rot="2677691">
                  <a:off x="1421" y="2496"/>
                  <a:ext cx="535" cy="535"/>
                  <a:chOff x="2688" y="3600"/>
                  <a:chExt cx="624" cy="624"/>
                </a:xfrm>
              </p:grpSpPr>
              <p:sp>
                <p:nvSpPr>
                  <p:cNvPr id="157780" name="Oval 305"/>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81" name="Oval 306"/>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82" name="Oval 307"/>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83" name="Oval 308"/>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84" name="Oval 309"/>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85" name="Oval 310"/>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86" name="Oval 311"/>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24" name="Group 312"/>
                <p:cNvGrpSpPr>
                  <a:grpSpLocks/>
                </p:cNvGrpSpPr>
                <p:nvPr/>
              </p:nvGrpSpPr>
              <p:grpSpPr bwMode="auto">
                <a:xfrm rot="2677691">
                  <a:off x="1662" y="2414"/>
                  <a:ext cx="535" cy="535"/>
                  <a:chOff x="2688" y="3600"/>
                  <a:chExt cx="624" cy="624"/>
                </a:xfrm>
              </p:grpSpPr>
              <p:sp>
                <p:nvSpPr>
                  <p:cNvPr id="157773" name="Oval 313"/>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74" name="Oval 314"/>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75" name="Oval 315"/>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76" name="Oval 316"/>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77" name="Oval 317"/>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78" name="Oval 318"/>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79" name="Oval 319"/>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25" name="Group 320"/>
                <p:cNvGrpSpPr>
                  <a:grpSpLocks/>
                </p:cNvGrpSpPr>
                <p:nvPr/>
              </p:nvGrpSpPr>
              <p:grpSpPr bwMode="auto">
                <a:xfrm rot="2677691">
                  <a:off x="1714" y="2496"/>
                  <a:ext cx="535" cy="535"/>
                  <a:chOff x="2688" y="3600"/>
                  <a:chExt cx="624" cy="624"/>
                </a:xfrm>
              </p:grpSpPr>
              <p:sp>
                <p:nvSpPr>
                  <p:cNvPr id="157766" name="Oval 321"/>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67" name="Oval 322"/>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68" name="Oval 323"/>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69" name="Oval 324"/>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70" name="Oval 325"/>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71" name="Oval 326"/>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72" name="Oval 327"/>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26" name="Group 328"/>
                <p:cNvGrpSpPr>
                  <a:grpSpLocks/>
                </p:cNvGrpSpPr>
                <p:nvPr/>
              </p:nvGrpSpPr>
              <p:grpSpPr bwMode="auto">
                <a:xfrm rot="2677691">
                  <a:off x="1879" y="2496"/>
                  <a:ext cx="535" cy="535"/>
                  <a:chOff x="2688" y="3600"/>
                  <a:chExt cx="624" cy="624"/>
                </a:xfrm>
              </p:grpSpPr>
              <p:sp>
                <p:nvSpPr>
                  <p:cNvPr id="157759" name="Oval 329"/>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60" name="Oval 330"/>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61" name="Oval 331"/>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62" name="Oval 332"/>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63" name="Oval 333"/>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64" name="Oval 334"/>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65" name="Oval 335"/>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27" name="Group 336"/>
                <p:cNvGrpSpPr>
                  <a:grpSpLocks/>
                </p:cNvGrpSpPr>
                <p:nvPr/>
              </p:nvGrpSpPr>
              <p:grpSpPr bwMode="auto">
                <a:xfrm rot="2677691">
                  <a:off x="1961" y="2455"/>
                  <a:ext cx="535" cy="535"/>
                  <a:chOff x="2688" y="3600"/>
                  <a:chExt cx="624" cy="624"/>
                </a:xfrm>
              </p:grpSpPr>
              <p:sp>
                <p:nvSpPr>
                  <p:cNvPr id="157752" name="Oval 337"/>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53" name="Oval 338"/>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54" name="Oval 339"/>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55" name="Oval 340"/>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56" name="Oval 341"/>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57" name="Oval 342"/>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58" name="Oval 343"/>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28" name="Group 344"/>
                <p:cNvGrpSpPr>
                  <a:grpSpLocks/>
                </p:cNvGrpSpPr>
                <p:nvPr/>
              </p:nvGrpSpPr>
              <p:grpSpPr bwMode="auto">
                <a:xfrm rot="2677691">
                  <a:off x="1797" y="2455"/>
                  <a:ext cx="534" cy="535"/>
                  <a:chOff x="2688" y="3600"/>
                  <a:chExt cx="624" cy="624"/>
                </a:xfrm>
              </p:grpSpPr>
              <p:sp>
                <p:nvSpPr>
                  <p:cNvPr id="157745" name="Oval 345"/>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46" name="Oval 346"/>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47" name="Oval 347"/>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48" name="Oval 348"/>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49" name="Oval 349"/>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50" name="Oval 350"/>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51" name="Oval 351"/>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29" name="Group 352"/>
                <p:cNvGrpSpPr>
                  <a:grpSpLocks/>
                </p:cNvGrpSpPr>
                <p:nvPr/>
              </p:nvGrpSpPr>
              <p:grpSpPr bwMode="auto">
                <a:xfrm rot="2677691">
                  <a:off x="1485" y="2410"/>
                  <a:ext cx="534" cy="535"/>
                  <a:chOff x="2688" y="3600"/>
                  <a:chExt cx="624" cy="624"/>
                </a:xfrm>
              </p:grpSpPr>
              <p:sp>
                <p:nvSpPr>
                  <p:cNvPr id="157738" name="Oval 353"/>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39" name="Oval 354"/>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40" name="Oval 355"/>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41" name="Oval 356"/>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42" name="Oval 357"/>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43" name="Oval 358"/>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44" name="Oval 359"/>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57730" name="Group 360"/>
                <p:cNvGrpSpPr>
                  <a:grpSpLocks/>
                </p:cNvGrpSpPr>
                <p:nvPr/>
              </p:nvGrpSpPr>
              <p:grpSpPr bwMode="auto">
                <a:xfrm rot="2677691">
                  <a:off x="1574" y="2433"/>
                  <a:ext cx="535" cy="534"/>
                  <a:chOff x="2688" y="3600"/>
                  <a:chExt cx="624" cy="624"/>
                </a:xfrm>
              </p:grpSpPr>
              <p:sp>
                <p:nvSpPr>
                  <p:cNvPr id="157731" name="Oval 361"/>
                  <p:cNvSpPr>
                    <a:spLocks noChangeArrowheads="1"/>
                  </p:cNvSpPr>
                  <p:nvPr/>
                </p:nvSpPr>
                <p:spPr bwMode="auto">
                  <a:xfrm>
                    <a:off x="2688" y="360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32" name="Oval 362"/>
                  <p:cNvSpPr>
                    <a:spLocks noChangeArrowheads="1"/>
                  </p:cNvSpPr>
                  <p:nvPr/>
                </p:nvSpPr>
                <p:spPr bwMode="auto">
                  <a:xfrm>
                    <a:off x="2784" y="36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33" name="Oval 363"/>
                  <p:cNvSpPr>
                    <a:spLocks noChangeArrowheads="1"/>
                  </p:cNvSpPr>
                  <p:nvPr/>
                </p:nvSpPr>
                <p:spPr bwMode="auto">
                  <a:xfrm>
                    <a:off x="2880" y="37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34" name="Oval 364"/>
                  <p:cNvSpPr>
                    <a:spLocks noChangeArrowheads="1"/>
                  </p:cNvSpPr>
                  <p:nvPr/>
                </p:nvSpPr>
                <p:spPr bwMode="auto">
                  <a:xfrm>
                    <a:off x="2976" y="38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35" name="Oval 365"/>
                  <p:cNvSpPr>
                    <a:spLocks noChangeArrowheads="1"/>
                  </p:cNvSpPr>
                  <p:nvPr/>
                </p:nvSpPr>
                <p:spPr bwMode="auto">
                  <a:xfrm>
                    <a:off x="3072" y="39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36" name="Oval 366"/>
                  <p:cNvSpPr>
                    <a:spLocks noChangeArrowheads="1"/>
                  </p:cNvSpPr>
                  <p:nvPr/>
                </p:nvSpPr>
                <p:spPr bwMode="auto">
                  <a:xfrm>
                    <a:off x="3168" y="40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7737" name="Oval 367"/>
                  <p:cNvSpPr>
                    <a:spLocks noChangeArrowheads="1"/>
                  </p:cNvSpPr>
                  <p:nvPr/>
                </p:nvSpPr>
                <p:spPr bwMode="auto">
                  <a:xfrm>
                    <a:off x="3264" y="4176"/>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grpSp>
        </p:grpSp>
        <p:grpSp>
          <p:nvGrpSpPr>
            <p:cNvPr id="157705" name="Group 368"/>
            <p:cNvGrpSpPr>
              <a:grpSpLocks/>
            </p:cNvGrpSpPr>
            <p:nvPr/>
          </p:nvGrpSpPr>
          <p:grpSpPr bwMode="auto">
            <a:xfrm rot="5400000">
              <a:off x="368" y="504"/>
              <a:ext cx="1056" cy="384"/>
              <a:chOff x="1536" y="2352"/>
              <a:chExt cx="1056" cy="528"/>
            </a:xfrm>
          </p:grpSpPr>
          <p:sp>
            <p:nvSpPr>
              <p:cNvPr id="157707" name="AutoShape 369"/>
              <p:cNvSpPr>
                <a:spLocks noChangeArrowheads="1"/>
              </p:cNvSpPr>
              <p:nvPr/>
            </p:nvSpPr>
            <p:spPr bwMode="auto">
              <a:xfrm>
                <a:off x="1536" y="2352"/>
                <a:ext cx="1056"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57708" name="Rectangle 370"/>
              <p:cNvSpPr>
                <a:spLocks noChangeArrowheads="1"/>
              </p:cNvSpPr>
              <p:nvPr/>
            </p:nvSpPr>
            <p:spPr bwMode="auto">
              <a:xfrm>
                <a:off x="1803" y="2736"/>
                <a:ext cx="528" cy="144"/>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57709" name="Freeform 371"/>
              <p:cNvSpPr>
                <a:spLocks/>
              </p:cNvSpPr>
              <p:nvPr/>
            </p:nvSpPr>
            <p:spPr bwMode="auto">
              <a:xfrm>
                <a:off x="1806" y="2847"/>
                <a:ext cx="498" cy="33"/>
              </a:xfrm>
              <a:custGeom>
                <a:avLst/>
                <a:gdLst>
                  <a:gd name="T0" fmla="*/ 498 w 498"/>
                  <a:gd name="T1" fmla="*/ 33 h 33"/>
                  <a:gd name="T2" fmla="*/ 216 w 498"/>
                  <a:gd name="T3" fmla="*/ 18 h 33"/>
                  <a:gd name="T4" fmla="*/ 0 w 498"/>
                  <a:gd name="T5" fmla="*/ 0 h 33"/>
                  <a:gd name="T6" fmla="*/ 0 60000 65536"/>
                  <a:gd name="T7" fmla="*/ 0 60000 65536"/>
                  <a:gd name="T8" fmla="*/ 0 60000 65536"/>
                  <a:gd name="T9" fmla="*/ 0 w 498"/>
                  <a:gd name="T10" fmla="*/ 0 h 33"/>
                  <a:gd name="T11" fmla="*/ 498 w 498"/>
                  <a:gd name="T12" fmla="*/ 33 h 33"/>
                </a:gdLst>
                <a:ahLst/>
                <a:cxnLst>
                  <a:cxn ang="T6">
                    <a:pos x="T0" y="T1"/>
                  </a:cxn>
                  <a:cxn ang="T7">
                    <a:pos x="T2" y="T3"/>
                  </a:cxn>
                  <a:cxn ang="T8">
                    <a:pos x="T4" y="T5"/>
                  </a:cxn>
                </a:cxnLst>
                <a:rect l="T9" t="T10" r="T11" b="T12"/>
                <a:pathLst>
                  <a:path w="498" h="33">
                    <a:moveTo>
                      <a:pt x="498" y="33"/>
                    </a:moveTo>
                    <a:cubicBezTo>
                      <a:pt x="398" y="28"/>
                      <a:pt x="299" y="23"/>
                      <a:pt x="216" y="18"/>
                    </a:cubicBezTo>
                    <a:cubicBezTo>
                      <a:pt x="133" y="13"/>
                      <a:pt x="36" y="3"/>
                      <a:pt x="0" y="0"/>
                    </a:cubicBezTo>
                  </a:path>
                </a:pathLst>
              </a:custGeom>
              <a:noFill/>
              <a:ln w="9525">
                <a:solidFill>
                  <a:schemeClr val="tx1"/>
                </a:solidFill>
                <a:round/>
                <a:headEnd/>
                <a:tailEnd/>
              </a:ln>
            </p:spPr>
            <p:txBody>
              <a:bodyPr/>
              <a:lstStyle/>
              <a:p>
                <a:endParaRPr lang="en-US"/>
              </a:p>
            </p:txBody>
          </p:sp>
          <p:sp>
            <p:nvSpPr>
              <p:cNvPr id="157710" name="Freeform 372"/>
              <p:cNvSpPr>
                <a:spLocks/>
              </p:cNvSpPr>
              <p:nvPr/>
            </p:nvSpPr>
            <p:spPr bwMode="auto">
              <a:xfrm>
                <a:off x="1815" y="2820"/>
                <a:ext cx="498" cy="33"/>
              </a:xfrm>
              <a:custGeom>
                <a:avLst/>
                <a:gdLst>
                  <a:gd name="T0" fmla="*/ 498 w 498"/>
                  <a:gd name="T1" fmla="*/ 33 h 33"/>
                  <a:gd name="T2" fmla="*/ 216 w 498"/>
                  <a:gd name="T3" fmla="*/ 18 h 33"/>
                  <a:gd name="T4" fmla="*/ 0 w 498"/>
                  <a:gd name="T5" fmla="*/ 0 h 33"/>
                  <a:gd name="T6" fmla="*/ 0 60000 65536"/>
                  <a:gd name="T7" fmla="*/ 0 60000 65536"/>
                  <a:gd name="T8" fmla="*/ 0 60000 65536"/>
                  <a:gd name="T9" fmla="*/ 0 w 498"/>
                  <a:gd name="T10" fmla="*/ 0 h 33"/>
                  <a:gd name="T11" fmla="*/ 498 w 498"/>
                  <a:gd name="T12" fmla="*/ 33 h 33"/>
                </a:gdLst>
                <a:ahLst/>
                <a:cxnLst>
                  <a:cxn ang="T6">
                    <a:pos x="T0" y="T1"/>
                  </a:cxn>
                  <a:cxn ang="T7">
                    <a:pos x="T2" y="T3"/>
                  </a:cxn>
                  <a:cxn ang="T8">
                    <a:pos x="T4" y="T5"/>
                  </a:cxn>
                </a:cxnLst>
                <a:rect l="T9" t="T10" r="T11" b="T12"/>
                <a:pathLst>
                  <a:path w="498" h="33">
                    <a:moveTo>
                      <a:pt x="498" y="33"/>
                    </a:moveTo>
                    <a:cubicBezTo>
                      <a:pt x="398" y="28"/>
                      <a:pt x="299" y="23"/>
                      <a:pt x="216" y="18"/>
                    </a:cubicBezTo>
                    <a:cubicBezTo>
                      <a:pt x="133" y="13"/>
                      <a:pt x="36" y="3"/>
                      <a:pt x="0" y="0"/>
                    </a:cubicBezTo>
                  </a:path>
                </a:pathLst>
              </a:custGeom>
              <a:noFill/>
              <a:ln w="9525">
                <a:solidFill>
                  <a:schemeClr val="tx1"/>
                </a:solidFill>
                <a:round/>
                <a:headEnd/>
                <a:tailEnd/>
              </a:ln>
            </p:spPr>
            <p:txBody>
              <a:bodyPr/>
              <a:lstStyle/>
              <a:p>
                <a:endParaRPr lang="en-US"/>
              </a:p>
            </p:txBody>
          </p:sp>
          <p:sp>
            <p:nvSpPr>
              <p:cNvPr id="157711" name="Freeform 373"/>
              <p:cNvSpPr>
                <a:spLocks/>
              </p:cNvSpPr>
              <p:nvPr/>
            </p:nvSpPr>
            <p:spPr bwMode="auto">
              <a:xfrm>
                <a:off x="1818" y="2793"/>
                <a:ext cx="498" cy="33"/>
              </a:xfrm>
              <a:custGeom>
                <a:avLst/>
                <a:gdLst>
                  <a:gd name="T0" fmla="*/ 498 w 498"/>
                  <a:gd name="T1" fmla="*/ 33 h 33"/>
                  <a:gd name="T2" fmla="*/ 216 w 498"/>
                  <a:gd name="T3" fmla="*/ 18 h 33"/>
                  <a:gd name="T4" fmla="*/ 0 w 498"/>
                  <a:gd name="T5" fmla="*/ 0 h 33"/>
                  <a:gd name="T6" fmla="*/ 0 60000 65536"/>
                  <a:gd name="T7" fmla="*/ 0 60000 65536"/>
                  <a:gd name="T8" fmla="*/ 0 60000 65536"/>
                  <a:gd name="T9" fmla="*/ 0 w 498"/>
                  <a:gd name="T10" fmla="*/ 0 h 33"/>
                  <a:gd name="T11" fmla="*/ 498 w 498"/>
                  <a:gd name="T12" fmla="*/ 33 h 33"/>
                </a:gdLst>
                <a:ahLst/>
                <a:cxnLst>
                  <a:cxn ang="T6">
                    <a:pos x="T0" y="T1"/>
                  </a:cxn>
                  <a:cxn ang="T7">
                    <a:pos x="T2" y="T3"/>
                  </a:cxn>
                  <a:cxn ang="T8">
                    <a:pos x="T4" y="T5"/>
                  </a:cxn>
                </a:cxnLst>
                <a:rect l="T9" t="T10" r="T11" b="T12"/>
                <a:pathLst>
                  <a:path w="498" h="33">
                    <a:moveTo>
                      <a:pt x="498" y="33"/>
                    </a:moveTo>
                    <a:cubicBezTo>
                      <a:pt x="398" y="28"/>
                      <a:pt x="299" y="23"/>
                      <a:pt x="216" y="18"/>
                    </a:cubicBezTo>
                    <a:cubicBezTo>
                      <a:pt x="133" y="13"/>
                      <a:pt x="36" y="3"/>
                      <a:pt x="0" y="0"/>
                    </a:cubicBezTo>
                  </a:path>
                </a:pathLst>
              </a:custGeom>
              <a:noFill/>
              <a:ln w="9525">
                <a:solidFill>
                  <a:schemeClr val="tx1"/>
                </a:solidFill>
                <a:round/>
                <a:headEnd/>
                <a:tailEnd/>
              </a:ln>
            </p:spPr>
            <p:txBody>
              <a:bodyPr/>
              <a:lstStyle/>
              <a:p>
                <a:endParaRPr lang="en-US"/>
              </a:p>
            </p:txBody>
          </p:sp>
          <p:sp>
            <p:nvSpPr>
              <p:cNvPr id="157712" name="Freeform 374"/>
              <p:cNvSpPr>
                <a:spLocks/>
              </p:cNvSpPr>
              <p:nvPr/>
            </p:nvSpPr>
            <p:spPr bwMode="auto">
              <a:xfrm>
                <a:off x="1812" y="2760"/>
                <a:ext cx="498" cy="33"/>
              </a:xfrm>
              <a:custGeom>
                <a:avLst/>
                <a:gdLst>
                  <a:gd name="T0" fmla="*/ 498 w 498"/>
                  <a:gd name="T1" fmla="*/ 33 h 33"/>
                  <a:gd name="T2" fmla="*/ 216 w 498"/>
                  <a:gd name="T3" fmla="*/ 18 h 33"/>
                  <a:gd name="T4" fmla="*/ 0 w 498"/>
                  <a:gd name="T5" fmla="*/ 0 h 33"/>
                  <a:gd name="T6" fmla="*/ 0 60000 65536"/>
                  <a:gd name="T7" fmla="*/ 0 60000 65536"/>
                  <a:gd name="T8" fmla="*/ 0 60000 65536"/>
                  <a:gd name="T9" fmla="*/ 0 w 498"/>
                  <a:gd name="T10" fmla="*/ 0 h 33"/>
                  <a:gd name="T11" fmla="*/ 498 w 498"/>
                  <a:gd name="T12" fmla="*/ 33 h 33"/>
                </a:gdLst>
                <a:ahLst/>
                <a:cxnLst>
                  <a:cxn ang="T6">
                    <a:pos x="T0" y="T1"/>
                  </a:cxn>
                  <a:cxn ang="T7">
                    <a:pos x="T2" y="T3"/>
                  </a:cxn>
                  <a:cxn ang="T8">
                    <a:pos x="T4" y="T5"/>
                  </a:cxn>
                </a:cxnLst>
                <a:rect l="T9" t="T10" r="T11" b="T12"/>
                <a:pathLst>
                  <a:path w="498" h="33">
                    <a:moveTo>
                      <a:pt x="498" y="33"/>
                    </a:moveTo>
                    <a:cubicBezTo>
                      <a:pt x="398" y="28"/>
                      <a:pt x="299" y="23"/>
                      <a:pt x="216" y="18"/>
                    </a:cubicBezTo>
                    <a:cubicBezTo>
                      <a:pt x="133" y="13"/>
                      <a:pt x="36" y="3"/>
                      <a:pt x="0" y="0"/>
                    </a:cubicBezTo>
                  </a:path>
                </a:pathLst>
              </a:custGeom>
              <a:noFill/>
              <a:ln w="9525">
                <a:solidFill>
                  <a:schemeClr val="tx1"/>
                </a:solidFill>
                <a:round/>
                <a:headEnd/>
                <a:tailEnd/>
              </a:ln>
            </p:spPr>
            <p:txBody>
              <a:bodyPr/>
              <a:lstStyle/>
              <a:p>
                <a:endParaRPr lang="en-US"/>
              </a:p>
            </p:txBody>
          </p:sp>
        </p:grpSp>
        <p:sp>
          <p:nvSpPr>
            <p:cNvPr id="157706" name="Line 375"/>
            <p:cNvSpPr>
              <a:spLocks noChangeShapeType="1"/>
            </p:cNvSpPr>
            <p:nvPr/>
          </p:nvSpPr>
          <p:spPr bwMode="auto">
            <a:xfrm>
              <a:off x="848" y="120"/>
              <a:ext cx="336" cy="0"/>
            </a:xfrm>
            <a:prstGeom prst="line">
              <a:avLst/>
            </a:prstGeom>
            <a:noFill/>
            <a:ln w="28575">
              <a:solidFill>
                <a:schemeClr val="tx1"/>
              </a:solidFill>
              <a:round/>
              <a:headEnd type="triangle" w="lg" len="lg"/>
              <a:tailEnd type="triangle" w="lg" len="lg"/>
            </a:ln>
          </p:spPr>
          <p:txBody>
            <a:bodyPr/>
            <a:lstStyle/>
            <a:p>
              <a:endParaRPr lang="en-US"/>
            </a:p>
          </p:txBody>
        </p:sp>
      </p:grpSp>
      <p:sp>
        <p:nvSpPr>
          <p:cNvPr id="157700" name="Text Box 376"/>
          <p:cNvSpPr txBox="1">
            <a:spLocks noChangeArrowheads="1"/>
          </p:cNvSpPr>
          <p:nvPr/>
        </p:nvSpPr>
        <p:spPr bwMode="auto">
          <a:xfrm>
            <a:off x="2514600" y="228600"/>
            <a:ext cx="4041775" cy="457200"/>
          </a:xfrm>
          <a:prstGeom prst="rect">
            <a:avLst/>
          </a:prstGeom>
          <a:noFill/>
          <a:ln w="9525">
            <a:noFill/>
            <a:miter lim="800000"/>
            <a:headEnd/>
            <a:tailEnd/>
          </a:ln>
        </p:spPr>
        <p:txBody>
          <a:bodyPr wrap="none">
            <a:spAutoFit/>
          </a:bodyPr>
          <a:lstStyle/>
          <a:p>
            <a:r>
              <a:rPr lang="en-US" b="1">
                <a:latin typeface="Arial" pitchFamily="34" charset="0"/>
              </a:rPr>
              <a:t>Sound waves traveling out</a:t>
            </a:r>
          </a:p>
        </p:txBody>
      </p:sp>
      <p:sp>
        <p:nvSpPr>
          <p:cNvPr id="157701" name="Line 377"/>
          <p:cNvSpPr>
            <a:spLocks noChangeShapeType="1"/>
          </p:cNvSpPr>
          <p:nvPr/>
        </p:nvSpPr>
        <p:spPr bwMode="auto">
          <a:xfrm>
            <a:off x="4267200" y="762000"/>
            <a:ext cx="990600" cy="0"/>
          </a:xfrm>
          <a:prstGeom prst="line">
            <a:avLst/>
          </a:prstGeom>
          <a:noFill/>
          <a:ln w="28575">
            <a:solidFill>
              <a:schemeClr val="tx1"/>
            </a:solidFill>
            <a:round/>
            <a:headEnd/>
            <a:tailEnd type="triangle" w="med" len="med"/>
          </a:ln>
        </p:spPr>
        <p:txBody>
          <a:bodyPr/>
          <a:lstStyle/>
          <a:p>
            <a:endParaRPr lang="en-US"/>
          </a:p>
        </p:txBody>
      </p:sp>
      <p:sp>
        <p:nvSpPr>
          <p:cNvPr id="157702" name="Text Box 378"/>
          <p:cNvSpPr txBox="1">
            <a:spLocks noChangeArrowheads="1"/>
          </p:cNvSpPr>
          <p:nvPr/>
        </p:nvSpPr>
        <p:spPr bwMode="auto">
          <a:xfrm>
            <a:off x="901700" y="5738813"/>
            <a:ext cx="184150" cy="457200"/>
          </a:xfrm>
          <a:prstGeom prst="rect">
            <a:avLst/>
          </a:prstGeom>
          <a:noFill/>
          <a:ln w="9525">
            <a:noFill/>
            <a:miter lim="800000"/>
            <a:headEnd/>
            <a:tailEnd/>
          </a:ln>
        </p:spPr>
        <p:txBody>
          <a:bodyPr wrap="none">
            <a:spAutoFit/>
          </a:bodyPr>
          <a:lstStyle/>
          <a:p>
            <a:endParaRPr lang="en-US" b="1">
              <a:latin typeface="Arial" pitchFamily="34" charset="0"/>
            </a:endParaRPr>
          </a:p>
        </p:txBody>
      </p:sp>
      <p:sp>
        <p:nvSpPr>
          <p:cNvPr id="157703" name="Rectangle 379"/>
          <p:cNvSpPr>
            <a:spLocks noGrp="1" noChangeArrowheads="1"/>
          </p:cNvSpPr>
          <p:nvPr>
            <p:ph type="title"/>
          </p:nvPr>
        </p:nvSpPr>
        <p:spPr>
          <a:xfrm>
            <a:off x="228600" y="2819400"/>
            <a:ext cx="8686800" cy="1143000"/>
          </a:xfrm>
        </p:spPr>
        <p:txBody>
          <a:bodyPr/>
          <a:lstStyle/>
          <a:p>
            <a:pPr algn="l" eaLnBrk="1" hangingPunct="1"/>
            <a:r>
              <a:rPr lang="en-US" sz="3200" smtClean="0">
                <a:solidFill>
                  <a:schemeClr val="tx1"/>
                </a:solidFill>
              </a:rPr>
              <a:t>8. If the speaker vibrates back and forth at </a:t>
            </a:r>
            <a:br>
              <a:rPr lang="en-US" sz="3200" smtClean="0">
                <a:solidFill>
                  <a:schemeClr val="tx1"/>
                </a:solidFill>
              </a:rPr>
            </a:br>
            <a:r>
              <a:rPr lang="en-US" sz="3200" smtClean="0">
                <a:solidFill>
                  <a:schemeClr val="tx1"/>
                </a:solidFill>
              </a:rPr>
              <a:t>200 Hz how much time passes between each time it produces a maximum in pressure?</a:t>
            </a: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body" idx="4294967295"/>
          </p:nvPr>
        </p:nvSpPr>
        <p:spPr>
          <a:xfrm>
            <a:off x="228600" y="304800"/>
            <a:ext cx="8686800" cy="1849438"/>
          </a:xfrm>
        </p:spPr>
        <p:txBody>
          <a:bodyPr/>
          <a:lstStyle/>
          <a:p>
            <a:pPr marL="533400" indent="-533400" eaLnBrk="1" hangingPunct="1">
              <a:lnSpc>
                <a:spcPct val="90000"/>
              </a:lnSpc>
              <a:buFontTx/>
              <a:buNone/>
            </a:pPr>
            <a:r>
              <a:rPr lang="en-US" sz="2400" smtClean="0"/>
              <a:t>9.A speaker is playing a constant note. </a:t>
            </a:r>
          </a:p>
          <a:p>
            <a:pPr marL="533400" indent="-533400" eaLnBrk="1" hangingPunct="1">
              <a:lnSpc>
                <a:spcPct val="90000"/>
              </a:lnSpc>
              <a:buFontTx/>
              <a:buNone/>
            </a:pPr>
            <a:r>
              <a:rPr lang="en-US" sz="2400" smtClean="0"/>
              <a:t>What happens to the sound when you </a:t>
            </a:r>
          </a:p>
          <a:p>
            <a:pPr marL="533400" indent="-533400" eaLnBrk="1" hangingPunct="1">
              <a:lnSpc>
                <a:spcPct val="90000"/>
              </a:lnSpc>
              <a:buFontTx/>
              <a:buAutoNum type="arabicParenR"/>
            </a:pPr>
            <a:r>
              <a:rPr lang="en-US" sz="2400" smtClean="0"/>
              <a:t>put a solid, thick glass jar over it and</a:t>
            </a:r>
          </a:p>
          <a:p>
            <a:pPr marL="533400" indent="-533400" eaLnBrk="1" hangingPunct="1">
              <a:lnSpc>
                <a:spcPct val="90000"/>
              </a:lnSpc>
              <a:buFontTx/>
              <a:buAutoNum type="arabicParenR"/>
            </a:pPr>
            <a:r>
              <a:rPr lang="en-US" sz="2400" smtClean="0">
                <a:solidFill>
                  <a:srgbClr val="800080"/>
                </a:solidFill>
              </a:rPr>
              <a:t>pump the air out from the jar.</a:t>
            </a:r>
          </a:p>
          <a:p>
            <a:pPr marL="533400" indent="-533400" eaLnBrk="1" hangingPunct="1">
              <a:lnSpc>
                <a:spcPct val="90000"/>
              </a:lnSpc>
              <a:buFontTx/>
              <a:buNone/>
            </a:pPr>
            <a:endParaRPr lang="en-US" sz="2400" smtClean="0"/>
          </a:p>
          <a:p>
            <a:pPr marL="533400" indent="-533400" eaLnBrk="1" hangingPunct="1">
              <a:lnSpc>
                <a:spcPct val="90000"/>
              </a:lnSpc>
              <a:buFontTx/>
              <a:buAutoNum type="alphaUcParenR"/>
            </a:pPr>
            <a:endParaRPr lang="en-US" sz="2400" smtClean="0"/>
          </a:p>
        </p:txBody>
      </p:sp>
      <p:sp>
        <p:nvSpPr>
          <p:cNvPr id="165891" name="Text Box 3"/>
          <p:cNvSpPr txBox="1">
            <a:spLocks noChangeArrowheads="1"/>
          </p:cNvSpPr>
          <p:nvPr/>
        </p:nvSpPr>
        <p:spPr bwMode="auto">
          <a:xfrm>
            <a:off x="838200" y="1981200"/>
            <a:ext cx="5181600" cy="4495800"/>
          </a:xfrm>
          <a:prstGeom prst="rect">
            <a:avLst/>
          </a:prstGeom>
          <a:noFill/>
          <a:ln w="9525">
            <a:noFill/>
            <a:miter lim="800000"/>
            <a:headEnd/>
            <a:tailEnd/>
          </a:ln>
        </p:spPr>
        <p:txBody>
          <a:bodyPr>
            <a:spAutoFit/>
          </a:bodyPr>
          <a:lstStyle/>
          <a:p>
            <a:pPr marL="342900" indent="-342900">
              <a:lnSpc>
                <a:spcPct val="90000"/>
              </a:lnSpc>
              <a:spcBef>
                <a:spcPct val="20000"/>
              </a:spcBef>
              <a:buFont typeface="Arial" pitchFamily="34" charset="0"/>
              <a:buAutoNum type="alphaUcParenR"/>
            </a:pPr>
            <a:r>
              <a:rPr lang="en-US" sz="2800">
                <a:latin typeface="Arial" pitchFamily="34" charset="0"/>
              </a:rPr>
              <a:t> </a:t>
            </a:r>
            <a:r>
              <a:rPr lang="en-US" sz="2000">
                <a:latin typeface="Arial" pitchFamily="34" charset="0"/>
              </a:rPr>
              <a:t>1 =&gt; hardly any difference</a:t>
            </a:r>
          </a:p>
          <a:p>
            <a:pPr marL="342900" indent="-342900">
              <a:lnSpc>
                <a:spcPct val="90000"/>
              </a:lnSpc>
              <a:spcBef>
                <a:spcPct val="20000"/>
              </a:spcBef>
              <a:buFont typeface="Arial" pitchFamily="34" charset="0"/>
              <a:buNone/>
            </a:pPr>
            <a:r>
              <a:rPr lang="en-US" sz="2000">
                <a:solidFill>
                  <a:srgbClr val="800080"/>
                </a:solidFill>
                <a:latin typeface="Arial" pitchFamily="34" charset="0"/>
              </a:rPr>
              <a:t>     2 =&gt;  hardly any difference</a:t>
            </a:r>
          </a:p>
          <a:p>
            <a:pPr marL="342900" indent="-342900">
              <a:lnSpc>
                <a:spcPct val="90000"/>
              </a:lnSpc>
              <a:spcBef>
                <a:spcPct val="20000"/>
              </a:spcBef>
              <a:buFont typeface="Arial" pitchFamily="34" charset="0"/>
              <a:buNone/>
            </a:pPr>
            <a:endParaRPr lang="en-US" sz="2000">
              <a:latin typeface="Arial" pitchFamily="34" charset="0"/>
            </a:endParaRPr>
          </a:p>
          <a:p>
            <a:pPr marL="342900" indent="-342900">
              <a:lnSpc>
                <a:spcPct val="90000"/>
              </a:lnSpc>
              <a:spcBef>
                <a:spcPct val="20000"/>
              </a:spcBef>
              <a:buFont typeface="Arial" pitchFamily="34" charset="0"/>
              <a:buAutoNum type="alphaUcParenR" startAt="2"/>
            </a:pPr>
            <a:r>
              <a:rPr lang="en-US" sz="2000">
                <a:latin typeface="Arial" pitchFamily="34" charset="0"/>
              </a:rPr>
              <a:t> 1=&gt;  hardly any difference</a:t>
            </a:r>
          </a:p>
          <a:p>
            <a:pPr marL="342900" indent="-342900">
              <a:lnSpc>
                <a:spcPct val="90000"/>
              </a:lnSpc>
              <a:spcBef>
                <a:spcPct val="20000"/>
              </a:spcBef>
              <a:buFont typeface="Arial" pitchFamily="34" charset="0"/>
              <a:buNone/>
            </a:pPr>
            <a:r>
              <a:rPr lang="en-US" sz="2000">
                <a:solidFill>
                  <a:srgbClr val="800080"/>
                </a:solidFill>
                <a:latin typeface="Arial" pitchFamily="34" charset="0"/>
              </a:rPr>
              <a:t>     2 =&gt;  much quieter</a:t>
            </a:r>
          </a:p>
          <a:p>
            <a:pPr marL="342900" indent="-342900">
              <a:lnSpc>
                <a:spcPct val="90000"/>
              </a:lnSpc>
              <a:spcBef>
                <a:spcPct val="20000"/>
              </a:spcBef>
              <a:buFont typeface="Arial" pitchFamily="34" charset="0"/>
              <a:buNone/>
            </a:pPr>
            <a:endParaRPr lang="en-US" sz="2000">
              <a:latin typeface="Arial" pitchFamily="34" charset="0"/>
            </a:endParaRPr>
          </a:p>
          <a:p>
            <a:pPr marL="342900" indent="-342900">
              <a:lnSpc>
                <a:spcPct val="90000"/>
              </a:lnSpc>
              <a:spcBef>
                <a:spcPct val="20000"/>
              </a:spcBef>
              <a:buFont typeface="Arial" pitchFamily="34" charset="0"/>
              <a:buAutoNum type="alphaUcParenR" startAt="3"/>
            </a:pPr>
            <a:r>
              <a:rPr lang="en-US" sz="2000">
                <a:latin typeface="Arial" pitchFamily="34" charset="0"/>
              </a:rPr>
              <a:t> 1=&gt; noticeably quieter</a:t>
            </a:r>
          </a:p>
          <a:p>
            <a:pPr marL="342900" indent="-342900">
              <a:lnSpc>
                <a:spcPct val="90000"/>
              </a:lnSpc>
              <a:spcBef>
                <a:spcPct val="20000"/>
              </a:spcBef>
              <a:buFont typeface="Arial" pitchFamily="34" charset="0"/>
              <a:buNone/>
            </a:pPr>
            <a:r>
              <a:rPr lang="en-US" sz="2000">
                <a:solidFill>
                  <a:srgbClr val="800080"/>
                </a:solidFill>
                <a:latin typeface="Arial" pitchFamily="34" charset="0"/>
              </a:rPr>
              <a:t>     2 =&gt; hardly any MORE quiet</a:t>
            </a:r>
          </a:p>
          <a:p>
            <a:pPr marL="342900" indent="-342900">
              <a:lnSpc>
                <a:spcPct val="90000"/>
              </a:lnSpc>
              <a:spcBef>
                <a:spcPct val="20000"/>
              </a:spcBef>
              <a:buFont typeface="Arial" pitchFamily="34" charset="0"/>
              <a:buNone/>
            </a:pPr>
            <a:endParaRPr lang="en-US" sz="2000">
              <a:latin typeface="Arial" pitchFamily="34" charset="0"/>
            </a:endParaRPr>
          </a:p>
          <a:p>
            <a:pPr marL="342900" indent="-342900">
              <a:lnSpc>
                <a:spcPct val="90000"/>
              </a:lnSpc>
              <a:spcBef>
                <a:spcPct val="20000"/>
              </a:spcBef>
              <a:buFont typeface="Arial" pitchFamily="34" charset="0"/>
              <a:buAutoNum type="alphaUcParenR" startAt="4"/>
            </a:pPr>
            <a:r>
              <a:rPr lang="en-US" sz="2000">
                <a:latin typeface="Arial" pitchFamily="34" charset="0"/>
              </a:rPr>
              <a:t> 1=&gt; noticeably quieter</a:t>
            </a:r>
          </a:p>
          <a:p>
            <a:pPr marL="342900" indent="-342900">
              <a:lnSpc>
                <a:spcPct val="90000"/>
              </a:lnSpc>
              <a:spcBef>
                <a:spcPct val="20000"/>
              </a:spcBef>
              <a:buFont typeface="Arial" pitchFamily="34" charset="0"/>
              <a:buNone/>
            </a:pPr>
            <a:r>
              <a:rPr lang="en-US" sz="2000">
                <a:solidFill>
                  <a:srgbClr val="800080"/>
                </a:solidFill>
                <a:latin typeface="Arial" pitchFamily="34" charset="0"/>
              </a:rPr>
              <a:t>      2=&gt; much quieter still (near silence)</a:t>
            </a:r>
          </a:p>
          <a:p>
            <a:pPr marL="342900" indent="-342900">
              <a:lnSpc>
                <a:spcPct val="90000"/>
              </a:lnSpc>
              <a:spcBef>
                <a:spcPct val="20000"/>
              </a:spcBef>
              <a:buFont typeface="Arial" pitchFamily="34" charset="0"/>
              <a:buNone/>
            </a:pPr>
            <a:endParaRPr lang="en-US" sz="2000">
              <a:latin typeface="Arial" pitchFamily="34" charset="0"/>
            </a:endParaRPr>
          </a:p>
          <a:p>
            <a:pPr marL="342900" indent="-342900">
              <a:lnSpc>
                <a:spcPct val="90000"/>
              </a:lnSpc>
              <a:spcBef>
                <a:spcPct val="20000"/>
              </a:spcBef>
              <a:buFont typeface="Arial" pitchFamily="34" charset="0"/>
              <a:buNone/>
            </a:pPr>
            <a:r>
              <a:rPr lang="en-US" sz="2000">
                <a:latin typeface="Arial" pitchFamily="34" charset="0"/>
              </a:rPr>
              <a:t>E)  None of these/something else/?? </a:t>
            </a:r>
          </a:p>
        </p:txBody>
      </p:sp>
      <p:graphicFrame>
        <p:nvGraphicFramePr>
          <p:cNvPr id="58370" name="Object 4"/>
          <p:cNvGraphicFramePr>
            <a:graphicFrameLocks noChangeAspect="1"/>
          </p:cNvGraphicFramePr>
          <p:nvPr/>
        </p:nvGraphicFramePr>
        <p:xfrm>
          <a:off x="6019800" y="304800"/>
          <a:ext cx="2886075" cy="4762500"/>
        </p:xfrm>
        <a:graphic>
          <a:graphicData uri="http://schemas.openxmlformats.org/presentationml/2006/ole">
            <mc:AlternateContent xmlns:mc="http://schemas.openxmlformats.org/markup-compatibility/2006">
              <mc:Choice xmlns:v="urn:schemas-microsoft-com:vml" Requires="v">
                <p:oleObj spid="_x0000_s58417" name="Bitmap Image" r:id="rId4" imgW="2886478" imgH="4761905" progId="PBrush">
                  <p:embed/>
                </p:oleObj>
              </mc:Choice>
              <mc:Fallback>
                <p:oleObj name="Bitmap Image" r:id="rId4" imgW="2886478" imgH="4761905"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04800"/>
                        <a:ext cx="288607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4495800" y="6504446"/>
            <a:ext cx="4457700" cy="246221"/>
          </a:xfrm>
          <a:prstGeom prst="rect">
            <a:avLst/>
          </a:prstGeom>
        </p:spPr>
        <p:txBody>
          <a:bodyPr wrap="square">
            <a:spAutoFit/>
          </a:bodyPr>
          <a:lstStyle/>
          <a:p>
            <a:pPr eaLnBrk="1" hangingPunct="1"/>
            <a:r>
              <a:rPr lang="en-US" sz="1000" dirty="0"/>
              <a:t>Adapted From Pollock at CU 1240 </a:t>
            </a:r>
            <a:r>
              <a:rPr lang="en-US" sz="1000" dirty="0" smtClean="0"/>
              <a:t>course at University of Colorado </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381000" y="762000"/>
            <a:ext cx="5181600" cy="1800225"/>
          </a:xfrm>
          <a:prstGeom prst="rect">
            <a:avLst/>
          </a:prstGeom>
          <a:noFill/>
          <a:ln w="9525">
            <a:noFill/>
            <a:miter lim="800000"/>
            <a:headEnd/>
            <a:tailEnd/>
          </a:ln>
        </p:spPr>
        <p:txBody>
          <a:bodyPr>
            <a:spAutoFit/>
          </a:bodyPr>
          <a:lstStyle/>
          <a:p>
            <a:pPr indent="623888">
              <a:spcBef>
                <a:spcPct val="20000"/>
              </a:spcBef>
            </a:pPr>
            <a:r>
              <a:rPr lang="en-US" sz="2800">
                <a:latin typeface="Times" charset="0"/>
              </a:rPr>
              <a:t>10. If you could put a dust particle in front of the speaker. Which choice below shows the </a:t>
            </a:r>
            <a:r>
              <a:rPr lang="en-US" sz="2800" i="1">
                <a:latin typeface="Times" charset="0"/>
              </a:rPr>
              <a:t>motion</a:t>
            </a:r>
            <a:r>
              <a:rPr lang="en-US" sz="2800">
                <a:latin typeface="Times" charset="0"/>
              </a:rPr>
              <a:t> of the dust particle?</a:t>
            </a:r>
            <a:endParaRPr lang="en-US" sz="3600">
              <a:latin typeface="Times" charset="0"/>
            </a:endParaRPr>
          </a:p>
        </p:txBody>
      </p:sp>
      <p:sp>
        <p:nvSpPr>
          <p:cNvPr id="59396" name="Text Box 3"/>
          <p:cNvSpPr txBox="1">
            <a:spLocks noChangeArrowheads="1"/>
          </p:cNvSpPr>
          <p:nvPr/>
        </p:nvSpPr>
        <p:spPr bwMode="auto">
          <a:xfrm>
            <a:off x="6858000" y="3810000"/>
            <a:ext cx="1411288" cy="225425"/>
          </a:xfrm>
          <a:prstGeom prst="rect">
            <a:avLst/>
          </a:prstGeom>
          <a:noFill/>
          <a:ln w="9525">
            <a:noFill/>
            <a:miter lim="800000"/>
            <a:headEnd/>
            <a:tailEnd/>
          </a:ln>
        </p:spPr>
        <p:txBody>
          <a:bodyPr anchor="ctr"/>
          <a:lstStyle/>
          <a:p>
            <a:pPr>
              <a:spcBef>
                <a:spcPct val="20000"/>
              </a:spcBef>
            </a:pPr>
            <a:r>
              <a:rPr lang="en-US" sz="3200"/>
              <a:t>dust</a:t>
            </a:r>
          </a:p>
        </p:txBody>
      </p:sp>
      <p:sp>
        <p:nvSpPr>
          <p:cNvPr id="59397" name="Text Box 4"/>
          <p:cNvSpPr txBox="1">
            <a:spLocks noChangeArrowheads="1"/>
          </p:cNvSpPr>
          <p:nvPr/>
        </p:nvSpPr>
        <p:spPr bwMode="auto">
          <a:xfrm>
            <a:off x="685800" y="3190875"/>
            <a:ext cx="6019800" cy="3667125"/>
          </a:xfrm>
          <a:prstGeom prst="rect">
            <a:avLst/>
          </a:prstGeom>
          <a:noFill/>
          <a:ln w="9525">
            <a:noFill/>
            <a:miter lim="800000"/>
            <a:headEnd/>
            <a:tailEnd/>
          </a:ln>
        </p:spPr>
        <p:txBody>
          <a:bodyPr>
            <a:spAutoFit/>
          </a:bodyPr>
          <a:lstStyle/>
          <a:p>
            <a:pPr indent="623888">
              <a:spcBef>
                <a:spcPct val="20000"/>
              </a:spcBef>
              <a:buFont typeface="Arial" pitchFamily="34" charset="0"/>
              <a:buAutoNum type="alphaUcParenR"/>
            </a:pPr>
            <a:r>
              <a:rPr lang="en-US" sz="2800">
                <a:latin typeface="Times" charset="0"/>
              </a:rPr>
              <a:t>              (up and down)</a:t>
            </a:r>
            <a:endParaRPr lang="en-US" sz="800">
              <a:latin typeface="Times" charset="0"/>
            </a:endParaRPr>
          </a:p>
          <a:p>
            <a:pPr indent="623888">
              <a:spcBef>
                <a:spcPct val="20000"/>
              </a:spcBef>
              <a:buFont typeface="Arial" pitchFamily="34" charset="0"/>
              <a:buAutoNum type="alphaUcParenR"/>
            </a:pPr>
            <a:endParaRPr lang="en-US" sz="800">
              <a:latin typeface="Times" charset="0"/>
            </a:endParaRPr>
          </a:p>
          <a:p>
            <a:pPr indent="623888">
              <a:spcBef>
                <a:spcPct val="20000"/>
              </a:spcBef>
              <a:buFont typeface="Arial" pitchFamily="34" charset="0"/>
              <a:buAutoNum type="alphaUcParenR"/>
            </a:pPr>
            <a:r>
              <a:rPr lang="en-US" sz="2800">
                <a:latin typeface="Times" charset="0"/>
              </a:rPr>
              <a:t>              (steadily to the right)</a:t>
            </a:r>
            <a:endParaRPr lang="en-US" sz="800">
              <a:latin typeface="Times" charset="0"/>
            </a:endParaRPr>
          </a:p>
          <a:p>
            <a:pPr indent="623888">
              <a:spcBef>
                <a:spcPct val="20000"/>
              </a:spcBef>
              <a:buFont typeface="Arial" pitchFamily="34" charset="0"/>
              <a:buAutoNum type="alphaUcParenR"/>
            </a:pPr>
            <a:endParaRPr lang="en-US" sz="800">
              <a:latin typeface="Times" charset="0"/>
            </a:endParaRPr>
          </a:p>
          <a:p>
            <a:pPr indent="623888">
              <a:spcBef>
                <a:spcPct val="20000"/>
              </a:spcBef>
              <a:buFont typeface="Arial" pitchFamily="34" charset="0"/>
              <a:buAutoNum type="alphaUcParenR"/>
            </a:pPr>
            <a:r>
              <a:rPr lang="en-US" sz="2800">
                <a:latin typeface="Times" charset="0"/>
              </a:rPr>
              <a:t>              (left and right)</a:t>
            </a:r>
          </a:p>
          <a:p>
            <a:pPr indent="623888">
              <a:spcBef>
                <a:spcPct val="20000"/>
              </a:spcBef>
              <a:buFont typeface="Arial" pitchFamily="34" charset="0"/>
              <a:buAutoNum type="alphaUcParenR"/>
            </a:pPr>
            <a:endParaRPr lang="en-US" sz="800">
              <a:latin typeface="Times" charset="0"/>
            </a:endParaRPr>
          </a:p>
          <a:p>
            <a:pPr indent="623888">
              <a:spcBef>
                <a:spcPct val="20000"/>
              </a:spcBef>
              <a:buFont typeface="Arial" pitchFamily="34" charset="0"/>
              <a:buAutoNum type="alphaUcParenR"/>
            </a:pPr>
            <a:r>
              <a:rPr lang="en-US" sz="2800">
                <a:latin typeface="Times" charset="0"/>
              </a:rPr>
              <a:t>  (no motion)</a:t>
            </a:r>
          </a:p>
          <a:p>
            <a:pPr indent="623888">
              <a:spcBef>
                <a:spcPct val="20000"/>
              </a:spcBef>
              <a:buFont typeface="Arial" pitchFamily="34" charset="0"/>
              <a:buAutoNum type="alphaUcParenR"/>
            </a:pPr>
            <a:endParaRPr lang="en-US" sz="800">
              <a:latin typeface="Times" charset="0"/>
            </a:endParaRPr>
          </a:p>
          <a:p>
            <a:pPr indent="623888">
              <a:spcBef>
                <a:spcPct val="20000"/>
              </a:spcBef>
              <a:buFont typeface="Arial" pitchFamily="34" charset="0"/>
              <a:buAutoNum type="alphaUcParenR"/>
            </a:pPr>
            <a:r>
              <a:rPr lang="en-US" sz="2800">
                <a:latin typeface="Times" charset="0"/>
              </a:rPr>
              <a:t>              (circular path)</a:t>
            </a:r>
          </a:p>
          <a:p>
            <a:pPr indent="623888">
              <a:spcBef>
                <a:spcPct val="20000"/>
              </a:spcBef>
              <a:buFont typeface="Arial" pitchFamily="34" charset="0"/>
              <a:buNone/>
            </a:pPr>
            <a:endParaRPr lang="en-US" sz="2800">
              <a:latin typeface="Times" charset="0"/>
            </a:endParaRPr>
          </a:p>
        </p:txBody>
      </p:sp>
      <p:sp>
        <p:nvSpPr>
          <p:cNvPr id="59398" name="Line 5"/>
          <p:cNvSpPr>
            <a:spLocks noChangeShapeType="1"/>
          </p:cNvSpPr>
          <p:nvPr/>
        </p:nvSpPr>
        <p:spPr bwMode="auto">
          <a:xfrm>
            <a:off x="2057400" y="3276600"/>
            <a:ext cx="0" cy="457200"/>
          </a:xfrm>
          <a:prstGeom prst="line">
            <a:avLst/>
          </a:prstGeom>
          <a:noFill/>
          <a:ln w="57150">
            <a:solidFill>
              <a:schemeClr val="tx1"/>
            </a:solidFill>
            <a:round/>
            <a:headEnd type="triangle" w="med" len="med"/>
            <a:tailEnd type="triangle" w="med" len="med"/>
          </a:ln>
        </p:spPr>
        <p:txBody>
          <a:bodyPr wrap="none" anchor="ctr"/>
          <a:lstStyle/>
          <a:p>
            <a:endParaRPr lang="en-US"/>
          </a:p>
        </p:txBody>
      </p:sp>
      <p:sp>
        <p:nvSpPr>
          <p:cNvPr id="59399" name="Line 6"/>
          <p:cNvSpPr>
            <a:spLocks noChangeShapeType="1"/>
          </p:cNvSpPr>
          <p:nvPr/>
        </p:nvSpPr>
        <p:spPr bwMode="auto">
          <a:xfrm rot="5400000">
            <a:off x="2159000" y="4394200"/>
            <a:ext cx="0" cy="812800"/>
          </a:xfrm>
          <a:prstGeom prst="line">
            <a:avLst/>
          </a:prstGeom>
          <a:noFill/>
          <a:ln w="57150">
            <a:solidFill>
              <a:schemeClr val="tx1"/>
            </a:solidFill>
            <a:round/>
            <a:headEnd type="triangle" w="med" len="med"/>
            <a:tailEnd type="triangle" w="med" len="med"/>
          </a:ln>
        </p:spPr>
        <p:txBody>
          <a:bodyPr wrap="none" anchor="ctr"/>
          <a:lstStyle/>
          <a:p>
            <a:endParaRPr lang="en-US"/>
          </a:p>
        </p:txBody>
      </p:sp>
      <p:sp>
        <p:nvSpPr>
          <p:cNvPr id="59400" name="Line 7"/>
          <p:cNvSpPr>
            <a:spLocks noChangeShapeType="1"/>
          </p:cNvSpPr>
          <p:nvPr/>
        </p:nvSpPr>
        <p:spPr bwMode="auto">
          <a:xfrm rot="16200000" flipH="1">
            <a:off x="2159000" y="3708400"/>
            <a:ext cx="0" cy="812800"/>
          </a:xfrm>
          <a:prstGeom prst="line">
            <a:avLst/>
          </a:prstGeom>
          <a:noFill/>
          <a:ln w="57150">
            <a:solidFill>
              <a:schemeClr val="tx1"/>
            </a:solidFill>
            <a:round/>
            <a:headEnd/>
            <a:tailEnd type="triangle" w="med" len="med"/>
          </a:ln>
        </p:spPr>
        <p:txBody>
          <a:bodyPr wrap="none" anchor="ctr"/>
          <a:lstStyle/>
          <a:p>
            <a:endParaRPr lang="en-US"/>
          </a:p>
        </p:txBody>
      </p:sp>
      <p:grpSp>
        <p:nvGrpSpPr>
          <p:cNvPr id="59401" name="Group 8"/>
          <p:cNvGrpSpPr>
            <a:grpSpLocks/>
          </p:cNvGrpSpPr>
          <p:nvPr/>
        </p:nvGrpSpPr>
        <p:grpSpPr bwMode="auto">
          <a:xfrm>
            <a:off x="1600200" y="5943600"/>
            <a:ext cx="711200" cy="400050"/>
            <a:chOff x="768" y="5136"/>
            <a:chExt cx="336" cy="336"/>
          </a:xfrm>
        </p:grpSpPr>
        <p:sp>
          <p:nvSpPr>
            <p:cNvPr id="59404" name="Oval 9"/>
            <p:cNvSpPr>
              <a:spLocks noChangeArrowheads="1"/>
            </p:cNvSpPr>
            <p:nvPr/>
          </p:nvSpPr>
          <p:spPr bwMode="auto">
            <a:xfrm>
              <a:off x="768" y="5136"/>
              <a:ext cx="336" cy="336"/>
            </a:xfrm>
            <a:prstGeom prst="ellipse">
              <a:avLst/>
            </a:prstGeom>
            <a:noFill/>
            <a:ln w="50800">
              <a:solidFill>
                <a:schemeClr val="tx1"/>
              </a:solidFill>
              <a:round/>
              <a:headEnd/>
              <a:tailEnd/>
            </a:ln>
          </p:spPr>
          <p:txBody>
            <a:bodyPr wrap="none" anchor="ctr"/>
            <a:lstStyle/>
            <a:p>
              <a:endParaRPr lang="en-US"/>
            </a:p>
          </p:txBody>
        </p:sp>
        <p:sp>
          <p:nvSpPr>
            <p:cNvPr id="59405" name="Line 10"/>
            <p:cNvSpPr>
              <a:spLocks noChangeShapeType="1"/>
            </p:cNvSpPr>
            <p:nvPr/>
          </p:nvSpPr>
          <p:spPr bwMode="auto">
            <a:xfrm>
              <a:off x="912" y="5136"/>
              <a:ext cx="144" cy="0"/>
            </a:xfrm>
            <a:prstGeom prst="line">
              <a:avLst/>
            </a:prstGeom>
            <a:noFill/>
            <a:ln w="41275">
              <a:solidFill>
                <a:schemeClr val="tx1"/>
              </a:solidFill>
              <a:round/>
              <a:headEnd/>
              <a:tailEnd type="arrow" w="med" len="lg"/>
            </a:ln>
          </p:spPr>
          <p:txBody>
            <a:bodyPr wrap="none" anchor="ctr"/>
            <a:lstStyle/>
            <a:p>
              <a:endParaRPr lang="en-US"/>
            </a:p>
          </p:txBody>
        </p:sp>
        <p:sp>
          <p:nvSpPr>
            <p:cNvPr id="59406" name="Line 11"/>
            <p:cNvSpPr>
              <a:spLocks noChangeShapeType="1"/>
            </p:cNvSpPr>
            <p:nvPr/>
          </p:nvSpPr>
          <p:spPr bwMode="auto">
            <a:xfrm flipH="1">
              <a:off x="816" y="5472"/>
              <a:ext cx="144" cy="0"/>
            </a:xfrm>
            <a:prstGeom prst="line">
              <a:avLst/>
            </a:prstGeom>
            <a:noFill/>
            <a:ln w="41275">
              <a:solidFill>
                <a:schemeClr val="tx1"/>
              </a:solidFill>
              <a:round/>
              <a:headEnd/>
              <a:tailEnd type="arrow" w="med" len="lg"/>
            </a:ln>
          </p:spPr>
          <p:txBody>
            <a:bodyPr wrap="none" anchor="ctr"/>
            <a:lstStyle/>
            <a:p>
              <a:endParaRPr lang="en-US"/>
            </a:p>
          </p:txBody>
        </p:sp>
      </p:grpSp>
      <p:graphicFrame>
        <p:nvGraphicFramePr>
          <p:cNvPr id="59394" name="Object 12"/>
          <p:cNvGraphicFramePr>
            <a:graphicFrameLocks noChangeAspect="1"/>
          </p:cNvGraphicFramePr>
          <p:nvPr/>
        </p:nvGraphicFramePr>
        <p:xfrm>
          <a:off x="6096000" y="609600"/>
          <a:ext cx="2543175" cy="2609850"/>
        </p:xfrm>
        <a:graphic>
          <a:graphicData uri="http://schemas.openxmlformats.org/presentationml/2006/ole">
            <mc:AlternateContent xmlns:mc="http://schemas.openxmlformats.org/markup-compatibility/2006">
              <mc:Choice xmlns:v="urn:schemas-microsoft-com:vml" Requires="v">
                <p:oleObj spid="_x0000_s59441" name="Bitmap Image" r:id="rId4" imgW="2542857" imgH="2610214" progId="PBrush">
                  <p:embed/>
                </p:oleObj>
              </mc:Choice>
              <mc:Fallback>
                <p:oleObj name="Bitmap Image" r:id="rId4" imgW="2542857" imgH="2610214" progId="PBrush">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609600"/>
                        <a:ext cx="254317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402" name="Oval 13"/>
          <p:cNvSpPr>
            <a:spLocks noChangeArrowheads="1"/>
          </p:cNvSpPr>
          <p:nvPr/>
        </p:nvSpPr>
        <p:spPr bwMode="auto">
          <a:xfrm>
            <a:off x="7543800" y="1981200"/>
            <a:ext cx="127000" cy="63500"/>
          </a:xfrm>
          <a:prstGeom prst="ellipse">
            <a:avLst/>
          </a:prstGeom>
          <a:solidFill>
            <a:srgbClr val="FF0000"/>
          </a:solidFill>
          <a:ln w="9525">
            <a:noFill/>
            <a:round/>
            <a:headEnd/>
            <a:tailEnd/>
          </a:ln>
        </p:spPr>
        <p:txBody>
          <a:bodyPr wrap="none" anchor="ctr"/>
          <a:lstStyle/>
          <a:p>
            <a:endParaRPr lang="en-US"/>
          </a:p>
        </p:txBody>
      </p:sp>
      <p:sp>
        <p:nvSpPr>
          <p:cNvPr id="59403" name="Line 14"/>
          <p:cNvSpPr>
            <a:spLocks noChangeShapeType="1"/>
          </p:cNvSpPr>
          <p:nvPr/>
        </p:nvSpPr>
        <p:spPr bwMode="auto">
          <a:xfrm flipH="1" flipV="1">
            <a:off x="7620000" y="2133600"/>
            <a:ext cx="152400" cy="16764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381000" y="1752600"/>
            <a:ext cx="8229600" cy="1143000"/>
          </a:xfrm>
        </p:spPr>
        <p:txBody>
          <a:bodyPr/>
          <a:lstStyle/>
          <a:p>
            <a:pPr eaLnBrk="1" hangingPunct="1"/>
            <a:r>
              <a:rPr lang="en-US" smtClean="0">
                <a:cs typeface="Times New Roman" pitchFamily="18" charset="0"/>
              </a:rPr>
              <a:t>10. If the acceleration is zero, the man must be standing still. </a:t>
            </a:r>
          </a:p>
        </p:txBody>
      </p:sp>
      <p:sp>
        <p:nvSpPr>
          <p:cNvPr id="182275" name="Rectangle 3"/>
          <p:cNvSpPr>
            <a:spLocks noGrp="1" noChangeArrowheads="1"/>
          </p:cNvSpPr>
          <p:nvPr>
            <p:ph type="body" idx="1"/>
          </p:nvPr>
        </p:nvSpPr>
        <p:spPr>
          <a:xfrm>
            <a:off x="1549400" y="3367088"/>
            <a:ext cx="3454400" cy="1454150"/>
          </a:xfrm>
        </p:spPr>
        <p:txBody>
          <a:bodyPr/>
          <a:lstStyle/>
          <a:p>
            <a:pPr marL="609600" indent="-609600" eaLnBrk="1" hangingPunct="1">
              <a:buFontTx/>
              <a:buAutoNum type="alphaUcPeriod"/>
            </a:pPr>
            <a:r>
              <a:rPr lang="en-US" sz="3600" smtClean="0"/>
              <a:t>True    </a:t>
            </a:r>
          </a:p>
          <a:p>
            <a:pPr marL="609600" indent="-609600" eaLnBrk="1" hangingPunct="1">
              <a:buFontTx/>
              <a:buAutoNum type="alphaUcPeriod"/>
            </a:pPr>
            <a:r>
              <a:rPr lang="en-US" sz="3600" smtClean="0"/>
              <a:t>False</a:t>
            </a:r>
          </a:p>
        </p:txBody>
      </p:sp>
    </p:spTree>
    <p:extLst>
      <p:ext uri="{BB962C8B-B14F-4D97-AF65-F5344CB8AC3E}">
        <p14:creationId xmlns:p14="http://schemas.microsoft.com/office/powerpoint/2010/main" val="396729750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ChangeArrowheads="1"/>
          </p:cNvSpPr>
          <p:nvPr/>
        </p:nvSpPr>
        <p:spPr bwMode="auto">
          <a:xfrm>
            <a:off x="342900" y="457200"/>
            <a:ext cx="8343900" cy="1447800"/>
          </a:xfrm>
          <a:prstGeom prst="rect">
            <a:avLst/>
          </a:prstGeom>
          <a:noFill/>
          <a:ln w="9525">
            <a:noFill/>
            <a:miter lim="800000"/>
            <a:headEnd/>
            <a:tailEnd/>
          </a:ln>
        </p:spPr>
        <p:txBody>
          <a:bodyPr/>
          <a:lstStyle/>
          <a:p>
            <a:pPr marL="609600" indent="-609600">
              <a:spcBef>
                <a:spcPct val="20000"/>
              </a:spcBef>
            </a:pPr>
            <a:r>
              <a:rPr lang="en-US" sz="3200"/>
              <a:t>11.The picture shows “displacement as a function of location along a string”</a:t>
            </a:r>
          </a:p>
          <a:p>
            <a:pPr marL="609600" indent="-609600">
              <a:spcBef>
                <a:spcPct val="20000"/>
              </a:spcBef>
            </a:pPr>
            <a:r>
              <a:rPr lang="en-US" sz="3200"/>
              <a:t>What is the wavelength   (“</a:t>
            </a:r>
            <a:r>
              <a:rPr lang="en-US" sz="3200">
                <a:sym typeface="Symbol" pitchFamily="18" charset="2"/>
              </a:rPr>
              <a:t></a:t>
            </a:r>
            <a:r>
              <a:rPr lang="en-US" sz="3200"/>
              <a:t>”)?</a:t>
            </a:r>
          </a:p>
        </p:txBody>
      </p:sp>
      <p:sp>
        <p:nvSpPr>
          <p:cNvPr id="158724" name="Line 4"/>
          <p:cNvSpPr>
            <a:spLocks noChangeShapeType="1"/>
          </p:cNvSpPr>
          <p:nvPr/>
        </p:nvSpPr>
        <p:spPr bwMode="auto">
          <a:xfrm>
            <a:off x="1377950" y="2347913"/>
            <a:ext cx="2541588" cy="0"/>
          </a:xfrm>
          <a:prstGeom prst="line">
            <a:avLst/>
          </a:prstGeom>
          <a:noFill/>
          <a:ln w="41275">
            <a:solidFill>
              <a:schemeClr val="tx1"/>
            </a:solidFill>
            <a:round/>
            <a:headEnd type="triangle" w="lg" len="med"/>
            <a:tailEnd type="triangle" w="lg" len="med"/>
          </a:ln>
        </p:spPr>
        <p:txBody>
          <a:bodyPr wrap="none" anchor="ctr"/>
          <a:lstStyle/>
          <a:p>
            <a:endParaRPr lang="en-US"/>
          </a:p>
        </p:txBody>
      </p:sp>
      <p:grpSp>
        <p:nvGrpSpPr>
          <p:cNvPr id="158725" name="Group 5"/>
          <p:cNvGrpSpPr>
            <a:grpSpLocks/>
          </p:cNvGrpSpPr>
          <p:nvPr/>
        </p:nvGrpSpPr>
        <p:grpSpPr bwMode="auto">
          <a:xfrm>
            <a:off x="506413" y="2317750"/>
            <a:ext cx="8256587" cy="2922588"/>
            <a:chOff x="319" y="1460"/>
            <a:chExt cx="5201" cy="1841"/>
          </a:xfrm>
        </p:grpSpPr>
        <p:sp>
          <p:nvSpPr>
            <p:cNvPr id="158728" name="Line 6"/>
            <p:cNvSpPr>
              <a:spLocks noChangeShapeType="1"/>
            </p:cNvSpPr>
            <p:nvPr/>
          </p:nvSpPr>
          <p:spPr bwMode="auto">
            <a:xfrm rot="16200000" flipH="1">
              <a:off x="502" y="1963"/>
              <a:ext cx="675" cy="0"/>
            </a:xfrm>
            <a:prstGeom prst="line">
              <a:avLst/>
            </a:prstGeom>
            <a:noFill/>
            <a:ln w="41275">
              <a:solidFill>
                <a:srgbClr val="33CC33"/>
              </a:solidFill>
              <a:round/>
              <a:headEnd type="triangle" w="lg" len="med"/>
              <a:tailEnd type="triangle" w="lg" len="med"/>
            </a:ln>
          </p:spPr>
          <p:txBody>
            <a:bodyPr wrap="none" anchor="ctr"/>
            <a:lstStyle/>
            <a:p>
              <a:endParaRPr lang="en-US"/>
            </a:p>
          </p:txBody>
        </p:sp>
        <p:grpSp>
          <p:nvGrpSpPr>
            <p:cNvPr id="158729" name="Group 7"/>
            <p:cNvGrpSpPr>
              <a:grpSpLocks/>
            </p:cNvGrpSpPr>
            <p:nvPr/>
          </p:nvGrpSpPr>
          <p:grpSpPr bwMode="auto">
            <a:xfrm>
              <a:off x="319" y="1460"/>
              <a:ext cx="5201" cy="1841"/>
              <a:chOff x="319" y="1460"/>
              <a:chExt cx="5201" cy="1841"/>
            </a:xfrm>
          </p:grpSpPr>
          <p:sp>
            <p:nvSpPr>
              <p:cNvPr id="158730" name="Line 8"/>
              <p:cNvSpPr>
                <a:spLocks noChangeShapeType="1"/>
              </p:cNvSpPr>
              <p:nvPr/>
            </p:nvSpPr>
            <p:spPr bwMode="auto">
              <a:xfrm>
                <a:off x="319" y="2304"/>
                <a:ext cx="3648" cy="0"/>
              </a:xfrm>
              <a:prstGeom prst="line">
                <a:avLst/>
              </a:prstGeom>
              <a:noFill/>
              <a:ln w="9525">
                <a:solidFill>
                  <a:schemeClr val="tx1"/>
                </a:solidFill>
                <a:round/>
                <a:headEnd/>
                <a:tailEnd/>
              </a:ln>
            </p:spPr>
            <p:txBody>
              <a:bodyPr wrap="none" anchor="ctr"/>
              <a:lstStyle/>
              <a:p>
                <a:endParaRPr lang="en-US"/>
              </a:p>
            </p:txBody>
          </p:sp>
          <p:sp>
            <p:nvSpPr>
              <p:cNvPr id="158731" name="Freeform 9"/>
              <p:cNvSpPr>
                <a:spLocks/>
              </p:cNvSpPr>
              <p:nvPr/>
            </p:nvSpPr>
            <p:spPr bwMode="auto">
              <a:xfrm>
                <a:off x="432" y="1584"/>
                <a:ext cx="3296" cy="1495"/>
              </a:xfrm>
              <a:custGeom>
                <a:avLst/>
                <a:gdLst>
                  <a:gd name="T0" fmla="*/ 25 w 3896"/>
                  <a:gd name="T1" fmla="*/ 8856 h 405"/>
                  <a:gd name="T2" fmla="*/ 72 w 3896"/>
                  <a:gd name="T3" fmla="*/ 6334 h 405"/>
                  <a:gd name="T4" fmla="*/ 119 w 3896"/>
                  <a:gd name="T5" fmla="*/ 4075 h 405"/>
                  <a:gd name="T6" fmla="*/ 167 w 3896"/>
                  <a:gd name="T7" fmla="*/ 2167 h 405"/>
                  <a:gd name="T8" fmla="*/ 214 w 3896"/>
                  <a:gd name="T9" fmla="*/ 860 h 405"/>
                  <a:gd name="T10" fmla="*/ 262 w 3896"/>
                  <a:gd name="T11" fmla="*/ 96 h 405"/>
                  <a:gd name="T12" fmla="*/ 310 w 3896"/>
                  <a:gd name="T13" fmla="*/ 55 h 405"/>
                  <a:gd name="T14" fmla="*/ 357 w 3896"/>
                  <a:gd name="T15" fmla="*/ 653 h 405"/>
                  <a:gd name="T16" fmla="*/ 405 w 3896"/>
                  <a:gd name="T17" fmla="*/ 1964 h 405"/>
                  <a:gd name="T18" fmla="*/ 453 w 3896"/>
                  <a:gd name="T19" fmla="*/ 3721 h 405"/>
                  <a:gd name="T20" fmla="*/ 500 w 3896"/>
                  <a:gd name="T21" fmla="*/ 5984 h 405"/>
                  <a:gd name="T22" fmla="*/ 548 w 3896"/>
                  <a:gd name="T23" fmla="*/ 8501 h 405"/>
                  <a:gd name="T24" fmla="*/ 596 w 3896"/>
                  <a:gd name="T25" fmla="*/ 11118 h 405"/>
                  <a:gd name="T26" fmla="*/ 643 w 3896"/>
                  <a:gd name="T27" fmla="*/ 13680 h 405"/>
                  <a:gd name="T28" fmla="*/ 690 w 3896"/>
                  <a:gd name="T29" fmla="*/ 15998 h 405"/>
                  <a:gd name="T30" fmla="*/ 739 w 3896"/>
                  <a:gd name="T31" fmla="*/ 17958 h 405"/>
                  <a:gd name="T32" fmla="*/ 786 w 3896"/>
                  <a:gd name="T33" fmla="*/ 19361 h 405"/>
                  <a:gd name="T34" fmla="*/ 834 w 3896"/>
                  <a:gd name="T35" fmla="*/ 20166 h 405"/>
                  <a:gd name="T36" fmla="*/ 882 w 3896"/>
                  <a:gd name="T37" fmla="*/ 20373 h 405"/>
                  <a:gd name="T38" fmla="*/ 929 w 3896"/>
                  <a:gd name="T39" fmla="*/ 19812 h 405"/>
                  <a:gd name="T40" fmla="*/ 977 w 3896"/>
                  <a:gd name="T41" fmla="*/ 18652 h 405"/>
                  <a:gd name="T42" fmla="*/ 1025 w 3896"/>
                  <a:gd name="T43" fmla="*/ 16951 h 405"/>
                  <a:gd name="T44" fmla="*/ 1071 w 3896"/>
                  <a:gd name="T45" fmla="*/ 14743 h 405"/>
                  <a:gd name="T46" fmla="*/ 1119 w 3896"/>
                  <a:gd name="T47" fmla="*/ 12277 h 405"/>
                  <a:gd name="T48" fmla="*/ 1167 w 3896"/>
                  <a:gd name="T49" fmla="*/ 9660 h 405"/>
                  <a:gd name="T50" fmla="*/ 1216 w 3896"/>
                  <a:gd name="T51" fmla="*/ 7087 h 405"/>
                  <a:gd name="T52" fmla="*/ 1264 w 3896"/>
                  <a:gd name="T53" fmla="*/ 4673 h 405"/>
                  <a:gd name="T54" fmla="*/ 1311 w 3896"/>
                  <a:gd name="T55" fmla="*/ 2673 h 405"/>
                  <a:gd name="T56" fmla="*/ 1359 w 3896"/>
                  <a:gd name="T57" fmla="*/ 1159 h 405"/>
                  <a:gd name="T58" fmla="*/ 1406 w 3896"/>
                  <a:gd name="T59" fmla="*/ 244 h 405"/>
                  <a:gd name="T60" fmla="*/ 1453 w 3896"/>
                  <a:gd name="T61" fmla="*/ 0 h 405"/>
                  <a:gd name="T62" fmla="*/ 1502 w 3896"/>
                  <a:gd name="T63" fmla="*/ 450 h 405"/>
                  <a:gd name="T64" fmla="*/ 1550 w 3896"/>
                  <a:gd name="T65" fmla="*/ 1513 h 405"/>
                  <a:gd name="T66" fmla="*/ 1596 w 3896"/>
                  <a:gd name="T67" fmla="*/ 3175 h 405"/>
                  <a:gd name="T68" fmla="*/ 1645 w 3896"/>
                  <a:gd name="T69" fmla="*/ 5286 h 405"/>
                  <a:gd name="T70" fmla="*/ 1693 w 3896"/>
                  <a:gd name="T71" fmla="*/ 7741 h 405"/>
                  <a:gd name="T72" fmla="*/ 1740 w 3896"/>
                  <a:gd name="T73" fmla="*/ 10314 h 405"/>
                  <a:gd name="T74" fmla="*/ 1787 w 3896"/>
                  <a:gd name="T75" fmla="*/ 12931 h 405"/>
                  <a:gd name="T76" fmla="*/ 1835 w 3896"/>
                  <a:gd name="T77" fmla="*/ 15341 h 405"/>
                  <a:gd name="T78" fmla="*/ 1882 w 3896"/>
                  <a:gd name="T79" fmla="*/ 17401 h 405"/>
                  <a:gd name="T80" fmla="*/ 1931 w 3896"/>
                  <a:gd name="T81" fmla="*/ 19007 h 405"/>
                  <a:gd name="T82" fmla="*/ 1978 w 3896"/>
                  <a:gd name="T83" fmla="*/ 20018 h 405"/>
                  <a:gd name="T84" fmla="*/ 2025 w 3896"/>
                  <a:gd name="T85" fmla="*/ 20373 h 405"/>
                  <a:gd name="T86" fmla="*/ 2074 w 3896"/>
                  <a:gd name="T87" fmla="*/ 20070 h 405"/>
                  <a:gd name="T88" fmla="*/ 2122 w 3896"/>
                  <a:gd name="T89" fmla="*/ 19062 h 405"/>
                  <a:gd name="T90" fmla="*/ 2168 w 3896"/>
                  <a:gd name="T91" fmla="*/ 17508 h 405"/>
                  <a:gd name="T92" fmla="*/ 2216 w 3896"/>
                  <a:gd name="T93" fmla="*/ 15437 h 405"/>
                  <a:gd name="T94" fmla="*/ 2263 w 3896"/>
                  <a:gd name="T95" fmla="*/ 13027 h 405"/>
                  <a:gd name="T96" fmla="*/ 2311 w 3896"/>
                  <a:gd name="T97" fmla="*/ 10465 h 405"/>
                  <a:gd name="T98" fmla="*/ 2359 w 3896"/>
                  <a:gd name="T99" fmla="*/ 7792 h 4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96"/>
                  <a:gd name="T151" fmla="*/ 0 h 405"/>
                  <a:gd name="T152" fmla="*/ 3896 w 3896"/>
                  <a:gd name="T153" fmla="*/ 405 h 4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96" h="405">
                    <a:moveTo>
                      <a:pt x="0" y="203"/>
                    </a:moveTo>
                    <a:lnTo>
                      <a:pt x="40" y="176"/>
                    </a:lnTo>
                    <a:lnTo>
                      <a:pt x="79" y="151"/>
                    </a:lnTo>
                    <a:lnTo>
                      <a:pt x="118" y="126"/>
                    </a:lnTo>
                    <a:lnTo>
                      <a:pt x="158" y="102"/>
                    </a:lnTo>
                    <a:lnTo>
                      <a:pt x="197" y="81"/>
                    </a:lnTo>
                    <a:lnTo>
                      <a:pt x="236" y="61"/>
                    </a:lnTo>
                    <a:lnTo>
                      <a:pt x="276" y="43"/>
                    </a:lnTo>
                    <a:lnTo>
                      <a:pt x="315" y="29"/>
                    </a:lnTo>
                    <a:lnTo>
                      <a:pt x="354" y="17"/>
                    </a:lnTo>
                    <a:lnTo>
                      <a:pt x="394" y="8"/>
                    </a:lnTo>
                    <a:lnTo>
                      <a:pt x="433" y="2"/>
                    </a:lnTo>
                    <a:lnTo>
                      <a:pt x="472" y="0"/>
                    </a:lnTo>
                    <a:lnTo>
                      <a:pt x="512" y="1"/>
                    </a:lnTo>
                    <a:lnTo>
                      <a:pt x="551" y="6"/>
                    </a:lnTo>
                    <a:lnTo>
                      <a:pt x="590" y="13"/>
                    </a:lnTo>
                    <a:lnTo>
                      <a:pt x="630" y="24"/>
                    </a:lnTo>
                    <a:lnTo>
                      <a:pt x="669" y="39"/>
                    </a:lnTo>
                    <a:lnTo>
                      <a:pt x="708" y="55"/>
                    </a:lnTo>
                    <a:lnTo>
                      <a:pt x="748" y="74"/>
                    </a:lnTo>
                    <a:lnTo>
                      <a:pt x="787" y="95"/>
                    </a:lnTo>
                    <a:lnTo>
                      <a:pt x="826" y="119"/>
                    </a:lnTo>
                    <a:lnTo>
                      <a:pt x="866" y="143"/>
                    </a:lnTo>
                    <a:lnTo>
                      <a:pt x="905" y="169"/>
                    </a:lnTo>
                    <a:lnTo>
                      <a:pt x="944" y="195"/>
                    </a:lnTo>
                    <a:lnTo>
                      <a:pt x="984" y="221"/>
                    </a:lnTo>
                    <a:lnTo>
                      <a:pt x="1023" y="247"/>
                    </a:lnTo>
                    <a:lnTo>
                      <a:pt x="1062" y="272"/>
                    </a:lnTo>
                    <a:lnTo>
                      <a:pt x="1102" y="296"/>
                    </a:lnTo>
                    <a:lnTo>
                      <a:pt x="1141" y="318"/>
                    </a:lnTo>
                    <a:lnTo>
                      <a:pt x="1180" y="339"/>
                    </a:lnTo>
                    <a:lnTo>
                      <a:pt x="1220" y="357"/>
                    </a:lnTo>
                    <a:lnTo>
                      <a:pt x="1259" y="372"/>
                    </a:lnTo>
                    <a:lnTo>
                      <a:pt x="1298" y="385"/>
                    </a:lnTo>
                    <a:lnTo>
                      <a:pt x="1338" y="395"/>
                    </a:lnTo>
                    <a:lnTo>
                      <a:pt x="1377" y="401"/>
                    </a:lnTo>
                    <a:lnTo>
                      <a:pt x="1416" y="405"/>
                    </a:lnTo>
                    <a:lnTo>
                      <a:pt x="1456" y="405"/>
                    </a:lnTo>
                    <a:lnTo>
                      <a:pt x="1495" y="401"/>
                    </a:lnTo>
                    <a:lnTo>
                      <a:pt x="1534" y="394"/>
                    </a:lnTo>
                    <a:lnTo>
                      <a:pt x="1574" y="384"/>
                    </a:lnTo>
                    <a:lnTo>
                      <a:pt x="1613" y="371"/>
                    </a:lnTo>
                    <a:lnTo>
                      <a:pt x="1652" y="355"/>
                    </a:lnTo>
                    <a:lnTo>
                      <a:pt x="1692" y="337"/>
                    </a:lnTo>
                    <a:lnTo>
                      <a:pt x="1731" y="316"/>
                    </a:lnTo>
                    <a:lnTo>
                      <a:pt x="1770" y="293"/>
                    </a:lnTo>
                    <a:lnTo>
                      <a:pt x="1810" y="269"/>
                    </a:lnTo>
                    <a:lnTo>
                      <a:pt x="1849" y="244"/>
                    </a:lnTo>
                    <a:lnTo>
                      <a:pt x="1888" y="218"/>
                    </a:lnTo>
                    <a:lnTo>
                      <a:pt x="1928" y="192"/>
                    </a:lnTo>
                    <a:lnTo>
                      <a:pt x="1969" y="166"/>
                    </a:lnTo>
                    <a:lnTo>
                      <a:pt x="2008" y="141"/>
                    </a:lnTo>
                    <a:lnTo>
                      <a:pt x="2047" y="116"/>
                    </a:lnTo>
                    <a:lnTo>
                      <a:pt x="2087" y="93"/>
                    </a:lnTo>
                    <a:lnTo>
                      <a:pt x="2126" y="72"/>
                    </a:lnTo>
                    <a:lnTo>
                      <a:pt x="2165" y="53"/>
                    </a:lnTo>
                    <a:lnTo>
                      <a:pt x="2205" y="37"/>
                    </a:lnTo>
                    <a:lnTo>
                      <a:pt x="2244" y="23"/>
                    </a:lnTo>
                    <a:lnTo>
                      <a:pt x="2283" y="12"/>
                    </a:lnTo>
                    <a:lnTo>
                      <a:pt x="2323" y="5"/>
                    </a:lnTo>
                    <a:lnTo>
                      <a:pt x="2362" y="1"/>
                    </a:lnTo>
                    <a:lnTo>
                      <a:pt x="2401" y="0"/>
                    </a:lnTo>
                    <a:lnTo>
                      <a:pt x="2441" y="3"/>
                    </a:lnTo>
                    <a:lnTo>
                      <a:pt x="2480" y="9"/>
                    </a:lnTo>
                    <a:lnTo>
                      <a:pt x="2519" y="17"/>
                    </a:lnTo>
                    <a:lnTo>
                      <a:pt x="2559" y="30"/>
                    </a:lnTo>
                    <a:lnTo>
                      <a:pt x="2598" y="45"/>
                    </a:lnTo>
                    <a:lnTo>
                      <a:pt x="2637" y="63"/>
                    </a:lnTo>
                    <a:lnTo>
                      <a:pt x="2677" y="83"/>
                    </a:lnTo>
                    <a:lnTo>
                      <a:pt x="2716" y="105"/>
                    </a:lnTo>
                    <a:lnTo>
                      <a:pt x="2755" y="129"/>
                    </a:lnTo>
                    <a:lnTo>
                      <a:pt x="2795" y="154"/>
                    </a:lnTo>
                    <a:lnTo>
                      <a:pt x="2834" y="179"/>
                    </a:lnTo>
                    <a:lnTo>
                      <a:pt x="2873" y="205"/>
                    </a:lnTo>
                    <a:lnTo>
                      <a:pt x="2913" y="232"/>
                    </a:lnTo>
                    <a:lnTo>
                      <a:pt x="2952" y="257"/>
                    </a:lnTo>
                    <a:lnTo>
                      <a:pt x="2991" y="282"/>
                    </a:lnTo>
                    <a:lnTo>
                      <a:pt x="3031" y="305"/>
                    </a:lnTo>
                    <a:lnTo>
                      <a:pt x="3070" y="327"/>
                    </a:lnTo>
                    <a:lnTo>
                      <a:pt x="3109" y="346"/>
                    </a:lnTo>
                    <a:lnTo>
                      <a:pt x="3149" y="364"/>
                    </a:lnTo>
                    <a:lnTo>
                      <a:pt x="3188" y="378"/>
                    </a:lnTo>
                    <a:lnTo>
                      <a:pt x="3227" y="389"/>
                    </a:lnTo>
                    <a:lnTo>
                      <a:pt x="3267" y="398"/>
                    </a:lnTo>
                    <a:lnTo>
                      <a:pt x="3306" y="403"/>
                    </a:lnTo>
                    <a:lnTo>
                      <a:pt x="3345" y="405"/>
                    </a:lnTo>
                    <a:lnTo>
                      <a:pt x="3385" y="404"/>
                    </a:lnTo>
                    <a:lnTo>
                      <a:pt x="3424" y="399"/>
                    </a:lnTo>
                    <a:lnTo>
                      <a:pt x="3463" y="390"/>
                    </a:lnTo>
                    <a:lnTo>
                      <a:pt x="3503" y="379"/>
                    </a:lnTo>
                    <a:lnTo>
                      <a:pt x="3542" y="365"/>
                    </a:lnTo>
                    <a:lnTo>
                      <a:pt x="3581" y="348"/>
                    </a:lnTo>
                    <a:lnTo>
                      <a:pt x="3621" y="328"/>
                    </a:lnTo>
                    <a:lnTo>
                      <a:pt x="3660" y="307"/>
                    </a:lnTo>
                    <a:lnTo>
                      <a:pt x="3699" y="284"/>
                    </a:lnTo>
                    <a:lnTo>
                      <a:pt x="3738" y="259"/>
                    </a:lnTo>
                    <a:lnTo>
                      <a:pt x="3778" y="233"/>
                    </a:lnTo>
                    <a:lnTo>
                      <a:pt x="3817" y="208"/>
                    </a:lnTo>
                    <a:lnTo>
                      <a:pt x="3856" y="181"/>
                    </a:lnTo>
                    <a:lnTo>
                      <a:pt x="3896" y="155"/>
                    </a:lnTo>
                  </a:path>
                </a:pathLst>
              </a:custGeom>
              <a:noFill/>
              <a:ln w="38100">
                <a:solidFill>
                  <a:srgbClr val="FF0000"/>
                </a:solidFill>
                <a:round/>
                <a:headEnd/>
                <a:tailEnd/>
              </a:ln>
            </p:spPr>
            <p:txBody>
              <a:bodyPr/>
              <a:lstStyle/>
              <a:p>
                <a:endParaRPr lang="en-US"/>
              </a:p>
            </p:txBody>
          </p:sp>
          <p:sp>
            <p:nvSpPr>
              <p:cNvPr id="158732" name="Line 10"/>
              <p:cNvSpPr>
                <a:spLocks noChangeShapeType="1"/>
              </p:cNvSpPr>
              <p:nvPr/>
            </p:nvSpPr>
            <p:spPr bwMode="auto">
              <a:xfrm>
                <a:off x="1586" y="3123"/>
                <a:ext cx="1601" cy="0"/>
              </a:xfrm>
              <a:prstGeom prst="line">
                <a:avLst/>
              </a:prstGeom>
              <a:noFill/>
              <a:ln w="41275">
                <a:solidFill>
                  <a:srgbClr val="800080"/>
                </a:solidFill>
                <a:round/>
                <a:headEnd type="triangle" w="lg" len="med"/>
                <a:tailEnd type="triangle" w="lg" len="med"/>
              </a:ln>
            </p:spPr>
            <p:txBody>
              <a:bodyPr wrap="none" anchor="ctr"/>
              <a:lstStyle/>
              <a:p>
                <a:endParaRPr lang="en-US"/>
              </a:p>
            </p:txBody>
          </p:sp>
          <p:sp>
            <p:nvSpPr>
              <p:cNvPr id="158733" name="Text Box 11"/>
              <p:cNvSpPr txBox="1">
                <a:spLocks noChangeArrowheads="1"/>
              </p:cNvSpPr>
              <p:nvPr/>
            </p:nvSpPr>
            <p:spPr bwMode="auto">
              <a:xfrm>
                <a:off x="2188" y="2936"/>
                <a:ext cx="287" cy="365"/>
              </a:xfrm>
              <a:prstGeom prst="rect">
                <a:avLst/>
              </a:prstGeom>
              <a:solidFill>
                <a:schemeClr val="bg1"/>
              </a:solidFill>
              <a:ln w="9525">
                <a:noFill/>
                <a:miter lim="800000"/>
                <a:headEnd/>
                <a:tailEnd/>
              </a:ln>
            </p:spPr>
            <p:txBody>
              <a:bodyPr wrap="none">
                <a:spAutoFit/>
              </a:bodyPr>
              <a:lstStyle/>
              <a:p>
                <a:pPr>
                  <a:spcBef>
                    <a:spcPct val="20000"/>
                  </a:spcBef>
                </a:pPr>
                <a:r>
                  <a:rPr lang="en-US" sz="3200">
                    <a:solidFill>
                      <a:srgbClr val="800080"/>
                    </a:solidFill>
                    <a:latin typeface="Arial" pitchFamily="34" charset="0"/>
                  </a:rPr>
                  <a:t>A</a:t>
                </a:r>
              </a:p>
            </p:txBody>
          </p:sp>
          <p:sp>
            <p:nvSpPr>
              <p:cNvPr id="158734" name="Line 12"/>
              <p:cNvSpPr>
                <a:spLocks noChangeShapeType="1"/>
              </p:cNvSpPr>
              <p:nvPr/>
            </p:nvSpPr>
            <p:spPr bwMode="auto">
              <a:xfrm>
                <a:off x="2064" y="2304"/>
                <a:ext cx="801" cy="0"/>
              </a:xfrm>
              <a:prstGeom prst="line">
                <a:avLst/>
              </a:prstGeom>
              <a:noFill/>
              <a:ln w="41275">
                <a:solidFill>
                  <a:srgbClr val="FFCC00"/>
                </a:solidFill>
                <a:round/>
                <a:headEnd type="triangle" w="lg" len="med"/>
                <a:tailEnd type="triangle" w="lg" len="med"/>
              </a:ln>
            </p:spPr>
            <p:txBody>
              <a:bodyPr wrap="none" anchor="ctr"/>
              <a:lstStyle/>
              <a:p>
                <a:endParaRPr lang="en-US"/>
              </a:p>
            </p:txBody>
          </p:sp>
          <p:sp>
            <p:nvSpPr>
              <p:cNvPr id="158735" name="Text Box 13"/>
              <p:cNvSpPr txBox="1">
                <a:spLocks noChangeArrowheads="1"/>
              </p:cNvSpPr>
              <p:nvPr/>
            </p:nvSpPr>
            <p:spPr bwMode="auto">
              <a:xfrm>
                <a:off x="2312" y="2155"/>
                <a:ext cx="287" cy="365"/>
              </a:xfrm>
              <a:prstGeom prst="rect">
                <a:avLst/>
              </a:prstGeom>
              <a:solidFill>
                <a:schemeClr val="bg1"/>
              </a:solidFill>
              <a:ln w="9525">
                <a:noFill/>
                <a:miter lim="800000"/>
                <a:headEnd/>
                <a:tailEnd/>
              </a:ln>
            </p:spPr>
            <p:txBody>
              <a:bodyPr wrap="none">
                <a:spAutoFit/>
              </a:bodyPr>
              <a:lstStyle/>
              <a:p>
                <a:pPr>
                  <a:spcBef>
                    <a:spcPct val="20000"/>
                  </a:spcBef>
                </a:pPr>
                <a:r>
                  <a:rPr lang="en-US" sz="3200">
                    <a:solidFill>
                      <a:srgbClr val="FFCC00"/>
                    </a:solidFill>
                    <a:latin typeface="Arial" pitchFamily="34" charset="0"/>
                  </a:rPr>
                  <a:t>B</a:t>
                </a:r>
              </a:p>
            </p:txBody>
          </p:sp>
          <p:sp>
            <p:nvSpPr>
              <p:cNvPr id="158736" name="Text Box 14"/>
              <p:cNvSpPr txBox="1">
                <a:spLocks noChangeArrowheads="1"/>
              </p:cNvSpPr>
              <p:nvPr/>
            </p:nvSpPr>
            <p:spPr bwMode="auto">
              <a:xfrm>
                <a:off x="559" y="1776"/>
                <a:ext cx="273" cy="365"/>
              </a:xfrm>
              <a:prstGeom prst="rect">
                <a:avLst/>
              </a:prstGeom>
              <a:noFill/>
              <a:ln w="9525">
                <a:noFill/>
                <a:miter lim="800000"/>
                <a:headEnd/>
                <a:tailEnd/>
              </a:ln>
            </p:spPr>
            <p:txBody>
              <a:bodyPr>
                <a:spAutoFit/>
              </a:bodyPr>
              <a:lstStyle/>
              <a:p>
                <a:pPr>
                  <a:spcBef>
                    <a:spcPct val="20000"/>
                  </a:spcBef>
                </a:pPr>
                <a:r>
                  <a:rPr lang="en-US" sz="3200">
                    <a:solidFill>
                      <a:srgbClr val="66FF33"/>
                    </a:solidFill>
                    <a:latin typeface="Arial" pitchFamily="34" charset="0"/>
                  </a:rPr>
                  <a:t>C</a:t>
                </a:r>
              </a:p>
            </p:txBody>
          </p:sp>
          <p:sp>
            <p:nvSpPr>
              <p:cNvPr id="158737" name="Line 15"/>
              <p:cNvSpPr>
                <a:spLocks noChangeShapeType="1"/>
              </p:cNvSpPr>
              <p:nvPr/>
            </p:nvSpPr>
            <p:spPr bwMode="auto">
              <a:xfrm rot="16200000" flipH="1">
                <a:off x="2521" y="2283"/>
                <a:ext cx="1489" cy="0"/>
              </a:xfrm>
              <a:prstGeom prst="line">
                <a:avLst/>
              </a:prstGeom>
              <a:noFill/>
              <a:ln w="41275">
                <a:solidFill>
                  <a:srgbClr val="0033CC"/>
                </a:solidFill>
                <a:round/>
                <a:headEnd type="triangle" w="lg" len="med"/>
                <a:tailEnd type="triangle" w="lg" len="med"/>
              </a:ln>
            </p:spPr>
            <p:txBody>
              <a:bodyPr wrap="none" anchor="ctr"/>
              <a:lstStyle/>
              <a:p>
                <a:endParaRPr lang="en-US"/>
              </a:p>
            </p:txBody>
          </p:sp>
          <p:sp>
            <p:nvSpPr>
              <p:cNvPr id="158738" name="Text Box 16"/>
              <p:cNvSpPr txBox="1">
                <a:spLocks noChangeArrowheads="1"/>
              </p:cNvSpPr>
              <p:nvPr/>
            </p:nvSpPr>
            <p:spPr bwMode="auto">
              <a:xfrm>
                <a:off x="2976" y="1920"/>
                <a:ext cx="273" cy="365"/>
              </a:xfrm>
              <a:prstGeom prst="rect">
                <a:avLst/>
              </a:prstGeom>
              <a:noFill/>
              <a:ln w="9525">
                <a:noFill/>
                <a:miter lim="800000"/>
                <a:headEnd/>
                <a:tailEnd/>
              </a:ln>
            </p:spPr>
            <p:txBody>
              <a:bodyPr>
                <a:spAutoFit/>
              </a:bodyPr>
              <a:lstStyle/>
              <a:p>
                <a:pPr>
                  <a:spcBef>
                    <a:spcPct val="20000"/>
                  </a:spcBef>
                </a:pPr>
                <a:r>
                  <a:rPr lang="en-US" sz="3200">
                    <a:solidFill>
                      <a:srgbClr val="0033CC"/>
                    </a:solidFill>
                    <a:latin typeface="Arial" pitchFamily="34" charset="0"/>
                  </a:rPr>
                  <a:t>D</a:t>
                </a:r>
              </a:p>
            </p:txBody>
          </p:sp>
          <p:sp>
            <p:nvSpPr>
              <p:cNvPr id="158739" name="Line 17"/>
              <p:cNvSpPr>
                <a:spLocks noChangeShapeType="1"/>
              </p:cNvSpPr>
              <p:nvPr/>
            </p:nvSpPr>
            <p:spPr bwMode="auto">
              <a:xfrm>
                <a:off x="418" y="1460"/>
                <a:ext cx="0" cy="1614"/>
              </a:xfrm>
              <a:prstGeom prst="line">
                <a:avLst/>
              </a:prstGeom>
              <a:noFill/>
              <a:ln w="12700">
                <a:solidFill>
                  <a:schemeClr val="tx1"/>
                </a:solidFill>
                <a:round/>
                <a:headEnd/>
                <a:tailEnd/>
              </a:ln>
            </p:spPr>
            <p:txBody>
              <a:bodyPr wrap="none" anchor="ctr"/>
              <a:lstStyle/>
              <a:p>
                <a:endParaRPr lang="en-US"/>
              </a:p>
            </p:txBody>
          </p:sp>
          <p:sp>
            <p:nvSpPr>
              <p:cNvPr id="158740" name="Text Box 18"/>
              <p:cNvSpPr txBox="1">
                <a:spLocks noChangeArrowheads="1"/>
              </p:cNvSpPr>
              <p:nvPr/>
            </p:nvSpPr>
            <p:spPr bwMode="auto">
              <a:xfrm>
                <a:off x="3600" y="1680"/>
                <a:ext cx="1920" cy="365"/>
              </a:xfrm>
              <a:prstGeom prst="rect">
                <a:avLst/>
              </a:prstGeom>
              <a:solidFill>
                <a:schemeClr val="bg1"/>
              </a:solidFill>
              <a:ln w="9525">
                <a:noFill/>
                <a:miter lim="800000"/>
                <a:headEnd/>
                <a:tailEnd/>
              </a:ln>
            </p:spPr>
            <p:txBody>
              <a:bodyPr>
                <a:spAutoFit/>
              </a:bodyPr>
              <a:lstStyle/>
              <a:p>
                <a:pPr>
                  <a:spcBef>
                    <a:spcPct val="20000"/>
                  </a:spcBef>
                </a:pPr>
                <a:r>
                  <a:rPr lang="en-US" sz="3200">
                    <a:latin typeface="Arial" pitchFamily="34" charset="0"/>
                  </a:rPr>
                  <a:t>E none of these</a:t>
                </a:r>
              </a:p>
            </p:txBody>
          </p:sp>
        </p:grpSp>
      </p:grpSp>
      <p:sp>
        <p:nvSpPr>
          <p:cNvPr id="158726" name="Text Box 19"/>
          <p:cNvSpPr txBox="1">
            <a:spLocks noChangeArrowheads="1"/>
          </p:cNvSpPr>
          <p:nvPr/>
        </p:nvSpPr>
        <p:spPr bwMode="auto">
          <a:xfrm>
            <a:off x="5334000" y="5791200"/>
            <a:ext cx="3200400" cy="641350"/>
          </a:xfrm>
          <a:prstGeom prst="rect">
            <a:avLst/>
          </a:prstGeom>
          <a:noFill/>
          <a:ln w="9525">
            <a:noFill/>
            <a:miter lim="800000"/>
            <a:headEnd/>
            <a:tailEnd/>
          </a:ln>
        </p:spPr>
        <p:txBody>
          <a:bodyPr>
            <a:spAutoFit/>
          </a:bodyPr>
          <a:lstStyle/>
          <a:p>
            <a:pPr>
              <a:spcBef>
                <a:spcPct val="50000"/>
              </a:spcBef>
            </a:pPr>
            <a:r>
              <a:rPr lang="en-US" sz="1800">
                <a:latin typeface="Arial" pitchFamily="34" charset="0"/>
              </a:rPr>
              <a:t>Remember X axis is </a:t>
            </a:r>
            <a:r>
              <a:rPr lang="en-US" sz="1800" b="1">
                <a:latin typeface="Arial" pitchFamily="34" charset="0"/>
              </a:rPr>
              <a:t>position</a:t>
            </a:r>
            <a:r>
              <a:rPr lang="en-US" sz="1800">
                <a:latin typeface="Arial" pitchFamily="34" charset="0"/>
              </a:rPr>
              <a:t> not time</a:t>
            </a:r>
          </a:p>
        </p:txBody>
      </p:sp>
      <p:sp>
        <p:nvSpPr>
          <p:cNvPr id="158727" name="Rectangle 20"/>
          <p:cNvSpPr>
            <a:spLocks noChangeArrowheads="1"/>
          </p:cNvSpPr>
          <p:nvPr/>
        </p:nvSpPr>
        <p:spPr bwMode="auto">
          <a:xfrm>
            <a:off x="1295400" y="2133600"/>
            <a:ext cx="2667000" cy="30480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0" y="6553200"/>
            <a:ext cx="2209800" cy="76200"/>
          </a:xfrm>
          <a:prstGeom prst="rect">
            <a:avLst/>
          </a:prstGeom>
          <a:noFill/>
          <a:ln w="9525">
            <a:noFill/>
            <a:miter lim="800000"/>
            <a:headEnd/>
            <a:tailEnd/>
          </a:ln>
        </p:spPr>
        <p:txBody>
          <a:bodyPr anchor="ctr"/>
          <a:lstStyle/>
          <a:p>
            <a:pPr algn="ctr"/>
            <a:r>
              <a:rPr lang="en-US" sz="900">
                <a:solidFill>
                  <a:schemeClr val="tx2"/>
                </a:solidFill>
              </a:rPr>
              <a:t>Fundamentals of waves</a:t>
            </a:r>
          </a:p>
        </p:txBody>
      </p:sp>
      <p:sp>
        <p:nvSpPr>
          <p:cNvPr id="159747" name="Rectangle 3"/>
          <p:cNvSpPr>
            <a:spLocks noChangeArrowheads="1"/>
          </p:cNvSpPr>
          <p:nvPr/>
        </p:nvSpPr>
        <p:spPr bwMode="auto">
          <a:xfrm>
            <a:off x="342900" y="457200"/>
            <a:ext cx="8343900" cy="1066800"/>
          </a:xfrm>
          <a:prstGeom prst="rect">
            <a:avLst/>
          </a:prstGeom>
          <a:noFill/>
          <a:ln w="9525">
            <a:noFill/>
            <a:miter lim="800000"/>
            <a:headEnd/>
            <a:tailEnd/>
          </a:ln>
        </p:spPr>
        <p:txBody>
          <a:bodyPr/>
          <a:lstStyle/>
          <a:p>
            <a:pPr marL="609600" indent="-609600">
              <a:spcBef>
                <a:spcPct val="20000"/>
              </a:spcBef>
            </a:pPr>
            <a:r>
              <a:rPr lang="en-US" sz="3200"/>
              <a:t>12.The picture shows “displacement as a function of location along a string” </a:t>
            </a:r>
          </a:p>
          <a:p>
            <a:pPr marL="609600" indent="-609600">
              <a:spcBef>
                <a:spcPct val="20000"/>
              </a:spcBef>
            </a:pPr>
            <a:r>
              <a:rPr lang="en-US" sz="3200"/>
              <a:t>What is the amplitude?</a:t>
            </a:r>
          </a:p>
          <a:p>
            <a:pPr marL="609600" indent="-609600">
              <a:spcBef>
                <a:spcPct val="20000"/>
              </a:spcBef>
            </a:pPr>
            <a:endParaRPr lang="en-US" sz="3200"/>
          </a:p>
        </p:txBody>
      </p:sp>
      <p:sp>
        <p:nvSpPr>
          <p:cNvPr id="159748" name="Line 4"/>
          <p:cNvSpPr>
            <a:spLocks noChangeShapeType="1"/>
          </p:cNvSpPr>
          <p:nvPr/>
        </p:nvSpPr>
        <p:spPr bwMode="auto">
          <a:xfrm>
            <a:off x="1377950" y="2347913"/>
            <a:ext cx="2541588" cy="0"/>
          </a:xfrm>
          <a:prstGeom prst="line">
            <a:avLst/>
          </a:prstGeom>
          <a:noFill/>
          <a:ln w="41275">
            <a:solidFill>
              <a:schemeClr val="tx1"/>
            </a:solidFill>
            <a:round/>
            <a:headEnd type="triangle" w="lg" len="med"/>
            <a:tailEnd type="triangle" w="lg" len="med"/>
          </a:ln>
        </p:spPr>
        <p:txBody>
          <a:bodyPr wrap="none" anchor="ctr"/>
          <a:lstStyle/>
          <a:p>
            <a:endParaRPr lang="en-US"/>
          </a:p>
        </p:txBody>
      </p:sp>
      <p:sp>
        <p:nvSpPr>
          <p:cNvPr id="159749" name="Text Box 5"/>
          <p:cNvSpPr txBox="1">
            <a:spLocks noChangeArrowheads="1"/>
          </p:cNvSpPr>
          <p:nvPr/>
        </p:nvSpPr>
        <p:spPr bwMode="auto">
          <a:xfrm>
            <a:off x="5334000" y="5791200"/>
            <a:ext cx="3200400" cy="641350"/>
          </a:xfrm>
          <a:prstGeom prst="rect">
            <a:avLst/>
          </a:prstGeom>
          <a:noFill/>
          <a:ln w="9525">
            <a:noFill/>
            <a:miter lim="800000"/>
            <a:headEnd/>
            <a:tailEnd/>
          </a:ln>
        </p:spPr>
        <p:txBody>
          <a:bodyPr>
            <a:spAutoFit/>
          </a:bodyPr>
          <a:lstStyle/>
          <a:p>
            <a:pPr>
              <a:spcBef>
                <a:spcPct val="50000"/>
              </a:spcBef>
            </a:pPr>
            <a:r>
              <a:rPr lang="en-US" sz="1800">
                <a:latin typeface="Arial" pitchFamily="34" charset="0"/>
              </a:rPr>
              <a:t>Remember X axis is </a:t>
            </a:r>
            <a:r>
              <a:rPr lang="en-US" sz="1800" b="1">
                <a:latin typeface="Arial" pitchFamily="34" charset="0"/>
              </a:rPr>
              <a:t>position</a:t>
            </a:r>
            <a:r>
              <a:rPr lang="en-US" sz="1800">
                <a:latin typeface="Arial" pitchFamily="34" charset="0"/>
              </a:rPr>
              <a:t> not time</a:t>
            </a:r>
          </a:p>
        </p:txBody>
      </p:sp>
      <p:sp>
        <p:nvSpPr>
          <p:cNvPr id="159750" name="Rectangle 6"/>
          <p:cNvSpPr>
            <a:spLocks noChangeArrowheads="1"/>
          </p:cNvSpPr>
          <p:nvPr/>
        </p:nvSpPr>
        <p:spPr bwMode="auto">
          <a:xfrm>
            <a:off x="1371600" y="2133600"/>
            <a:ext cx="2590800" cy="381000"/>
          </a:xfrm>
          <a:prstGeom prst="rect">
            <a:avLst/>
          </a:prstGeom>
          <a:solidFill>
            <a:schemeClr val="bg1"/>
          </a:solidFill>
          <a:ln w="9525">
            <a:noFill/>
            <a:miter lim="800000"/>
            <a:headEnd/>
            <a:tailEnd/>
          </a:ln>
        </p:spPr>
        <p:txBody>
          <a:bodyPr wrap="none" anchor="ctr"/>
          <a:lstStyle/>
          <a:p>
            <a:endParaRPr lang="en-US"/>
          </a:p>
        </p:txBody>
      </p:sp>
      <p:grpSp>
        <p:nvGrpSpPr>
          <p:cNvPr id="159751" name="Group 7"/>
          <p:cNvGrpSpPr>
            <a:grpSpLocks/>
          </p:cNvGrpSpPr>
          <p:nvPr/>
        </p:nvGrpSpPr>
        <p:grpSpPr bwMode="auto">
          <a:xfrm>
            <a:off x="506413" y="2317750"/>
            <a:ext cx="8256587" cy="2922588"/>
            <a:chOff x="319" y="1460"/>
            <a:chExt cx="5201" cy="1841"/>
          </a:xfrm>
        </p:grpSpPr>
        <p:sp>
          <p:nvSpPr>
            <p:cNvPr id="159752" name="Line 8"/>
            <p:cNvSpPr>
              <a:spLocks noChangeShapeType="1"/>
            </p:cNvSpPr>
            <p:nvPr/>
          </p:nvSpPr>
          <p:spPr bwMode="auto">
            <a:xfrm rot="16200000" flipH="1">
              <a:off x="502" y="1963"/>
              <a:ext cx="675" cy="0"/>
            </a:xfrm>
            <a:prstGeom prst="line">
              <a:avLst/>
            </a:prstGeom>
            <a:noFill/>
            <a:ln w="41275">
              <a:solidFill>
                <a:srgbClr val="33CC33"/>
              </a:solidFill>
              <a:round/>
              <a:headEnd type="triangle" w="lg" len="med"/>
              <a:tailEnd type="triangle" w="lg" len="med"/>
            </a:ln>
          </p:spPr>
          <p:txBody>
            <a:bodyPr wrap="none" anchor="ctr"/>
            <a:lstStyle/>
            <a:p>
              <a:endParaRPr lang="en-US"/>
            </a:p>
          </p:txBody>
        </p:sp>
        <p:grpSp>
          <p:nvGrpSpPr>
            <p:cNvPr id="159753" name="Group 9"/>
            <p:cNvGrpSpPr>
              <a:grpSpLocks/>
            </p:cNvGrpSpPr>
            <p:nvPr/>
          </p:nvGrpSpPr>
          <p:grpSpPr bwMode="auto">
            <a:xfrm>
              <a:off x="319" y="1460"/>
              <a:ext cx="5201" cy="1841"/>
              <a:chOff x="319" y="1460"/>
              <a:chExt cx="5201" cy="1841"/>
            </a:xfrm>
          </p:grpSpPr>
          <p:sp>
            <p:nvSpPr>
              <p:cNvPr id="159754" name="Line 10"/>
              <p:cNvSpPr>
                <a:spLocks noChangeShapeType="1"/>
              </p:cNvSpPr>
              <p:nvPr/>
            </p:nvSpPr>
            <p:spPr bwMode="auto">
              <a:xfrm>
                <a:off x="319" y="2304"/>
                <a:ext cx="3648" cy="0"/>
              </a:xfrm>
              <a:prstGeom prst="line">
                <a:avLst/>
              </a:prstGeom>
              <a:noFill/>
              <a:ln w="9525">
                <a:solidFill>
                  <a:schemeClr val="tx1"/>
                </a:solidFill>
                <a:round/>
                <a:headEnd/>
                <a:tailEnd/>
              </a:ln>
            </p:spPr>
            <p:txBody>
              <a:bodyPr wrap="none" anchor="ctr"/>
              <a:lstStyle/>
              <a:p>
                <a:endParaRPr lang="en-US"/>
              </a:p>
            </p:txBody>
          </p:sp>
          <p:sp>
            <p:nvSpPr>
              <p:cNvPr id="159755" name="Freeform 11"/>
              <p:cNvSpPr>
                <a:spLocks/>
              </p:cNvSpPr>
              <p:nvPr/>
            </p:nvSpPr>
            <p:spPr bwMode="auto">
              <a:xfrm>
                <a:off x="432" y="1584"/>
                <a:ext cx="3296" cy="1495"/>
              </a:xfrm>
              <a:custGeom>
                <a:avLst/>
                <a:gdLst>
                  <a:gd name="T0" fmla="*/ 25 w 3896"/>
                  <a:gd name="T1" fmla="*/ 8856 h 405"/>
                  <a:gd name="T2" fmla="*/ 72 w 3896"/>
                  <a:gd name="T3" fmla="*/ 6334 h 405"/>
                  <a:gd name="T4" fmla="*/ 119 w 3896"/>
                  <a:gd name="T5" fmla="*/ 4075 h 405"/>
                  <a:gd name="T6" fmla="*/ 167 w 3896"/>
                  <a:gd name="T7" fmla="*/ 2167 h 405"/>
                  <a:gd name="T8" fmla="*/ 214 w 3896"/>
                  <a:gd name="T9" fmla="*/ 860 h 405"/>
                  <a:gd name="T10" fmla="*/ 262 w 3896"/>
                  <a:gd name="T11" fmla="*/ 96 h 405"/>
                  <a:gd name="T12" fmla="*/ 310 w 3896"/>
                  <a:gd name="T13" fmla="*/ 55 h 405"/>
                  <a:gd name="T14" fmla="*/ 357 w 3896"/>
                  <a:gd name="T15" fmla="*/ 653 h 405"/>
                  <a:gd name="T16" fmla="*/ 405 w 3896"/>
                  <a:gd name="T17" fmla="*/ 1964 h 405"/>
                  <a:gd name="T18" fmla="*/ 453 w 3896"/>
                  <a:gd name="T19" fmla="*/ 3721 h 405"/>
                  <a:gd name="T20" fmla="*/ 500 w 3896"/>
                  <a:gd name="T21" fmla="*/ 5984 h 405"/>
                  <a:gd name="T22" fmla="*/ 548 w 3896"/>
                  <a:gd name="T23" fmla="*/ 8501 h 405"/>
                  <a:gd name="T24" fmla="*/ 596 w 3896"/>
                  <a:gd name="T25" fmla="*/ 11118 h 405"/>
                  <a:gd name="T26" fmla="*/ 643 w 3896"/>
                  <a:gd name="T27" fmla="*/ 13680 h 405"/>
                  <a:gd name="T28" fmla="*/ 690 w 3896"/>
                  <a:gd name="T29" fmla="*/ 15998 h 405"/>
                  <a:gd name="T30" fmla="*/ 739 w 3896"/>
                  <a:gd name="T31" fmla="*/ 17958 h 405"/>
                  <a:gd name="T32" fmla="*/ 786 w 3896"/>
                  <a:gd name="T33" fmla="*/ 19361 h 405"/>
                  <a:gd name="T34" fmla="*/ 834 w 3896"/>
                  <a:gd name="T35" fmla="*/ 20166 h 405"/>
                  <a:gd name="T36" fmla="*/ 882 w 3896"/>
                  <a:gd name="T37" fmla="*/ 20373 h 405"/>
                  <a:gd name="T38" fmla="*/ 929 w 3896"/>
                  <a:gd name="T39" fmla="*/ 19812 h 405"/>
                  <a:gd name="T40" fmla="*/ 977 w 3896"/>
                  <a:gd name="T41" fmla="*/ 18652 h 405"/>
                  <a:gd name="T42" fmla="*/ 1025 w 3896"/>
                  <a:gd name="T43" fmla="*/ 16951 h 405"/>
                  <a:gd name="T44" fmla="*/ 1071 w 3896"/>
                  <a:gd name="T45" fmla="*/ 14743 h 405"/>
                  <a:gd name="T46" fmla="*/ 1119 w 3896"/>
                  <a:gd name="T47" fmla="*/ 12277 h 405"/>
                  <a:gd name="T48" fmla="*/ 1167 w 3896"/>
                  <a:gd name="T49" fmla="*/ 9660 h 405"/>
                  <a:gd name="T50" fmla="*/ 1216 w 3896"/>
                  <a:gd name="T51" fmla="*/ 7087 h 405"/>
                  <a:gd name="T52" fmla="*/ 1264 w 3896"/>
                  <a:gd name="T53" fmla="*/ 4673 h 405"/>
                  <a:gd name="T54" fmla="*/ 1311 w 3896"/>
                  <a:gd name="T55" fmla="*/ 2673 h 405"/>
                  <a:gd name="T56" fmla="*/ 1359 w 3896"/>
                  <a:gd name="T57" fmla="*/ 1159 h 405"/>
                  <a:gd name="T58" fmla="*/ 1406 w 3896"/>
                  <a:gd name="T59" fmla="*/ 244 h 405"/>
                  <a:gd name="T60" fmla="*/ 1453 w 3896"/>
                  <a:gd name="T61" fmla="*/ 0 h 405"/>
                  <a:gd name="T62" fmla="*/ 1502 w 3896"/>
                  <a:gd name="T63" fmla="*/ 450 h 405"/>
                  <a:gd name="T64" fmla="*/ 1550 w 3896"/>
                  <a:gd name="T65" fmla="*/ 1513 h 405"/>
                  <a:gd name="T66" fmla="*/ 1596 w 3896"/>
                  <a:gd name="T67" fmla="*/ 3175 h 405"/>
                  <a:gd name="T68" fmla="*/ 1645 w 3896"/>
                  <a:gd name="T69" fmla="*/ 5286 h 405"/>
                  <a:gd name="T70" fmla="*/ 1693 w 3896"/>
                  <a:gd name="T71" fmla="*/ 7741 h 405"/>
                  <a:gd name="T72" fmla="*/ 1740 w 3896"/>
                  <a:gd name="T73" fmla="*/ 10314 h 405"/>
                  <a:gd name="T74" fmla="*/ 1787 w 3896"/>
                  <a:gd name="T75" fmla="*/ 12931 h 405"/>
                  <a:gd name="T76" fmla="*/ 1835 w 3896"/>
                  <a:gd name="T77" fmla="*/ 15341 h 405"/>
                  <a:gd name="T78" fmla="*/ 1882 w 3896"/>
                  <a:gd name="T79" fmla="*/ 17401 h 405"/>
                  <a:gd name="T80" fmla="*/ 1931 w 3896"/>
                  <a:gd name="T81" fmla="*/ 19007 h 405"/>
                  <a:gd name="T82" fmla="*/ 1978 w 3896"/>
                  <a:gd name="T83" fmla="*/ 20018 h 405"/>
                  <a:gd name="T84" fmla="*/ 2025 w 3896"/>
                  <a:gd name="T85" fmla="*/ 20373 h 405"/>
                  <a:gd name="T86" fmla="*/ 2074 w 3896"/>
                  <a:gd name="T87" fmla="*/ 20070 h 405"/>
                  <a:gd name="T88" fmla="*/ 2122 w 3896"/>
                  <a:gd name="T89" fmla="*/ 19062 h 405"/>
                  <a:gd name="T90" fmla="*/ 2168 w 3896"/>
                  <a:gd name="T91" fmla="*/ 17508 h 405"/>
                  <a:gd name="T92" fmla="*/ 2216 w 3896"/>
                  <a:gd name="T93" fmla="*/ 15437 h 405"/>
                  <a:gd name="T94" fmla="*/ 2263 w 3896"/>
                  <a:gd name="T95" fmla="*/ 13027 h 405"/>
                  <a:gd name="T96" fmla="*/ 2311 w 3896"/>
                  <a:gd name="T97" fmla="*/ 10465 h 405"/>
                  <a:gd name="T98" fmla="*/ 2359 w 3896"/>
                  <a:gd name="T99" fmla="*/ 7792 h 4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96"/>
                  <a:gd name="T151" fmla="*/ 0 h 405"/>
                  <a:gd name="T152" fmla="*/ 3896 w 3896"/>
                  <a:gd name="T153" fmla="*/ 405 h 4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96" h="405">
                    <a:moveTo>
                      <a:pt x="0" y="203"/>
                    </a:moveTo>
                    <a:lnTo>
                      <a:pt x="40" y="176"/>
                    </a:lnTo>
                    <a:lnTo>
                      <a:pt x="79" y="151"/>
                    </a:lnTo>
                    <a:lnTo>
                      <a:pt x="118" y="126"/>
                    </a:lnTo>
                    <a:lnTo>
                      <a:pt x="158" y="102"/>
                    </a:lnTo>
                    <a:lnTo>
                      <a:pt x="197" y="81"/>
                    </a:lnTo>
                    <a:lnTo>
                      <a:pt x="236" y="61"/>
                    </a:lnTo>
                    <a:lnTo>
                      <a:pt x="276" y="43"/>
                    </a:lnTo>
                    <a:lnTo>
                      <a:pt x="315" y="29"/>
                    </a:lnTo>
                    <a:lnTo>
                      <a:pt x="354" y="17"/>
                    </a:lnTo>
                    <a:lnTo>
                      <a:pt x="394" y="8"/>
                    </a:lnTo>
                    <a:lnTo>
                      <a:pt x="433" y="2"/>
                    </a:lnTo>
                    <a:lnTo>
                      <a:pt x="472" y="0"/>
                    </a:lnTo>
                    <a:lnTo>
                      <a:pt x="512" y="1"/>
                    </a:lnTo>
                    <a:lnTo>
                      <a:pt x="551" y="6"/>
                    </a:lnTo>
                    <a:lnTo>
                      <a:pt x="590" y="13"/>
                    </a:lnTo>
                    <a:lnTo>
                      <a:pt x="630" y="24"/>
                    </a:lnTo>
                    <a:lnTo>
                      <a:pt x="669" y="39"/>
                    </a:lnTo>
                    <a:lnTo>
                      <a:pt x="708" y="55"/>
                    </a:lnTo>
                    <a:lnTo>
                      <a:pt x="748" y="74"/>
                    </a:lnTo>
                    <a:lnTo>
                      <a:pt x="787" y="95"/>
                    </a:lnTo>
                    <a:lnTo>
                      <a:pt x="826" y="119"/>
                    </a:lnTo>
                    <a:lnTo>
                      <a:pt x="866" y="143"/>
                    </a:lnTo>
                    <a:lnTo>
                      <a:pt x="905" y="169"/>
                    </a:lnTo>
                    <a:lnTo>
                      <a:pt x="944" y="195"/>
                    </a:lnTo>
                    <a:lnTo>
                      <a:pt x="984" y="221"/>
                    </a:lnTo>
                    <a:lnTo>
                      <a:pt x="1023" y="247"/>
                    </a:lnTo>
                    <a:lnTo>
                      <a:pt x="1062" y="272"/>
                    </a:lnTo>
                    <a:lnTo>
                      <a:pt x="1102" y="296"/>
                    </a:lnTo>
                    <a:lnTo>
                      <a:pt x="1141" y="318"/>
                    </a:lnTo>
                    <a:lnTo>
                      <a:pt x="1180" y="339"/>
                    </a:lnTo>
                    <a:lnTo>
                      <a:pt x="1220" y="357"/>
                    </a:lnTo>
                    <a:lnTo>
                      <a:pt x="1259" y="372"/>
                    </a:lnTo>
                    <a:lnTo>
                      <a:pt x="1298" y="385"/>
                    </a:lnTo>
                    <a:lnTo>
                      <a:pt x="1338" y="395"/>
                    </a:lnTo>
                    <a:lnTo>
                      <a:pt x="1377" y="401"/>
                    </a:lnTo>
                    <a:lnTo>
                      <a:pt x="1416" y="405"/>
                    </a:lnTo>
                    <a:lnTo>
                      <a:pt x="1456" y="405"/>
                    </a:lnTo>
                    <a:lnTo>
                      <a:pt x="1495" y="401"/>
                    </a:lnTo>
                    <a:lnTo>
                      <a:pt x="1534" y="394"/>
                    </a:lnTo>
                    <a:lnTo>
                      <a:pt x="1574" y="384"/>
                    </a:lnTo>
                    <a:lnTo>
                      <a:pt x="1613" y="371"/>
                    </a:lnTo>
                    <a:lnTo>
                      <a:pt x="1652" y="355"/>
                    </a:lnTo>
                    <a:lnTo>
                      <a:pt x="1692" y="337"/>
                    </a:lnTo>
                    <a:lnTo>
                      <a:pt x="1731" y="316"/>
                    </a:lnTo>
                    <a:lnTo>
                      <a:pt x="1770" y="293"/>
                    </a:lnTo>
                    <a:lnTo>
                      <a:pt x="1810" y="269"/>
                    </a:lnTo>
                    <a:lnTo>
                      <a:pt x="1849" y="244"/>
                    </a:lnTo>
                    <a:lnTo>
                      <a:pt x="1888" y="218"/>
                    </a:lnTo>
                    <a:lnTo>
                      <a:pt x="1928" y="192"/>
                    </a:lnTo>
                    <a:lnTo>
                      <a:pt x="1969" y="166"/>
                    </a:lnTo>
                    <a:lnTo>
                      <a:pt x="2008" y="141"/>
                    </a:lnTo>
                    <a:lnTo>
                      <a:pt x="2047" y="116"/>
                    </a:lnTo>
                    <a:lnTo>
                      <a:pt x="2087" y="93"/>
                    </a:lnTo>
                    <a:lnTo>
                      <a:pt x="2126" y="72"/>
                    </a:lnTo>
                    <a:lnTo>
                      <a:pt x="2165" y="53"/>
                    </a:lnTo>
                    <a:lnTo>
                      <a:pt x="2205" y="37"/>
                    </a:lnTo>
                    <a:lnTo>
                      <a:pt x="2244" y="23"/>
                    </a:lnTo>
                    <a:lnTo>
                      <a:pt x="2283" y="12"/>
                    </a:lnTo>
                    <a:lnTo>
                      <a:pt x="2323" y="5"/>
                    </a:lnTo>
                    <a:lnTo>
                      <a:pt x="2362" y="1"/>
                    </a:lnTo>
                    <a:lnTo>
                      <a:pt x="2401" y="0"/>
                    </a:lnTo>
                    <a:lnTo>
                      <a:pt x="2441" y="3"/>
                    </a:lnTo>
                    <a:lnTo>
                      <a:pt x="2480" y="9"/>
                    </a:lnTo>
                    <a:lnTo>
                      <a:pt x="2519" y="17"/>
                    </a:lnTo>
                    <a:lnTo>
                      <a:pt x="2559" y="30"/>
                    </a:lnTo>
                    <a:lnTo>
                      <a:pt x="2598" y="45"/>
                    </a:lnTo>
                    <a:lnTo>
                      <a:pt x="2637" y="63"/>
                    </a:lnTo>
                    <a:lnTo>
                      <a:pt x="2677" y="83"/>
                    </a:lnTo>
                    <a:lnTo>
                      <a:pt x="2716" y="105"/>
                    </a:lnTo>
                    <a:lnTo>
                      <a:pt x="2755" y="129"/>
                    </a:lnTo>
                    <a:lnTo>
                      <a:pt x="2795" y="154"/>
                    </a:lnTo>
                    <a:lnTo>
                      <a:pt x="2834" y="179"/>
                    </a:lnTo>
                    <a:lnTo>
                      <a:pt x="2873" y="205"/>
                    </a:lnTo>
                    <a:lnTo>
                      <a:pt x="2913" y="232"/>
                    </a:lnTo>
                    <a:lnTo>
                      <a:pt x="2952" y="257"/>
                    </a:lnTo>
                    <a:lnTo>
                      <a:pt x="2991" y="282"/>
                    </a:lnTo>
                    <a:lnTo>
                      <a:pt x="3031" y="305"/>
                    </a:lnTo>
                    <a:lnTo>
                      <a:pt x="3070" y="327"/>
                    </a:lnTo>
                    <a:lnTo>
                      <a:pt x="3109" y="346"/>
                    </a:lnTo>
                    <a:lnTo>
                      <a:pt x="3149" y="364"/>
                    </a:lnTo>
                    <a:lnTo>
                      <a:pt x="3188" y="378"/>
                    </a:lnTo>
                    <a:lnTo>
                      <a:pt x="3227" y="389"/>
                    </a:lnTo>
                    <a:lnTo>
                      <a:pt x="3267" y="398"/>
                    </a:lnTo>
                    <a:lnTo>
                      <a:pt x="3306" y="403"/>
                    </a:lnTo>
                    <a:lnTo>
                      <a:pt x="3345" y="405"/>
                    </a:lnTo>
                    <a:lnTo>
                      <a:pt x="3385" y="404"/>
                    </a:lnTo>
                    <a:lnTo>
                      <a:pt x="3424" y="399"/>
                    </a:lnTo>
                    <a:lnTo>
                      <a:pt x="3463" y="390"/>
                    </a:lnTo>
                    <a:lnTo>
                      <a:pt x="3503" y="379"/>
                    </a:lnTo>
                    <a:lnTo>
                      <a:pt x="3542" y="365"/>
                    </a:lnTo>
                    <a:lnTo>
                      <a:pt x="3581" y="348"/>
                    </a:lnTo>
                    <a:lnTo>
                      <a:pt x="3621" y="328"/>
                    </a:lnTo>
                    <a:lnTo>
                      <a:pt x="3660" y="307"/>
                    </a:lnTo>
                    <a:lnTo>
                      <a:pt x="3699" y="284"/>
                    </a:lnTo>
                    <a:lnTo>
                      <a:pt x="3738" y="259"/>
                    </a:lnTo>
                    <a:lnTo>
                      <a:pt x="3778" y="233"/>
                    </a:lnTo>
                    <a:lnTo>
                      <a:pt x="3817" y="208"/>
                    </a:lnTo>
                    <a:lnTo>
                      <a:pt x="3856" y="181"/>
                    </a:lnTo>
                    <a:lnTo>
                      <a:pt x="3896" y="155"/>
                    </a:lnTo>
                  </a:path>
                </a:pathLst>
              </a:custGeom>
              <a:noFill/>
              <a:ln w="38100">
                <a:solidFill>
                  <a:srgbClr val="FF0000"/>
                </a:solidFill>
                <a:round/>
                <a:headEnd/>
                <a:tailEnd/>
              </a:ln>
            </p:spPr>
            <p:txBody>
              <a:bodyPr/>
              <a:lstStyle/>
              <a:p>
                <a:endParaRPr lang="en-US"/>
              </a:p>
            </p:txBody>
          </p:sp>
          <p:sp>
            <p:nvSpPr>
              <p:cNvPr id="159756" name="Line 12"/>
              <p:cNvSpPr>
                <a:spLocks noChangeShapeType="1"/>
              </p:cNvSpPr>
              <p:nvPr/>
            </p:nvSpPr>
            <p:spPr bwMode="auto">
              <a:xfrm>
                <a:off x="1586" y="3123"/>
                <a:ext cx="1601" cy="0"/>
              </a:xfrm>
              <a:prstGeom prst="line">
                <a:avLst/>
              </a:prstGeom>
              <a:noFill/>
              <a:ln w="41275">
                <a:solidFill>
                  <a:srgbClr val="800080"/>
                </a:solidFill>
                <a:round/>
                <a:headEnd type="triangle" w="lg" len="med"/>
                <a:tailEnd type="triangle" w="lg" len="med"/>
              </a:ln>
            </p:spPr>
            <p:txBody>
              <a:bodyPr wrap="none" anchor="ctr"/>
              <a:lstStyle/>
              <a:p>
                <a:endParaRPr lang="en-US"/>
              </a:p>
            </p:txBody>
          </p:sp>
          <p:sp>
            <p:nvSpPr>
              <p:cNvPr id="159757" name="Text Box 13"/>
              <p:cNvSpPr txBox="1">
                <a:spLocks noChangeArrowheads="1"/>
              </p:cNvSpPr>
              <p:nvPr/>
            </p:nvSpPr>
            <p:spPr bwMode="auto">
              <a:xfrm>
                <a:off x="2188" y="2936"/>
                <a:ext cx="287" cy="365"/>
              </a:xfrm>
              <a:prstGeom prst="rect">
                <a:avLst/>
              </a:prstGeom>
              <a:solidFill>
                <a:schemeClr val="bg1"/>
              </a:solidFill>
              <a:ln w="9525">
                <a:noFill/>
                <a:miter lim="800000"/>
                <a:headEnd/>
                <a:tailEnd/>
              </a:ln>
            </p:spPr>
            <p:txBody>
              <a:bodyPr wrap="none">
                <a:spAutoFit/>
              </a:bodyPr>
              <a:lstStyle/>
              <a:p>
                <a:pPr>
                  <a:spcBef>
                    <a:spcPct val="20000"/>
                  </a:spcBef>
                </a:pPr>
                <a:r>
                  <a:rPr lang="en-US" sz="3200">
                    <a:solidFill>
                      <a:srgbClr val="800080"/>
                    </a:solidFill>
                    <a:latin typeface="Arial" pitchFamily="34" charset="0"/>
                  </a:rPr>
                  <a:t>A</a:t>
                </a:r>
              </a:p>
            </p:txBody>
          </p:sp>
          <p:sp>
            <p:nvSpPr>
              <p:cNvPr id="159758" name="Line 14"/>
              <p:cNvSpPr>
                <a:spLocks noChangeShapeType="1"/>
              </p:cNvSpPr>
              <p:nvPr/>
            </p:nvSpPr>
            <p:spPr bwMode="auto">
              <a:xfrm>
                <a:off x="2064" y="2304"/>
                <a:ext cx="801" cy="0"/>
              </a:xfrm>
              <a:prstGeom prst="line">
                <a:avLst/>
              </a:prstGeom>
              <a:noFill/>
              <a:ln w="41275">
                <a:solidFill>
                  <a:srgbClr val="FFCC00"/>
                </a:solidFill>
                <a:round/>
                <a:headEnd type="triangle" w="lg" len="med"/>
                <a:tailEnd type="triangle" w="lg" len="med"/>
              </a:ln>
            </p:spPr>
            <p:txBody>
              <a:bodyPr wrap="none" anchor="ctr"/>
              <a:lstStyle/>
              <a:p>
                <a:endParaRPr lang="en-US"/>
              </a:p>
            </p:txBody>
          </p:sp>
          <p:sp>
            <p:nvSpPr>
              <p:cNvPr id="159759" name="Text Box 15"/>
              <p:cNvSpPr txBox="1">
                <a:spLocks noChangeArrowheads="1"/>
              </p:cNvSpPr>
              <p:nvPr/>
            </p:nvSpPr>
            <p:spPr bwMode="auto">
              <a:xfrm>
                <a:off x="2312" y="2155"/>
                <a:ext cx="287" cy="365"/>
              </a:xfrm>
              <a:prstGeom prst="rect">
                <a:avLst/>
              </a:prstGeom>
              <a:solidFill>
                <a:schemeClr val="bg1"/>
              </a:solidFill>
              <a:ln w="9525">
                <a:noFill/>
                <a:miter lim="800000"/>
                <a:headEnd/>
                <a:tailEnd/>
              </a:ln>
            </p:spPr>
            <p:txBody>
              <a:bodyPr wrap="none">
                <a:spAutoFit/>
              </a:bodyPr>
              <a:lstStyle/>
              <a:p>
                <a:pPr>
                  <a:spcBef>
                    <a:spcPct val="20000"/>
                  </a:spcBef>
                </a:pPr>
                <a:r>
                  <a:rPr lang="en-US" sz="3200">
                    <a:solidFill>
                      <a:srgbClr val="FFCC00"/>
                    </a:solidFill>
                    <a:latin typeface="Arial" pitchFamily="34" charset="0"/>
                  </a:rPr>
                  <a:t>B</a:t>
                </a:r>
              </a:p>
            </p:txBody>
          </p:sp>
          <p:sp>
            <p:nvSpPr>
              <p:cNvPr id="159760" name="Text Box 16"/>
              <p:cNvSpPr txBox="1">
                <a:spLocks noChangeArrowheads="1"/>
              </p:cNvSpPr>
              <p:nvPr/>
            </p:nvSpPr>
            <p:spPr bwMode="auto">
              <a:xfrm>
                <a:off x="559" y="1776"/>
                <a:ext cx="273" cy="365"/>
              </a:xfrm>
              <a:prstGeom prst="rect">
                <a:avLst/>
              </a:prstGeom>
              <a:noFill/>
              <a:ln w="9525">
                <a:noFill/>
                <a:miter lim="800000"/>
                <a:headEnd/>
                <a:tailEnd/>
              </a:ln>
            </p:spPr>
            <p:txBody>
              <a:bodyPr>
                <a:spAutoFit/>
              </a:bodyPr>
              <a:lstStyle/>
              <a:p>
                <a:pPr>
                  <a:spcBef>
                    <a:spcPct val="20000"/>
                  </a:spcBef>
                </a:pPr>
                <a:r>
                  <a:rPr lang="en-US" sz="3200">
                    <a:solidFill>
                      <a:srgbClr val="66FF33"/>
                    </a:solidFill>
                    <a:latin typeface="Arial" pitchFamily="34" charset="0"/>
                  </a:rPr>
                  <a:t>C</a:t>
                </a:r>
              </a:p>
            </p:txBody>
          </p:sp>
          <p:sp>
            <p:nvSpPr>
              <p:cNvPr id="159761" name="Line 17"/>
              <p:cNvSpPr>
                <a:spLocks noChangeShapeType="1"/>
              </p:cNvSpPr>
              <p:nvPr/>
            </p:nvSpPr>
            <p:spPr bwMode="auto">
              <a:xfrm rot="16200000" flipH="1">
                <a:off x="2521" y="2283"/>
                <a:ext cx="1489" cy="0"/>
              </a:xfrm>
              <a:prstGeom prst="line">
                <a:avLst/>
              </a:prstGeom>
              <a:noFill/>
              <a:ln w="41275">
                <a:solidFill>
                  <a:srgbClr val="0033CC"/>
                </a:solidFill>
                <a:round/>
                <a:headEnd type="triangle" w="lg" len="med"/>
                <a:tailEnd type="triangle" w="lg" len="med"/>
              </a:ln>
            </p:spPr>
            <p:txBody>
              <a:bodyPr wrap="none" anchor="ctr"/>
              <a:lstStyle/>
              <a:p>
                <a:endParaRPr lang="en-US"/>
              </a:p>
            </p:txBody>
          </p:sp>
          <p:sp>
            <p:nvSpPr>
              <p:cNvPr id="159762" name="Text Box 18"/>
              <p:cNvSpPr txBox="1">
                <a:spLocks noChangeArrowheads="1"/>
              </p:cNvSpPr>
              <p:nvPr/>
            </p:nvSpPr>
            <p:spPr bwMode="auto">
              <a:xfrm>
                <a:off x="2976" y="1920"/>
                <a:ext cx="273" cy="365"/>
              </a:xfrm>
              <a:prstGeom prst="rect">
                <a:avLst/>
              </a:prstGeom>
              <a:noFill/>
              <a:ln w="9525">
                <a:noFill/>
                <a:miter lim="800000"/>
                <a:headEnd/>
                <a:tailEnd/>
              </a:ln>
            </p:spPr>
            <p:txBody>
              <a:bodyPr>
                <a:spAutoFit/>
              </a:bodyPr>
              <a:lstStyle/>
              <a:p>
                <a:pPr>
                  <a:spcBef>
                    <a:spcPct val="20000"/>
                  </a:spcBef>
                </a:pPr>
                <a:r>
                  <a:rPr lang="en-US" sz="3200">
                    <a:solidFill>
                      <a:srgbClr val="0033CC"/>
                    </a:solidFill>
                    <a:latin typeface="Arial" pitchFamily="34" charset="0"/>
                  </a:rPr>
                  <a:t>D</a:t>
                </a:r>
              </a:p>
            </p:txBody>
          </p:sp>
          <p:sp>
            <p:nvSpPr>
              <p:cNvPr id="159763" name="Line 19"/>
              <p:cNvSpPr>
                <a:spLocks noChangeShapeType="1"/>
              </p:cNvSpPr>
              <p:nvPr/>
            </p:nvSpPr>
            <p:spPr bwMode="auto">
              <a:xfrm>
                <a:off x="418" y="1460"/>
                <a:ext cx="0" cy="1614"/>
              </a:xfrm>
              <a:prstGeom prst="line">
                <a:avLst/>
              </a:prstGeom>
              <a:noFill/>
              <a:ln w="12700">
                <a:solidFill>
                  <a:schemeClr val="tx1"/>
                </a:solidFill>
                <a:round/>
                <a:headEnd/>
                <a:tailEnd/>
              </a:ln>
            </p:spPr>
            <p:txBody>
              <a:bodyPr wrap="none" anchor="ctr"/>
              <a:lstStyle/>
              <a:p>
                <a:endParaRPr lang="en-US"/>
              </a:p>
            </p:txBody>
          </p:sp>
          <p:sp>
            <p:nvSpPr>
              <p:cNvPr id="159764" name="Text Box 20"/>
              <p:cNvSpPr txBox="1">
                <a:spLocks noChangeArrowheads="1"/>
              </p:cNvSpPr>
              <p:nvPr/>
            </p:nvSpPr>
            <p:spPr bwMode="auto">
              <a:xfrm>
                <a:off x="3600" y="1680"/>
                <a:ext cx="1920" cy="365"/>
              </a:xfrm>
              <a:prstGeom prst="rect">
                <a:avLst/>
              </a:prstGeom>
              <a:solidFill>
                <a:schemeClr val="bg1"/>
              </a:solidFill>
              <a:ln w="9525">
                <a:noFill/>
                <a:miter lim="800000"/>
                <a:headEnd/>
                <a:tailEnd/>
              </a:ln>
            </p:spPr>
            <p:txBody>
              <a:bodyPr>
                <a:spAutoFit/>
              </a:bodyPr>
              <a:lstStyle/>
              <a:p>
                <a:pPr>
                  <a:spcBef>
                    <a:spcPct val="20000"/>
                  </a:spcBef>
                </a:pPr>
                <a:r>
                  <a:rPr lang="en-US" sz="3200">
                    <a:latin typeface="Arial" pitchFamily="34" charset="0"/>
                  </a:rPr>
                  <a:t>E none of these</a:t>
                </a:r>
              </a:p>
            </p:txBody>
          </p:sp>
        </p:grpSp>
      </p:gr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body" idx="4294967295"/>
          </p:nvPr>
        </p:nvSpPr>
        <p:spPr>
          <a:xfrm>
            <a:off x="457200" y="304800"/>
            <a:ext cx="7772400" cy="1828800"/>
          </a:xfrm>
        </p:spPr>
        <p:txBody>
          <a:bodyPr/>
          <a:lstStyle/>
          <a:p>
            <a:pPr marL="0" indent="0" eaLnBrk="1" hangingPunct="1">
              <a:buFontTx/>
              <a:buNone/>
            </a:pPr>
            <a:r>
              <a:rPr lang="en-US" smtClean="0"/>
              <a:t>13.Looking at the following waveform, what is the period? </a:t>
            </a:r>
            <a:r>
              <a:rPr lang="en-US" sz="2800" smtClean="0"/>
              <a:t>assume it repeats itself over and over</a:t>
            </a:r>
          </a:p>
        </p:txBody>
      </p:sp>
      <p:sp>
        <p:nvSpPr>
          <p:cNvPr id="160771" name="Line 3"/>
          <p:cNvSpPr>
            <a:spLocks noChangeShapeType="1"/>
          </p:cNvSpPr>
          <p:nvPr/>
        </p:nvSpPr>
        <p:spPr bwMode="auto">
          <a:xfrm>
            <a:off x="3657600" y="3048000"/>
            <a:ext cx="0" cy="228600"/>
          </a:xfrm>
          <a:prstGeom prst="line">
            <a:avLst/>
          </a:prstGeom>
          <a:noFill/>
          <a:ln w="9525">
            <a:solidFill>
              <a:schemeClr val="tx1"/>
            </a:solidFill>
            <a:round/>
            <a:headEnd/>
            <a:tailEnd/>
          </a:ln>
        </p:spPr>
        <p:txBody>
          <a:bodyPr/>
          <a:lstStyle/>
          <a:p>
            <a:endParaRPr lang="en-US"/>
          </a:p>
        </p:txBody>
      </p:sp>
      <p:sp>
        <p:nvSpPr>
          <p:cNvPr id="160772" name="Text Box 4"/>
          <p:cNvSpPr txBox="1">
            <a:spLocks noChangeArrowheads="1"/>
          </p:cNvSpPr>
          <p:nvPr/>
        </p:nvSpPr>
        <p:spPr bwMode="auto">
          <a:xfrm>
            <a:off x="4541838" y="2066925"/>
            <a:ext cx="246062" cy="342900"/>
          </a:xfrm>
          <a:prstGeom prst="rect">
            <a:avLst/>
          </a:prstGeom>
          <a:noFill/>
          <a:ln w="9525">
            <a:noFill/>
            <a:miter lim="800000"/>
            <a:headEnd/>
            <a:tailEnd/>
          </a:ln>
        </p:spPr>
        <p:txBody>
          <a:bodyPr wrap="none">
            <a:spAutoFit/>
          </a:bodyPr>
          <a:lstStyle/>
          <a:p>
            <a:endParaRPr lang="en-US">
              <a:latin typeface="Arial" pitchFamily="34" charset="0"/>
              <a:ea typeface="MS PGothic" pitchFamily="34" charset="-128"/>
            </a:endParaRPr>
          </a:p>
        </p:txBody>
      </p:sp>
      <p:sp>
        <p:nvSpPr>
          <p:cNvPr id="160773" name="Line 5"/>
          <p:cNvSpPr>
            <a:spLocks noChangeShapeType="1"/>
          </p:cNvSpPr>
          <p:nvPr/>
        </p:nvSpPr>
        <p:spPr bwMode="auto">
          <a:xfrm>
            <a:off x="4876800" y="3048000"/>
            <a:ext cx="0" cy="228600"/>
          </a:xfrm>
          <a:prstGeom prst="line">
            <a:avLst/>
          </a:prstGeom>
          <a:noFill/>
          <a:ln w="9525">
            <a:solidFill>
              <a:schemeClr val="tx1"/>
            </a:solidFill>
            <a:round/>
            <a:headEnd/>
            <a:tailEnd/>
          </a:ln>
        </p:spPr>
        <p:txBody>
          <a:bodyPr/>
          <a:lstStyle/>
          <a:p>
            <a:endParaRPr lang="en-US"/>
          </a:p>
        </p:txBody>
      </p:sp>
      <p:sp>
        <p:nvSpPr>
          <p:cNvPr id="160774" name="Freeform 6"/>
          <p:cNvSpPr>
            <a:spLocks/>
          </p:cNvSpPr>
          <p:nvPr/>
        </p:nvSpPr>
        <p:spPr bwMode="auto">
          <a:xfrm>
            <a:off x="2438400" y="2181225"/>
            <a:ext cx="2540000" cy="1704975"/>
          </a:xfrm>
          <a:custGeom>
            <a:avLst/>
            <a:gdLst>
              <a:gd name="T0" fmla="*/ 0 w 1200"/>
              <a:gd name="T1" fmla="*/ 2147483647 h 1432"/>
              <a:gd name="T2" fmla="*/ 2147483647 w 1200"/>
              <a:gd name="T3" fmla="*/ 2147483647 h 1432"/>
              <a:gd name="T4" fmla="*/ 2147483647 w 1200"/>
              <a:gd name="T5" fmla="*/ 2147483647 h 1432"/>
              <a:gd name="T6" fmla="*/ 2147483647 w 1200"/>
              <a:gd name="T7" fmla="*/ 2147483647 h 1432"/>
              <a:gd name="T8" fmla="*/ 0 60000 65536"/>
              <a:gd name="T9" fmla="*/ 0 60000 65536"/>
              <a:gd name="T10" fmla="*/ 0 60000 65536"/>
              <a:gd name="T11" fmla="*/ 0 60000 65536"/>
              <a:gd name="T12" fmla="*/ 0 w 1200"/>
              <a:gd name="T13" fmla="*/ 0 h 1432"/>
              <a:gd name="T14" fmla="*/ 1200 w 1200"/>
              <a:gd name="T15" fmla="*/ 1432 h 1432"/>
            </a:gdLst>
            <a:ahLst/>
            <a:cxnLst>
              <a:cxn ang="T8">
                <a:pos x="T0" y="T1"/>
              </a:cxn>
              <a:cxn ang="T9">
                <a:pos x="T2" y="T3"/>
              </a:cxn>
              <a:cxn ang="T10">
                <a:pos x="T4" y="T5"/>
              </a:cxn>
              <a:cxn ang="T11">
                <a:pos x="T6" y="T7"/>
              </a:cxn>
            </a:cxnLst>
            <a:rect l="T12" t="T13" r="T14" b="T15"/>
            <a:pathLst>
              <a:path w="1200" h="1432">
                <a:moveTo>
                  <a:pt x="0" y="808"/>
                </a:moveTo>
                <a:cubicBezTo>
                  <a:pt x="104" y="404"/>
                  <a:pt x="208" y="0"/>
                  <a:pt x="336" y="88"/>
                </a:cubicBezTo>
                <a:cubicBezTo>
                  <a:pt x="464" y="176"/>
                  <a:pt x="624" y="1240"/>
                  <a:pt x="768" y="1336"/>
                </a:cubicBezTo>
                <a:cubicBezTo>
                  <a:pt x="912" y="1432"/>
                  <a:pt x="1056" y="1048"/>
                  <a:pt x="1200" y="664"/>
                </a:cubicBezTo>
              </a:path>
            </a:pathLst>
          </a:custGeom>
          <a:noFill/>
          <a:ln w="38100">
            <a:solidFill>
              <a:srgbClr val="0033CC"/>
            </a:solidFill>
            <a:round/>
            <a:headEnd/>
            <a:tailEnd/>
          </a:ln>
        </p:spPr>
        <p:txBody>
          <a:bodyPr/>
          <a:lstStyle/>
          <a:p>
            <a:endParaRPr lang="en-US"/>
          </a:p>
        </p:txBody>
      </p:sp>
      <p:sp>
        <p:nvSpPr>
          <p:cNvPr id="160775" name="Line 7"/>
          <p:cNvSpPr>
            <a:spLocks noChangeShapeType="1"/>
          </p:cNvSpPr>
          <p:nvPr/>
        </p:nvSpPr>
        <p:spPr bwMode="auto">
          <a:xfrm>
            <a:off x="1828800" y="3143250"/>
            <a:ext cx="3962400" cy="0"/>
          </a:xfrm>
          <a:prstGeom prst="line">
            <a:avLst/>
          </a:prstGeom>
          <a:noFill/>
          <a:ln w="9525">
            <a:solidFill>
              <a:schemeClr val="tx1"/>
            </a:solidFill>
            <a:round/>
            <a:headEnd/>
            <a:tailEnd/>
          </a:ln>
        </p:spPr>
        <p:txBody>
          <a:bodyPr/>
          <a:lstStyle/>
          <a:p>
            <a:endParaRPr lang="en-US"/>
          </a:p>
        </p:txBody>
      </p:sp>
      <p:sp>
        <p:nvSpPr>
          <p:cNvPr id="160776" name="Line 8"/>
          <p:cNvSpPr>
            <a:spLocks noChangeShapeType="1"/>
          </p:cNvSpPr>
          <p:nvPr/>
        </p:nvSpPr>
        <p:spPr bwMode="auto">
          <a:xfrm>
            <a:off x="2438400" y="1828800"/>
            <a:ext cx="0" cy="2343150"/>
          </a:xfrm>
          <a:prstGeom prst="line">
            <a:avLst/>
          </a:prstGeom>
          <a:noFill/>
          <a:ln w="9525">
            <a:solidFill>
              <a:schemeClr val="tx1"/>
            </a:solidFill>
            <a:round/>
            <a:headEnd/>
            <a:tailEnd/>
          </a:ln>
        </p:spPr>
        <p:txBody>
          <a:bodyPr/>
          <a:lstStyle/>
          <a:p>
            <a:endParaRPr lang="en-US"/>
          </a:p>
        </p:txBody>
      </p:sp>
      <p:sp>
        <p:nvSpPr>
          <p:cNvPr id="160777" name="Text Box 9"/>
          <p:cNvSpPr txBox="1">
            <a:spLocks noChangeArrowheads="1"/>
          </p:cNvSpPr>
          <p:nvPr/>
        </p:nvSpPr>
        <p:spPr bwMode="auto">
          <a:xfrm>
            <a:off x="5241925" y="3148013"/>
            <a:ext cx="1522413" cy="457200"/>
          </a:xfrm>
          <a:prstGeom prst="rect">
            <a:avLst/>
          </a:prstGeom>
          <a:noFill/>
          <a:ln w="9525">
            <a:noFill/>
            <a:miter lim="800000"/>
            <a:headEnd/>
            <a:tailEnd/>
          </a:ln>
        </p:spPr>
        <p:txBody>
          <a:bodyPr wrap="none">
            <a:spAutoFit/>
          </a:bodyPr>
          <a:lstStyle/>
          <a:p>
            <a:r>
              <a:rPr lang="en-US">
                <a:latin typeface="Arial" pitchFamily="34" charset="0"/>
                <a:ea typeface="MS PGothic" pitchFamily="34" charset="-128"/>
              </a:rPr>
              <a:t>time (sec)</a:t>
            </a:r>
          </a:p>
        </p:txBody>
      </p:sp>
      <p:sp>
        <p:nvSpPr>
          <p:cNvPr id="160778" name="Text Box 10"/>
          <p:cNvSpPr txBox="1">
            <a:spLocks noChangeArrowheads="1"/>
          </p:cNvSpPr>
          <p:nvPr/>
        </p:nvSpPr>
        <p:spPr bwMode="auto">
          <a:xfrm>
            <a:off x="3382963" y="3195638"/>
            <a:ext cx="354012" cy="457200"/>
          </a:xfrm>
          <a:prstGeom prst="rect">
            <a:avLst/>
          </a:prstGeom>
          <a:noFill/>
          <a:ln w="9525">
            <a:noFill/>
            <a:miter lim="800000"/>
            <a:headEnd/>
            <a:tailEnd/>
          </a:ln>
        </p:spPr>
        <p:txBody>
          <a:bodyPr wrap="none">
            <a:spAutoFit/>
          </a:bodyPr>
          <a:lstStyle/>
          <a:p>
            <a:r>
              <a:rPr lang="en-US">
                <a:latin typeface="Arial" pitchFamily="34" charset="0"/>
                <a:ea typeface="MS PGothic" pitchFamily="34" charset="-128"/>
              </a:rPr>
              <a:t>1</a:t>
            </a:r>
          </a:p>
        </p:txBody>
      </p:sp>
      <p:sp>
        <p:nvSpPr>
          <p:cNvPr id="160779" name="Text Box 11"/>
          <p:cNvSpPr txBox="1">
            <a:spLocks noChangeArrowheads="1"/>
          </p:cNvSpPr>
          <p:nvPr/>
        </p:nvSpPr>
        <p:spPr bwMode="auto">
          <a:xfrm>
            <a:off x="4703763" y="3195638"/>
            <a:ext cx="354012" cy="457200"/>
          </a:xfrm>
          <a:prstGeom prst="rect">
            <a:avLst/>
          </a:prstGeom>
          <a:noFill/>
          <a:ln w="9525">
            <a:noFill/>
            <a:miter lim="800000"/>
            <a:headEnd/>
            <a:tailEnd/>
          </a:ln>
        </p:spPr>
        <p:txBody>
          <a:bodyPr wrap="none">
            <a:spAutoFit/>
          </a:bodyPr>
          <a:lstStyle/>
          <a:p>
            <a:r>
              <a:rPr lang="en-US">
                <a:latin typeface="Arial" pitchFamily="34" charset="0"/>
                <a:ea typeface="MS PGothic" pitchFamily="34" charset="-128"/>
              </a:rPr>
              <a:t>2</a:t>
            </a:r>
          </a:p>
        </p:txBody>
      </p:sp>
      <p:sp>
        <p:nvSpPr>
          <p:cNvPr id="160780" name="Text Box 12"/>
          <p:cNvSpPr txBox="1">
            <a:spLocks noChangeArrowheads="1"/>
          </p:cNvSpPr>
          <p:nvPr/>
        </p:nvSpPr>
        <p:spPr bwMode="auto">
          <a:xfrm>
            <a:off x="533400" y="4038600"/>
            <a:ext cx="4876800" cy="2528888"/>
          </a:xfrm>
          <a:prstGeom prst="rect">
            <a:avLst/>
          </a:prstGeom>
          <a:noFill/>
          <a:ln w="9525">
            <a:noFill/>
            <a:miter lim="800000"/>
            <a:headEnd/>
            <a:tailEnd/>
          </a:ln>
        </p:spPr>
        <p:txBody>
          <a:bodyPr>
            <a:spAutoFit/>
          </a:bodyPr>
          <a:lstStyle/>
          <a:p>
            <a:pPr marL="342900" indent="-342900">
              <a:buFontTx/>
              <a:buAutoNum type="alphaUcPeriod"/>
            </a:pPr>
            <a:r>
              <a:rPr lang="en-US" sz="3200">
                <a:latin typeface="Arial" pitchFamily="34" charset="0"/>
              </a:rPr>
              <a:t>1 sec</a:t>
            </a:r>
          </a:p>
          <a:p>
            <a:pPr marL="342900" indent="-342900">
              <a:buFontTx/>
              <a:buAutoNum type="alphaUcPeriod"/>
            </a:pPr>
            <a:r>
              <a:rPr lang="en-US" sz="3200">
                <a:latin typeface="Arial" pitchFamily="34" charset="0"/>
              </a:rPr>
              <a:t> 2 sec</a:t>
            </a:r>
          </a:p>
          <a:p>
            <a:pPr marL="342900" indent="-342900">
              <a:buFontTx/>
              <a:buAutoNum type="alphaUcPeriod"/>
            </a:pPr>
            <a:r>
              <a:rPr lang="en-US" sz="3200">
                <a:latin typeface="Arial" pitchFamily="34" charset="0"/>
              </a:rPr>
              <a:t> 1 m/s</a:t>
            </a:r>
          </a:p>
          <a:p>
            <a:pPr marL="342900" indent="-342900">
              <a:buFontTx/>
              <a:buAutoNum type="alphaUcPeriod"/>
            </a:pPr>
            <a:r>
              <a:rPr lang="en-US" sz="3200">
                <a:latin typeface="Arial" pitchFamily="34" charset="0"/>
              </a:rPr>
              <a:t> 2 m/s</a:t>
            </a:r>
          </a:p>
          <a:p>
            <a:pPr marL="342900" indent="-342900">
              <a:buFontTx/>
              <a:buAutoNum type="alphaUcPeriod"/>
            </a:pPr>
            <a:r>
              <a:rPr lang="en-US" sz="3200">
                <a:latin typeface="Arial" pitchFamily="34" charset="0"/>
              </a:rPr>
              <a:t>Not enough information</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body" idx="4294967295"/>
          </p:nvPr>
        </p:nvSpPr>
        <p:spPr>
          <a:xfrm>
            <a:off x="533400" y="228600"/>
            <a:ext cx="8077200" cy="914400"/>
          </a:xfrm>
        </p:spPr>
        <p:txBody>
          <a:bodyPr/>
          <a:lstStyle/>
          <a:p>
            <a:pPr marL="609600" indent="-609600" eaLnBrk="1" hangingPunct="1">
              <a:lnSpc>
                <a:spcPct val="80000"/>
              </a:lnSpc>
              <a:buFontTx/>
              <a:buNone/>
            </a:pPr>
            <a:r>
              <a:rPr lang="en-US" sz="2800" smtClean="0"/>
              <a:t>14 Looking at that same wave, </a:t>
            </a:r>
          </a:p>
          <a:p>
            <a:pPr marL="609600" indent="-609600" eaLnBrk="1" hangingPunct="1">
              <a:lnSpc>
                <a:spcPct val="80000"/>
              </a:lnSpc>
              <a:buFontTx/>
              <a:buNone/>
            </a:pPr>
            <a:r>
              <a:rPr lang="en-US" sz="2800" smtClean="0"/>
              <a:t>what is its speed?</a:t>
            </a:r>
          </a:p>
          <a:p>
            <a:pPr marL="609600" indent="-609600" eaLnBrk="1" hangingPunct="1">
              <a:lnSpc>
                <a:spcPct val="80000"/>
              </a:lnSpc>
              <a:buFontTx/>
              <a:buNone/>
            </a:pPr>
            <a:endParaRPr lang="el-GR" sz="2800" smtClean="0">
              <a:cs typeface="Arial" pitchFamily="34" charset="0"/>
            </a:endParaRPr>
          </a:p>
        </p:txBody>
      </p:sp>
      <p:sp>
        <p:nvSpPr>
          <p:cNvPr id="161795" name="Line 3"/>
          <p:cNvSpPr>
            <a:spLocks noChangeShapeType="1"/>
          </p:cNvSpPr>
          <p:nvPr/>
        </p:nvSpPr>
        <p:spPr bwMode="auto">
          <a:xfrm>
            <a:off x="3759200" y="2400300"/>
            <a:ext cx="0" cy="228600"/>
          </a:xfrm>
          <a:prstGeom prst="line">
            <a:avLst/>
          </a:prstGeom>
          <a:noFill/>
          <a:ln w="9525">
            <a:solidFill>
              <a:schemeClr val="tx1"/>
            </a:solidFill>
            <a:round/>
            <a:headEnd/>
            <a:tailEnd/>
          </a:ln>
        </p:spPr>
        <p:txBody>
          <a:bodyPr/>
          <a:lstStyle/>
          <a:p>
            <a:endParaRPr lang="en-US"/>
          </a:p>
        </p:txBody>
      </p:sp>
      <p:sp>
        <p:nvSpPr>
          <p:cNvPr id="161796" name="Freeform 4"/>
          <p:cNvSpPr>
            <a:spLocks/>
          </p:cNvSpPr>
          <p:nvPr/>
        </p:nvSpPr>
        <p:spPr bwMode="auto">
          <a:xfrm>
            <a:off x="2540000" y="1552575"/>
            <a:ext cx="2540000" cy="1704975"/>
          </a:xfrm>
          <a:custGeom>
            <a:avLst/>
            <a:gdLst>
              <a:gd name="T0" fmla="*/ 0 w 1200"/>
              <a:gd name="T1" fmla="*/ 2147483647 h 1432"/>
              <a:gd name="T2" fmla="*/ 2147483647 w 1200"/>
              <a:gd name="T3" fmla="*/ 2147483647 h 1432"/>
              <a:gd name="T4" fmla="*/ 2147483647 w 1200"/>
              <a:gd name="T5" fmla="*/ 2147483647 h 1432"/>
              <a:gd name="T6" fmla="*/ 2147483647 w 1200"/>
              <a:gd name="T7" fmla="*/ 2147483647 h 1432"/>
              <a:gd name="T8" fmla="*/ 0 60000 65536"/>
              <a:gd name="T9" fmla="*/ 0 60000 65536"/>
              <a:gd name="T10" fmla="*/ 0 60000 65536"/>
              <a:gd name="T11" fmla="*/ 0 60000 65536"/>
              <a:gd name="T12" fmla="*/ 0 w 1200"/>
              <a:gd name="T13" fmla="*/ 0 h 1432"/>
              <a:gd name="T14" fmla="*/ 1200 w 1200"/>
              <a:gd name="T15" fmla="*/ 1432 h 1432"/>
            </a:gdLst>
            <a:ahLst/>
            <a:cxnLst>
              <a:cxn ang="T8">
                <a:pos x="T0" y="T1"/>
              </a:cxn>
              <a:cxn ang="T9">
                <a:pos x="T2" y="T3"/>
              </a:cxn>
              <a:cxn ang="T10">
                <a:pos x="T4" y="T5"/>
              </a:cxn>
              <a:cxn ang="T11">
                <a:pos x="T6" y="T7"/>
              </a:cxn>
            </a:cxnLst>
            <a:rect l="T12" t="T13" r="T14" b="T15"/>
            <a:pathLst>
              <a:path w="1200" h="1432">
                <a:moveTo>
                  <a:pt x="0" y="808"/>
                </a:moveTo>
                <a:cubicBezTo>
                  <a:pt x="104" y="404"/>
                  <a:pt x="208" y="0"/>
                  <a:pt x="336" y="88"/>
                </a:cubicBezTo>
                <a:cubicBezTo>
                  <a:pt x="464" y="176"/>
                  <a:pt x="624" y="1240"/>
                  <a:pt x="768" y="1336"/>
                </a:cubicBezTo>
                <a:cubicBezTo>
                  <a:pt x="912" y="1432"/>
                  <a:pt x="1056" y="1048"/>
                  <a:pt x="1200" y="664"/>
                </a:cubicBezTo>
              </a:path>
            </a:pathLst>
          </a:custGeom>
          <a:noFill/>
          <a:ln w="38100">
            <a:solidFill>
              <a:srgbClr val="0033CC"/>
            </a:solidFill>
            <a:round/>
            <a:headEnd/>
            <a:tailEnd/>
          </a:ln>
        </p:spPr>
        <p:txBody>
          <a:bodyPr/>
          <a:lstStyle/>
          <a:p>
            <a:endParaRPr lang="en-US"/>
          </a:p>
        </p:txBody>
      </p:sp>
      <p:sp>
        <p:nvSpPr>
          <p:cNvPr id="161797" name="Line 5"/>
          <p:cNvSpPr>
            <a:spLocks noChangeShapeType="1"/>
          </p:cNvSpPr>
          <p:nvPr/>
        </p:nvSpPr>
        <p:spPr bwMode="auto">
          <a:xfrm>
            <a:off x="1930400" y="2514600"/>
            <a:ext cx="3962400" cy="0"/>
          </a:xfrm>
          <a:prstGeom prst="line">
            <a:avLst/>
          </a:prstGeom>
          <a:noFill/>
          <a:ln w="9525">
            <a:solidFill>
              <a:schemeClr val="tx1"/>
            </a:solidFill>
            <a:round/>
            <a:headEnd/>
            <a:tailEnd/>
          </a:ln>
        </p:spPr>
        <p:txBody>
          <a:bodyPr/>
          <a:lstStyle/>
          <a:p>
            <a:endParaRPr lang="en-US"/>
          </a:p>
        </p:txBody>
      </p:sp>
      <p:sp>
        <p:nvSpPr>
          <p:cNvPr id="161798" name="Line 6"/>
          <p:cNvSpPr>
            <a:spLocks noChangeShapeType="1"/>
          </p:cNvSpPr>
          <p:nvPr/>
        </p:nvSpPr>
        <p:spPr bwMode="auto">
          <a:xfrm>
            <a:off x="2540000" y="1200150"/>
            <a:ext cx="0" cy="2343150"/>
          </a:xfrm>
          <a:prstGeom prst="line">
            <a:avLst/>
          </a:prstGeom>
          <a:noFill/>
          <a:ln w="9525">
            <a:solidFill>
              <a:schemeClr val="tx1"/>
            </a:solidFill>
            <a:round/>
            <a:headEnd/>
            <a:tailEnd/>
          </a:ln>
        </p:spPr>
        <p:txBody>
          <a:bodyPr/>
          <a:lstStyle/>
          <a:p>
            <a:endParaRPr lang="en-US"/>
          </a:p>
        </p:txBody>
      </p:sp>
      <p:sp>
        <p:nvSpPr>
          <p:cNvPr id="161799" name="Text Box 7"/>
          <p:cNvSpPr txBox="1">
            <a:spLocks noChangeArrowheads="1"/>
          </p:cNvSpPr>
          <p:nvPr/>
        </p:nvSpPr>
        <p:spPr bwMode="auto">
          <a:xfrm>
            <a:off x="5461000" y="2503488"/>
            <a:ext cx="2165350" cy="342900"/>
          </a:xfrm>
          <a:prstGeom prst="rect">
            <a:avLst/>
          </a:prstGeom>
          <a:noFill/>
          <a:ln w="9525">
            <a:noFill/>
            <a:miter lim="800000"/>
            <a:headEnd/>
            <a:tailEnd/>
          </a:ln>
        </p:spPr>
        <p:txBody>
          <a:bodyPr wrap="none">
            <a:spAutoFit/>
          </a:bodyPr>
          <a:lstStyle/>
          <a:p>
            <a:r>
              <a:rPr lang="en-US">
                <a:latin typeface="Arial" pitchFamily="34" charset="0"/>
                <a:ea typeface="MS PGothic" pitchFamily="34" charset="-128"/>
              </a:rPr>
              <a:t>Time (sec)</a:t>
            </a:r>
          </a:p>
        </p:txBody>
      </p:sp>
      <p:sp>
        <p:nvSpPr>
          <p:cNvPr id="161800" name="Text Box 8"/>
          <p:cNvSpPr txBox="1">
            <a:spLocks noChangeArrowheads="1"/>
          </p:cNvSpPr>
          <p:nvPr/>
        </p:nvSpPr>
        <p:spPr bwMode="auto">
          <a:xfrm>
            <a:off x="4470400" y="2003425"/>
            <a:ext cx="246063" cy="342900"/>
          </a:xfrm>
          <a:prstGeom prst="rect">
            <a:avLst/>
          </a:prstGeom>
          <a:noFill/>
          <a:ln w="9525">
            <a:noFill/>
            <a:miter lim="800000"/>
            <a:headEnd/>
            <a:tailEnd/>
          </a:ln>
        </p:spPr>
        <p:txBody>
          <a:bodyPr wrap="none">
            <a:spAutoFit/>
          </a:bodyPr>
          <a:lstStyle/>
          <a:p>
            <a:endParaRPr lang="en-US">
              <a:latin typeface="Arial" pitchFamily="34" charset="0"/>
              <a:ea typeface="MS PGothic" pitchFamily="34" charset="-128"/>
            </a:endParaRPr>
          </a:p>
        </p:txBody>
      </p:sp>
      <p:sp>
        <p:nvSpPr>
          <p:cNvPr id="161801" name="Line 9"/>
          <p:cNvSpPr>
            <a:spLocks noChangeShapeType="1"/>
          </p:cNvSpPr>
          <p:nvPr/>
        </p:nvSpPr>
        <p:spPr bwMode="auto">
          <a:xfrm>
            <a:off x="4978400" y="2400300"/>
            <a:ext cx="0" cy="228600"/>
          </a:xfrm>
          <a:prstGeom prst="line">
            <a:avLst/>
          </a:prstGeom>
          <a:noFill/>
          <a:ln w="9525">
            <a:solidFill>
              <a:schemeClr val="tx1"/>
            </a:solidFill>
            <a:round/>
            <a:headEnd/>
            <a:tailEnd/>
          </a:ln>
        </p:spPr>
        <p:txBody>
          <a:bodyPr/>
          <a:lstStyle/>
          <a:p>
            <a:endParaRPr lang="en-US"/>
          </a:p>
        </p:txBody>
      </p:sp>
      <p:sp>
        <p:nvSpPr>
          <p:cNvPr id="161802" name="Text Box 10"/>
          <p:cNvSpPr txBox="1">
            <a:spLocks noChangeArrowheads="1"/>
          </p:cNvSpPr>
          <p:nvPr/>
        </p:nvSpPr>
        <p:spPr bwMode="auto">
          <a:xfrm>
            <a:off x="3454400" y="2517775"/>
            <a:ext cx="471488" cy="342900"/>
          </a:xfrm>
          <a:prstGeom prst="rect">
            <a:avLst/>
          </a:prstGeom>
          <a:noFill/>
          <a:ln w="9525">
            <a:noFill/>
            <a:miter lim="800000"/>
            <a:headEnd/>
            <a:tailEnd/>
          </a:ln>
        </p:spPr>
        <p:txBody>
          <a:bodyPr wrap="none">
            <a:spAutoFit/>
          </a:bodyPr>
          <a:lstStyle/>
          <a:p>
            <a:r>
              <a:rPr lang="en-US">
                <a:latin typeface="Arial" pitchFamily="34" charset="0"/>
                <a:ea typeface="MS PGothic" pitchFamily="34" charset="-128"/>
              </a:rPr>
              <a:t>1</a:t>
            </a:r>
          </a:p>
        </p:txBody>
      </p:sp>
      <p:sp>
        <p:nvSpPr>
          <p:cNvPr id="161803" name="Text Box 11"/>
          <p:cNvSpPr txBox="1">
            <a:spLocks noChangeArrowheads="1"/>
          </p:cNvSpPr>
          <p:nvPr/>
        </p:nvSpPr>
        <p:spPr bwMode="auto">
          <a:xfrm>
            <a:off x="4775200" y="2517775"/>
            <a:ext cx="471488" cy="342900"/>
          </a:xfrm>
          <a:prstGeom prst="rect">
            <a:avLst/>
          </a:prstGeom>
          <a:noFill/>
          <a:ln w="9525">
            <a:noFill/>
            <a:miter lim="800000"/>
            <a:headEnd/>
            <a:tailEnd/>
          </a:ln>
        </p:spPr>
        <p:txBody>
          <a:bodyPr wrap="none">
            <a:spAutoFit/>
          </a:bodyPr>
          <a:lstStyle/>
          <a:p>
            <a:r>
              <a:rPr lang="en-US">
                <a:latin typeface="Arial" pitchFamily="34" charset="0"/>
                <a:ea typeface="MS PGothic" pitchFamily="34" charset="-128"/>
              </a:rPr>
              <a:t>2</a:t>
            </a:r>
          </a:p>
        </p:txBody>
      </p:sp>
      <p:sp>
        <p:nvSpPr>
          <p:cNvPr id="161804" name="Text Box 12"/>
          <p:cNvSpPr txBox="1">
            <a:spLocks noChangeArrowheads="1"/>
          </p:cNvSpPr>
          <p:nvPr/>
        </p:nvSpPr>
        <p:spPr bwMode="auto">
          <a:xfrm>
            <a:off x="533400" y="3200400"/>
            <a:ext cx="8275638" cy="360363"/>
          </a:xfrm>
          <a:prstGeom prst="rect">
            <a:avLst/>
          </a:prstGeom>
          <a:noFill/>
          <a:ln w="9525">
            <a:noFill/>
            <a:miter lim="800000"/>
            <a:headEnd/>
            <a:tailEnd/>
          </a:ln>
        </p:spPr>
        <p:txBody>
          <a:bodyPr>
            <a:spAutoFit/>
          </a:bodyPr>
          <a:lstStyle/>
          <a:p>
            <a:pPr>
              <a:lnSpc>
                <a:spcPct val="80000"/>
              </a:lnSpc>
              <a:spcBef>
                <a:spcPct val="20000"/>
              </a:spcBef>
            </a:pPr>
            <a:endParaRPr lang="en-US" sz="2200">
              <a:latin typeface="Arial" pitchFamily="34" charset="0"/>
              <a:cs typeface="Arial" pitchFamily="34" charset="0"/>
            </a:endParaRPr>
          </a:p>
        </p:txBody>
      </p:sp>
      <p:sp>
        <p:nvSpPr>
          <p:cNvPr id="161805" name="Text Box 13"/>
          <p:cNvSpPr txBox="1">
            <a:spLocks noChangeArrowheads="1"/>
          </p:cNvSpPr>
          <p:nvPr/>
        </p:nvSpPr>
        <p:spPr bwMode="auto">
          <a:xfrm>
            <a:off x="762000" y="4038600"/>
            <a:ext cx="6172200" cy="2528888"/>
          </a:xfrm>
          <a:prstGeom prst="rect">
            <a:avLst/>
          </a:prstGeom>
          <a:noFill/>
          <a:ln w="9525">
            <a:noFill/>
            <a:miter lim="800000"/>
            <a:headEnd/>
            <a:tailEnd/>
          </a:ln>
        </p:spPr>
        <p:txBody>
          <a:bodyPr>
            <a:spAutoFit/>
          </a:bodyPr>
          <a:lstStyle/>
          <a:p>
            <a:pPr marL="342900" indent="-342900">
              <a:buFontTx/>
              <a:buAutoNum type="alphaUcPeriod"/>
            </a:pPr>
            <a:r>
              <a:rPr lang="en-US" sz="3200">
                <a:latin typeface="Arial" pitchFamily="34" charset="0"/>
              </a:rPr>
              <a:t>1/2 m/s</a:t>
            </a:r>
          </a:p>
          <a:p>
            <a:pPr marL="342900" indent="-342900">
              <a:buFontTx/>
              <a:buAutoNum type="alphaUcPeriod"/>
            </a:pPr>
            <a:r>
              <a:rPr lang="en-US" sz="3200">
                <a:latin typeface="Arial" pitchFamily="34" charset="0"/>
              </a:rPr>
              <a:t>2 m/s</a:t>
            </a:r>
          </a:p>
          <a:p>
            <a:pPr marL="342900" indent="-342900">
              <a:buFontTx/>
              <a:buAutoNum type="alphaUcPeriod"/>
            </a:pPr>
            <a:r>
              <a:rPr lang="en-US" sz="3200">
                <a:latin typeface="Arial" pitchFamily="34" charset="0"/>
              </a:rPr>
              <a:t>5 m/s</a:t>
            </a:r>
          </a:p>
          <a:p>
            <a:pPr marL="342900" indent="-342900">
              <a:buFontTx/>
              <a:buAutoNum type="alphaUcPeriod"/>
            </a:pPr>
            <a:r>
              <a:rPr lang="en-US" sz="3200">
                <a:latin typeface="Arial" pitchFamily="34" charset="0"/>
              </a:rPr>
              <a:t>20 m/s</a:t>
            </a:r>
          </a:p>
          <a:p>
            <a:pPr marL="342900" indent="-342900">
              <a:buFontTx/>
              <a:buAutoNum type="alphaUcPeriod"/>
            </a:pPr>
            <a:r>
              <a:rPr lang="en-US" sz="3200">
                <a:latin typeface="Arial" pitchFamily="34" charset="0"/>
              </a:rPr>
              <a:t>Not enough information</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body" idx="1"/>
          </p:nvPr>
        </p:nvSpPr>
        <p:spPr>
          <a:xfrm>
            <a:off x="711200" y="571500"/>
            <a:ext cx="7772400" cy="952500"/>
          </a:xfrm>
        </p:spPr>
        <p:txBody>
          <a:bodyPr/>
          <a:lstStyle/>
          <a:p>
            <a:pPr marL="0" indent="0" eaLnBrk="1" hangingPunct="1">
              <a:buFontTx/>
              <a:buNone/>
            </a:pPr>
            <a:r>
              <a:rPr lang="en-US" sz="2800" smtClean="0">
                <a:cs typeface="Arial" pitchFamily="34" charset="0"/>
              </a:rPr>
              <a:t>15 The wavelength, </a:t>
            </a:r>
            <a:r>
              <a:rPr lang="el-GR" sz="2800" smtClean="0">
                <a:cs typeface="Arial" pitchFamily="34" charset="0"/>
              </a:rPr>
              <a:t>λ</a:t>
            </a:r>
            <a:r>
              <a:rPr lang="en-US" sz="2800" smtClean="0">
                <a:cs typeface="Arial" pitchFamily="34" charset="0"/>
              </a:rPr>
              <a:t>, is 10 m. What is the speed of this wave?</a:t>
            </a:r>
            <a:endParaRPr lang="el-GR" sz="2800" smtClean="0">
              <a:cs typeface="Arial" pitchFamily="34" charset="0"/>
            </a:endParaRPr>
          </a:p>
          <a:p>
            <a:pPr marL="0" indent="0" eaLnBrk="1" hangingPunct="1">
              <a:buFontTx/>
              <a:buNone/>
            </a:pPr>
            <a:endParaRPr lang="en-US" sz="2800" smtClean="0"/>
          </a:p>
        </p:txBody>
      </p:sp>
      <p:sp>
        <p:nvSpPr>
          <p:cNvPr id="162819" name="Rectangle 3"/>
          <p:cNvSpPr>
            <a:spLocks noGrp="1" noChangeArrowheads="1"/>
          </p:cNvSpPr>
          <p:nvPr>
            <p:ph type="title"/>
          </p:nvPr>
        </p:nvSpPr>
        <p:spPr>
          <a:xfrm>
            <a:off x="711200" y="171450"/>
            <a:ext cx="7772400" cy="304800"/>
          </a:xfrm>
        </p:spPr>
        <p:txBody>
          <a:bodyPr/>
          <a:lstStyle/>
          <a:p>
            <a:pPr eaLnBrk="1" hangingPunct="1"/>
            <a:r>
              <a:rPr lang="en-US" sz="1200" smtClean="0"/>
              <a:t>CT 2.1.10</a:t>
            </a:r>
          </a:p>
        </p:txBody>
      </p:sp>
      <p:sp>
        <p:nvSpPr>
          <p:cNvPr id="162820" name="Freeform 4"/>
          <p:cNvSpPr>
            <a:spLocks/>
          </p:cNvSpPr>
          <p:nvPr/>
        </p:nvSpPr>
        <p:spPr bwMode="auto">
          <a:xfrm>
            <a:off x="2032000" y="1771650"/>
            <a:ext cx="2868613" cy="1758950"/>
          </a:xfrm>
          <a:custGeom>
            <a:avLst/>
            <a:gdLst>
              <a:gd name="T0" fmla="*/ 0 w 960"/>
              <a:gd name="T1" fmla="*/ 2147483647 h 720"/>
              <a:gd name="T2" fmla="*/ 2147483647 w 960"/>
              <a:gd name="T3" fmla="*/ 2147483647 h 720"/>
              <a:gd name="T4" fmla="*/ 2147483647 w 960"/>
              <a:gd name="T5" fmla="*/ 2147483647 h 720"/>
              <a:gd name="T6" fmla="*/ 2147483647 w 960"/>
              <a:gd name="T7" fmla="*/ 2147483647 h 720"/>
              <a:gd name="T8" fmla="*/ 2147483647 w 960"/>
              <a:gd name="T9" fmla="*/ 2147483647 h 720"/>
              <a:gd name="T10" fmla="*/ 0 60000 65536"/>
              <a:gd name="T11" fmla="*/ 0 60000 65536"/>
              <a:gd name="T12" fmla="*/ 0 60000 65536"/>
              <a:gd name="T13" fmla="*/ 0 60000 65536"/>
              <a:gd name="T14" fmla="*/ 0 60000 65536"/>
              <a:gd name="T15" fmla="*/ 0 w 960"/>
              <a:gd name="T16" fmla="*/ 0 h 720"/>
              <a:gd name="T17" fmla="*/ 960 w 960"/>
              <a:gd name="T18" fmla="*/ 720 h 720"/>
            </a:gdLst>
            <a:ahLst/>
            <a:cxnLst>
              <a:cxn ang="T10">
                <a:pos x="T0" y="T1"/>
              </a:cxn>
              <a:cxn ang="T11">
                <a:pos x="T2" y="T3"/>
              </a:cxn>
              <a:cxn ang="T12">
                <a:pos x="T4" y="T5"/>
              </a:cxn>
              <a:cxn ang="T13">
                <a:pos x="T6" y="T7"/>
              </a:cxn>
              <a:cxn ang="T14">
                <a:pos x="T8" y="T9"/>
              </a:cxn>
            </a:cxnLst>
            <a:rect l="T15" t="T16" r="T17" b="T18"/>
            <a:pathLst>
              <a:path w="960" h="720">
                <a:moveTo>
                  <a:pt x="0" y="432"/>
                </a:moveTo>
                <a:cubicBezTo>
                  <a:pt x="56" y="216"/>
                  <a:pt x="112" y="0"/>
                  <a:pt x="192" y="48"/>
                </a:cubicBezTo>
                <a:cubicBezTo>
                  <a:pt x="272" y="96"/>
                  <a:pt x="392" y="720"/>
                  <a:pt x="480" y="720"/>
                </a:cubicBezTo>
                <a:cubicBezTo>
                  <a:pt x="568" y="720"/>
                  <a:pt x="640" y="88"/>
                  <a:pt x="720" y="48"/>
                </a:cubicBezTo>
                <a:cubicBezTo>
                  <a:pt x="800" y="8"/>
                  <a:pt x="920" y="408"/>
                  <a:pt x="960" y="480"/>
                </a:cubicBezTo>
              </a:path>
            </a:pathLst>
          </a:custGeom>
          <a:noFill/>
          <a:ln w="57150">
            <a:solidFill>
              <a:srgbClr val="800080"/>
            </a:solidFill>
            <a:round/>
            <a:headEnd/>
            <a:tailEnd/>
          </a:ln>
        </p:spPr>
        <p:txBody>
          <a:bodyPr/>
          <a:lstStyle/>
          <a:p>
            <a:endParaRPr lang="en-US"/>
          </a:p>
        </p:txBody>
      </p:sp>
      <p:sp>
        <p:nvSpPr>
          <p:cNvPr id="162821" name="Line 5"/>
          <p:cNvSpPr>
            <a:spLocks noChangeShapeType="1"/>
          </p:cNvSpPr>
          <p:nvPr/>
        </p:nvSpPr>
        <p:spPr bwMode="auto">
          <a:xfrm>
            <a:off x="1344613" y="2719388"/>
            <a:ext cx="4302125" cy="0"/>
          </a:xfrm>
          <a:prstGeom prst="line">
            <a:avLst/>
          </a:prstGeom>
          <a:noFill/>
          <a:ln w="12700">
            <a:solidFill>
              <a:schemeClr val="tx1"/>
            </a:solidFill>
            <a:round/>
            <a:headEnd/>
            <a:tailEnd/>
          </a:ln>
        </p:spPr>
        <p:txBody>
          <a:bodyPr/>
          <a:lstStyle/>
          <a:p>
            <a:endParaRPr lang="en-US"/>
          </a:p>
        </p:txBody>
      </p:sp>
      <p:sp>
        <p:nvSpPr>
          <p:cNvPr id="162822" name="Line 6"/>
          <p:cNvSpPr>
            <a:spLocks noChangeShapeType="1"/>
          </p:cNvSpPr>
          <p:nvPr/>
        </p:nvSpPr>
        <p:spPr bwMode="auto">
          <a:xfrm>
            <a:off x="2062163" y="1663700"/>
            <a:ext cx="0" cy="1993900"/>
          </a:xfrm>
          <a:prstGeom prst="line">
            <a:avLst/>
          </a:prstGeom>
          <a:noFill/>
          <a:ln w="9525">
            <a:solidFill>
              <a:schemeClr val="tx1"/>
            </a:solidFill>
            <a:round/>
            <a:headEnd/>
            <a:tailEnd/>
          </a:ln>
        </p:spPr>
        <p:txBody>
          <a:bodyPr/>
          <a:lstStyle/>
          <a:p>
            <a:endParaRPr lang="en-US"/>
          </a:p>
        </p:txBody>
      </p:sp>
      <p:sp>
        <p:nvSpPr>
          <p:cNvPr id="162823" name="Text Box 7"/>
          <p:cNvSpPr txBox="1">
            <a:spLocks noChangeArrowheads="1"/>
          </p:cNvSpPr>
          <p:nvPr/>
        </p:nvSpPr>
        <p:spPr bwMode="auto">
          <a:xfrm>
            <a:off x="4500563" y="2816225"/>
            <a:ext cx="509587" cy="388938"/>
          </a:xfrm>
          <a:prstGeom prst="rect">
            <a:avLst/>
          </a:prstGeom>
          <a:noFill/>
          <a:ln w="9525">
            <a:noFill/>
            <a:miter lim="800000"/>
            <a:headEnd/>
            <a:tailEnd/>
          </a:ln>
        </p:spPr>
        <p:txBody>
          <a:bodyPr wrap="none">
            <a:spAutoFit/>
          </a:bodyPr>
          <a:lstStyle/>
          <a:p>
            <a:pPr eaLnBrk="0" hangingPunct="0"/>
            <a:r>
              <a:rPr lang="en-US" sz="2800">
                <a:latin typeface="Arial" pitchFamily="34" charset="0"/>
                <a:ea typeface="MS PGothic" pitchFamily="34" charset="-128"/>
              </a:rPr>
              <a:t>1</a:t>
            </a:r>
          </a:p>
        </p:txBody>
      </p:sp>
      <p:sp>
        <p:nvSpPr>
          <p:cNvPr id="162824" name="Text Box 8"/>
          <p:cNvSpPr txBox="1">
            <a:spLocks noChangeArrowheads="1"/>
          </p:cNvSpPr>
          <p:nvPr/>
        </p:nvSpPr>
        <p:spPr bwMode="auto">
          <a:xfrm>
            <a:off x="5588000" y="2517775"/>
            <a:ext cx="2165350" cy="342900"/>
          </a:xfrm>
          <a:prstGeom prst="rect">
            <a:avLst/>
          </a:prstGeom>
          <a:noFill/>
          <a:ln w="9525">
            <a:noFill/>
            <a:miter lim="800000"/>
            <a:headEnd/>
            <a:tailEnd/>
          </a:ln>
        </p:spPr>
        <p:txBody>
          <a:bodyPr wrap="none">
            <a:spAutoFit/>
          </a:bodyPr>
          <a:lstStyle/>
          <a:p>
            <a:pPr eaLnBrk="0" hangingPunct="0"/>
            <a:r>
              <a:rPr lang="en-US">
                <a:latin typeface="Arial" pitchFamily="34" charset="0"/>
                <a:ea typeface="MS PGothic" pitchFamily="34" charset="-128"/>
              </a:rPr>
              <a:t>Time (sec)</a:t>
            </a:r>
          </a:p>
        </p:txBody>
      </p:sp>
      <p:sp>
        <p:nvSpPr>
          <p:cNvPr id="162825" name="Line 9"/>
          <p:cNvSpPr>
            <a:spLocks noChangeShapeType="1"/>
          </p:cNvSpPr>
          <p:nvPr/>
        </p:nvSpPr>
        <p:spPr bwMode="auto">
          <a:xfrm>
            <a:off x="4775200" y="2628900"/>
            <a:ext cx="0" cy="171450"/>
          </a:xfrm>
          <a:prstGeom prst="line">
            <a:avLst/>
          </a:prstGeom>
          <a:noFill/>
          <a:ln w="19050">
            <a:solidFill>
              <a:schemeClr val="tx1"/>
            </a:solidFill>
            <a:round/>
            <a:headEnd/>
            <a:tailEnd/>
          </a:ln>
        </p:spPr>
        <p:txBody>
          <a:bodyPr/>
          <a:lstStyle/>
          <a:p>
            <a:endParaRPr lang="en-US"/>
          </a:p>
        </p:txBody>
      </p:sp>
      <p:sp>
        <p:nvSpPr>
          <p:cNvPr id="162826" name="Text Box 10"/>
          <p:cNvSpPr txBox="1">
            <a:spLocks noChangeArrowheads="1"/>
          </p:cNvSpPr>
          <p:nvPr/>
        </p:nvSpPr>
        <p:spPr bwMode="auto">
          <a:xfrm>
            <a:off x="304800" y="3733800"/>
            <a:ext cx="8610600" cy="2528888"/>
          </a:xfrm>
          <a:prstGeom prst="rect">
            <a:avLst/>
          </a:prstGeom>
          <a:noFill/>
          <a:ln w="9525">
            <a:noFill/>
            <a:miter lim="800000"/>
            <a:headEnd/>
            <a:tailEnd/>
          </a:ln>
        </p:spPr>
        <p:txBody>
          <a:bodyPr>
            <a:spAutoFit/>
          </a:bodyPr>
          <a:lstStyle/>
          <a:p>
            <a:pPr marL="342900" indent="-342900">
              <a:buFontTx/>
              <a:buAutoNum type="alphaUcParenR"/>
            </a:pPr>
            <a:r>
              <a:rPr lang="en-US" sz="3200">
                <a:latin typeface="Arial" pitchFamily="34" charset="0"/>
              </a:rPr>
              <a:t> 1 m/s         </a:t>
            </a:r>
          </a:p>
          <a:p>
            <a:pPr marL="342900" indent="-342900">
              <a:buFontTx/>
              <a:buAutoNum type="alphaUcParenR"/>
            </a:pPr>
            <a:r>
              <a:rPr lang="en-US" sz="3200">
                <a:latin typeface="Arial" pitchFamily="34" charset="0"/>
              </a:rPr>
              <a:t>  just under 7 m/s</a:t>
            </a:r>
          </a:p>
          <a:p>
            <a:pPr marL="342900" indent="-342900"/>
            <a:r>
              <a:rPr lang="en-US" sz="3200">
                <a:latin typeface="Arial" pitchFamily="34" charset="0"/>
              </a:rPr>
              <a:t>C) 10 m/s       </a:t>
            </a:r>
          </a:p>
          <a:p>
            <a:pPr marL="342900" indent="-342900"/>
            <a:r>
              <a:rPr lang="en-US" sz="3200">
                <a:latin typeface="Arial" pitchFamily="34" charset="0"/>
              </a:rPr>
              <a:t>D) 15 m/s</a:t>
            </a:r>
          </a:p>
          <a:p>
            <a:pPr marL="342900" indent="-342900"/>
            <a:r>
              <a:rPr lang="en-US" sz="3200">
                <a:latin typeface="Arial" pitchFamily="34" charset="0"/>
              </a:rPr>
              <a:t>E)  </a:t>
            </a:r>
            <a:r>
              <a:rPr lang="en-US" sz="3000">
                <a:latin typeface="Arial" pitchFamily="34" charset="0"/>
              </a:rPr>
              <a:t>None of the above/not enough info/not sure</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body" idx="4294967295"/>
          </p:nvPr>
        </p:nvSpPr>
        <p:spPr>
          <a:xfrm>
            <a:off x="457200" y="381000"/>
            <a:ext cx="6553200" cy="5486400"/>
          </a:xfrm>
        </p:spPr>
        <p:txBody>
          <a:bodyPr/>
          <a:lstStyle/>
          <a:p>
            <a:pPr marL="609600" indent="-609600" eaLnBrk="1" hangingPunct="1">
              <a:lnSpc>
                <a:spcPct val="90000"/>
              </a:lnSpc>
              <a:buFontTx/>
              <a:buNone/>
            </a:pPr>
            <a:r>
              <a:rPr lang="en-US" sz="2800" dirty="0" smtClean="0"/>
              <a:t>16 What is the period of this wave?</a:t>
            </a:r>
          </a:p>
          <a:p>
            <a:pPr marL="609600" indent="-609600" eaLnBrk="1" hangingPunct="1">
              <a:lnSpc>
                <a:spcPct val="90000"/>
              </a:lnSpc>
              <a:buFontTx/>
              <a:buNone/>
            </a:pPr>
            <a:endParaRPr lang="en-US" sz="2800" dirty="0" smtClean="0"/>
          </a:p>
          <a:p>
            <a:pPr marL="609600" indent="-609600" eaLnBrk="1" hangingPunct="1">
              <a:lnSpc>
                <a:spcPct val="90000"/>
              </a:lnSpc>
              <a:buFontTx/>
              <a:buNone/>
            </a:pPr>
            <a:endParaRPr lang="en-US" sz="2000" dirty="0" smtClean="0"/>
          </a:p>
          <a:p>
            <a:pPr marL="609600" indent="-609600" eaLnBrk="1" hangingPunct="1">
              <a:lnSpc>
                <a:spcPct val="90000"/>
              </a:lnSpc>
              <a:buFontTx/>
              <a:buNone/>
            </a:pPr>
            <a:endParaRPr lang="en-US" sz="2000" dirty="0" smtClean="0"/>
          </a:p>
          <a:p>
            <a:pPr marL="609600" indent="-609600" eaLnBrk="1" hangingPunct="1">
              <a:lnSpc>
                <a:spcPct val="90000"/>
              </a:lnSpc>
              <a:buFontTx/>
              <a:buNone/>
            </a:pPr>
            <a:endParaRPr lang="en-US" sz="2000" dirty="0" smtClean="0"/>
          </a:p>
          <a:p>
            <a:pPr marL="609600" indent="-609600" eaLnBrk="1" hangingPunct="1">
              <a:lnSpc>
                <a:spcPct val="90000"/>
              </a:lnSpc>
              <a:buFontTx/>
              <a:buNone/>
            </a:pPr>
            <a:endParaRPr lang="en-US" sz="2000" dirty="0" smtClean="0"/>
          </a:p>
          <a:p>
            <a:pPr marL="609600" indent="-609600" eaLnBrk="1" hangingPunct="1">
              <a:lnSpc>
                <a:spcPct val="90000"/>
              </a:lnSpc>
              <a:buFontTx/>
              <a:buNone/>
            </a:pPr>
            <a:endParaRPr lang="en-US" sz="2000" dirty="0" smtClean="0"/>
          </a:p>
          <a:p>
            <a:pPr marL="609600" indent="-609600" eaLnBrk="1" hangingPunct="1">
              <a:lnSpc>
                <a:spcPct val="90000"/>
              </a:lnSpc>
              <a:buFontTx/>
              <a:buNone/>
            </a:pPr>
            <a:endParaRPr lang="en-US" sz="2000" dirty="0" smtClean="0"/>
          </a:p>
          <a:p>
            <a:pPr marL="609600" indent="-609600" eaLnBrk="1" hangingPunct="1">
              <a:lnSpc>
                <a:spcPct val="90000"/>
              </a:lnSpc>
              <a:buFontTx/>
              <a:buAutoNum type="alphaLcParenR"/>
            </a:pPr>
            <a:r>
              <a:rPr lang="en-US" sz="2800" dirty="0" smtClean="0"/>
              <a:t>t</a:t>
            </a:r>
            <a:r>
              <a:rPr lang="en-US" sz="2800" baseline="-25000" dirty="0" smtClean="0"/>
              <a:t>1</a:t>
            </a:r>
          </a:p>
          <a:p>
            <a:pPr marL="609600" indent="-609600" eaLnBrk="1" hangingPunct="1">
              <a:lnSpc>
                <a:spcPct val="90000"/>
              </a:lnSpc>
              <a:buFontTx/>
              <a:buAutoNum type="alphaLcParenR"/>
            </a:pPr>
            <a:r>
              <a:rPr lang="en-US" sz="2800" dirty="0" smtClean="0"/>
              <a:t>t</a:t>
            </a:r>
            <a:r>
              <a:rPr lang="en-US" sz="2800" baseline="-25000" dirty="0" smtClean="0"/>
              <a:t>2</a:t>
            </a:r>
          </a:p>
          <a:p>
            <a:pPr marL="609600" indent="-609600" eaLnBrk="1" hangingPunct="1">
              <a:lnSpc>
                <a:spcPct val="90000"/>
              </a:lnSpc>
              <a:buFontTx/>
              <a:buAutoNum type="alphaLcParenR"/>
            </a:pPr>
            <a:r>
              <a:rPr lang="en-US" sz="2800" dirty="0" smtClean="0"/>
              <a:t>t</a:t>
            </a:r>
            <a:r>
              <a:rPr lang="en-US" sz="2800" baseline="-25000" dirty="0" smtClean="0"/>
              <a:t>2</a:t>
            </a:r>
            <a:r>
              <a:rPr lang="en-US" sz="2800" dirty="0" smtClean="0"/>
              <a:t>-t</a:t>
            </a:r>
            <a:r>
              <a:rPr lang="en-US" sz="2800" baseline="-25000" dirty="0" smtClean="0"/>
              <a:t>1</a:t>
            </a:r>
          </a:p>
          <a:p>
            <a:pPr marL="609600" indent="-609600" eaLnBrk="1" hangingPunct="1">
              <a:lnSpc>
                <a:spcPct val="90000"/>
              </a:lnSpc>
              <a:buFontTx/>
              <a:buAutoNum type="alphaLcParenR"/>
            </a:pPr>
            <a:r>
              <a:rPr lang="en-US" sz="2800" dirty="0" smtClean="0"/>
              <a:t>t</a:t>
            </a:r>
            <a:r>
              <a:rPr lang="en-US" sz="2800" baseline="-25000" dirty="0" smtClean="0"/>
              <a:t>3</a:t>
            </a:r>
            <a:r>
              <a:rPr lang="en-US" sz="2800" dirty="0" smtClean="0"/>
              <a:t>-t</a:t>
            </a:r>
            <a:r>
              <a:rPr lang="en-US" sz="2800" baseline="-25000" dirty="0" smtClean="0"/>
              <a:t>1</a:t>
            </a:r>
          </a:p>
          <a:p>
            <a:pPr marL="609600" indent="-609600" eaLnBrk="1" hangingPunct="1">
              <a:lnSpc>
                <a:spcPct val="90000"/>
              </a:lnSpc>
              <a:buFontTx/>
              <a:buAutoNum type="alphaLcParenR"/>
            </a:pPr>
            <a:r>
              <a:rPr lang="en-US" sz="2800" dirty="0" smtClean="0"/>
              <a:t>None of the above</a:t>
            </a:r>
          </a:p>
        </p:txBody>
      </p:sp>
      <p:sp>
        <p:nvSpPr>
          <p:cNvPr id="164867" name="Freeform 3"/>
          <p:cNvSpPr>
            <a:spLocks/>
          </p:cNvSpPr>
          <p:nvPr/>
        </p:nvSpPr>
        <p:spPr bwMode="auto">
          <a:xfrm>
            <a:off x="1957388" y="1677988"/>
            <a:ext cx="2057400" cy="1611312"/>
          </a:xfrm>
          <a:custGeom>
            <a:avLst/>
            <a:gdLst>
              <a:gd name="T0" fmla="*/ 0 w 1152"/>
              <a:gd name="T1" fmla="*/ 2147483647 h 1608"/>
              <a:gd name="T2" fmla="*/ 2147483647 w 1152"/>
              <a:gd name="T3" fmla="*/ 2147483647 h 1608"/>
              <a:gd name="T4" fmla="*/ 2147483647 w 1152"/>
              <a:gd name="T5" fmla="*/ 2147483647 h 1608"/>
              <a:gd name="T6" fmla="*/ 2147483647 w 1152"/>
              <a:gd name="T7" fmla="*/ 2147483647 h 1608"/>
              <a:gd name="T8" fmla="*/ 2147483647 w 1152"/>
              <a:gd name="T9" fmla="*/ 2147483647 h 1608"/>
              <a:gd name="T10" fmla="*/ 2147483647 w 1152"/>
              <a:gd name="T11" fmla="*/ 2147483647 h 1608"/>
              <a:gd name="T12" fmla="*/ 0 60000 65536"/>
              <a:gd name="T13" fmla="*/ 0 60000 65536"/>
              <a:gd name="T14" fmla="*/ 0 60000 65536"/>
              <a:gd name="T15" fmla="*/ 0 60000 65536"/>
              <a:gd name="T16" fmla="*/ 0 60000 65536"/>
              <a:gd name="T17" fmla="*/ 0 60000 65536"/>
              <a:gd name="T18" fmla="*/ 0 w 1152"/>
              <a:gd name="T19" fmla="*/ 0 h 1608"/>
              <a:gd name="T20" fmla="*/ 1152 w 1152"/>
              <a:gd name="T21" fmla="*/ 1608 h 1608"/>
            </a:gdLst>
            <a:ahLst/>
            <a:cxnLst>
              <a:cxn ang="T12">
                <a:pos x="T0" y="T1"/>
              </a:cxn>
              <a:cxn ang="T13">
                <a:pos x="T2" y="T3"/>
              </a:cxn>
              <a:cxn ang="T14">
                <a:pos x="T4" y="T5"/>
              </a:cxn>
              <a:cxn ang="T15">
                <a:pos x="T6" y="T7"/>
              </a:cxn>
              <a:cxn ang="T16">
                <a:pos x="T8" y="T9"/>
              </a:cxn>
              <a:cxn ang="T17">
                <a:pos x="T10" y="T11"/>
              </a:cxn>
            </a:cxnLst>
            <a:rect l="T18" t="T19" r="T20" b="T21"/>
            <a:pathLst>
              <a:path w="1152" h="1608">
                <a:moveTo>
                  <a:pt x="0" y="1104"/>
                </a:moveTo>
                <a:cubicBezTo>
                  <a:pt x="60" y="648"/>
                  <a:pt x="120" y="192"/>
                  <a:pt x="192" y="96"/>
                </a:cubicBezTo>
                <a:cubicBezTo>
                  <a:pt x="264" y="0"/>
                  <a:pt x="368" y="488"/>
                  <a:pt x="432" y="528"/>
                </a:cubicBezTo>
                <a:cubicBezTo>
                  <a:pt x="496" y="568"/>
                  <a:pt x="504" y="176"/>
                  <a:pt x="576" y="336"/>
                </a:cubicBezTo>
                <a:cubicBezTo>
                  <a:pt x="648" y="496"/>
                  <a:pt x="768" y="1368"/>
                  <a:pt x="864" y="1488"/>
                </a:cubicBezTo>
                <a:cubicBezTo>
                  <a:pt x="960" y="1608"/>
                  <a:pt x="1104" y="1128"/>
                  <a:pt x="1152" y="1056"/>
                </a:cubicBezTo>
              </a:path>
            </a:pathLst>
          </a:custGeom>
          <a:noFill/>
          <a:ln w="57150">
            <a:solidFill>
              <a:srgbClr val="0033CC"/>
            </a:solidFill>
            <a:round/>
            <a:headEnd/>
            <a:tailEnd/>
          </a:ln>
        </p:spPr>
        <p:txBody>
          <a:bodyPr/>
          <a:lstStyle/>
          <a:p>
            <a:endParaRPr lang="en-US"/>
          </a:p>
        </p:txBody>
      </p:sp>
      <p:sp>
        <p:nvSpPr>
          <p:cNvPr id="164868" name="Freeform 4"/>
          <p:cNvSpPr>
            <a:spLocks/>
          </p:cNvSpPr>
          <p:nvPr/>
        </p:nvSpPr>
        <p:spPr bwMode="auto">
          <a:xfrm>
            <a:off x="4014788" y="1630363"/>
            <a:ext cx="2055812" cy="1609725"/>
          </a:xfrm>
          <a:custGeom>
            <a:avLst/>
            <a:gdLst>
              <a:gd name="T0" fmla="*/ 0 w 1152"/>
              <a:gd name="T1" fmla="*/ 2147483647 h 1608"/>
              <a:gd name="T2" fmla="*/ 2147483647 w 1152"/>
              <a:gd name="T3" fmla="*/ 2147483647 h 1608"/>
              <a:gd name="T4" fmla="*/ 2147483647 w 1152"/>
              <a:gd name="T5" fmla="*/ 2147483647 h 1608"/>
              <a:gd name="T6" fmla="*/ 2147483647 w 1152"/>
              <a:gd name="T7" fmla="*/ 2147483647 h 1608"/>
              <a:gd name="T8" fmla="*/ 2147483647 w 1152"/>
              <a:gd name="T9" fmla="*/ 2147483647 h 1608"/>
              <a:gd name="T10" fmla="*/ 2147483647 w 1152"/>
              <a:gd name="T11" fmla="*/ 2147483647 h 1608"/>
              <a:gd name="T12" fmla="*/ 0 60000 65536"/>
              <a:gd name="T13" fmla="*/ 0 60000 65536"/>
              <a:gd name="T14" fmla="*/ 0 60000 65536"/>
              <a:gd name="T15" fmla="*/ 0 60000 65536"/>
              <a:gd name="T16" fmla="*/ 0 60000 65536"/>
              <a:gd name="T17" fmla="*/ 0 60000 65536"/>
              <a:gd name="T18" fmla="*/ 0 w 1152"/>
              <a:gd name="T19" fmla="*/ 0 h 1608"/>
              <a:gd name="T20" fmla="*/ 1152 w 1152"/>
              <a:gd name="T21" fmla="*/ 1608 h 1608"/>
            </a:gdLst>
            <a:ahLst/>
            <a:cxnLst>
              <a:cxn ang="T12">
                <a:pos x="T0" y="T1"/>
              </a:cxn>
              <a:cxn ang="T13">
                <a:pos x="T2" y="T3"/>
              </a:cxn>
              <a:cxn ang="T14">
                <a:pos x="T4" y="T5"/>
              </a:cxn>
              <a:cxn ang="T15">
                <a:pos x="T6" y="T7"/>
              </a:cxn>
              <a:cxn ang="T16">
                <a:pos x="T8" y="T9"/>
              </a:cxn>
              <a:cxn ang="T17">
                <a:pos x="T10" y="T11"/>
              </a:cxn>
            </a:cxnLst>
            <a:rect l="T18" t="T19" r="T20" b="T21"/>
            <a:pathLst>
              <a:path w="1152" h="1608">
                <a:moveTo>
                  <a:pt x="0" y="1104"/>
                </a:moveTo>
                <a:cubicBezTo>
                  <a:pt x="60" y="648"/>
                  <a:pt x="120" y="192"/>
                  <a:pt x="192" y="96"/>
                </a:cubicBezTo>
                <a:cubicBezTo>
                  <a:pt x="264" y="0"/>
                  <a:pt x="368" y="488"/>
                  <a:pt x="432" y="528"/>
                </a:cubicBezTo>
                <a:cubicBezTo>
                  <a:pt x="496" y="568"/>
                  <a:pt x="504" y="176"/>
                  <a:pt x="576" y="336"/>
                </a:cubicBezTo>
                <a:cubicBezTo>
                  <a:pt x="648" y="496"/>
                  <a:pt x="768" y="1368"/>
                  <a:pt x="864" y="1488"/>
                </a:cubicBezTo>
                <a:cubicBezTo>
                  <a:pt x="960" y="1608"/>
                  <a:pt x="1104" y="1128"/>
                  <a:pt x="1152" y="1056"/>
                </a:cubicBezTo>
              </a:path>
            </a:pathLst>
          </a:custGeom>
          <a:noFill/>
          <a:ln w="57150">
            <a:solidFill>
              <a:srgbClr val="0033CC"/>
            </a:solidFill>
            <a:round/>
            <a:headEnd/>
            <a:tailEnd/>
          </a:ln>
        </p:spPr>
        <p:txBody>
          <a:bodyPr/>
          <a:lstStyle/>
          <a:p>
            <a:endParaRPr lang="en-US"/>
          </a:p>
        </p:txBody>
      </p:sp>
      <p:sp>
        <p:nvSpPr>
          <p:cNvPr id="164869" name="Freeform 5"/>
          <p:cNvSpPr>
            <a:spLocks/>
          </p:cNvSpPr>
          <p:nvPr/>
        </p:nvSpPr>
        <p:spPr bwMode="auto">
          <a:xfrm>
            <a:off x="6070600" y="1582738"/>
            <a:ext cx="2057400" cy="1609725"/>
          </a:xfrm>
          <a:custGeom>
            <a:avLst/>
            <a:gdLst>
              <a:gd name="T0" fmla="*/ 0 w 1152"/>
              <a:gd name="T1" fmla="*/ 2147483647 h 1608"/>
              <a:gd name="T2" fmla="*/ 2147483647 w 1152"/>
              <a:gd name="T3" fmla="*/ 2147483647 h 1608"/>
              <a:gd name="T4" fmla="*/ 2147483647 w 1152"/>
              <a:gd name="T5" fmla="*/ 2147483647 h 1608"/>
              <a:gd name="T6" fmla="*/ 2147483647 w 1152"/>
              <a:gd name="T7" fmla="*/ 2147483647 h 1608"/>
              <a:gd name="T8" fmla="*/ 2147483647 w 1152"/>
              <a:gd name="T9" fmla="*/ 2147483647 h 1608"/>
              <a:gd name="T10" fmla="*/ 2147483647 w 1152"/>
              <a:gd name="T11" fmla="*/ 2147483647 h 1608"/>
              <a:gd name="T12" fmla="*/ 0 60000 65536"/>
              <a:gd name="T13" fmla="*/ 0 60000 65536"/>
              <a:gd name="T14" fmla="*/ 0 60000 65536"/>
              <a:gd name="T15" fmla="*/ 0 60000 65536"/>
              <a:gd name="T16" fmla="*/ 0 60000 65536"/>
              <a:gd name="T17" fmla="*/ 0 60000 65536"/>
              <a:gd name="T18" fmla="*/ 0 w 1152"/>
              <a:gd name="T19" fmla="*/ 0 h 1608"/>
              <a:gd name="T20" fmla="*/ 1152 w 1152"/>
              <a:gd name="T21" fmla="*/ 1608 h 1608"/>
            </a:gdLst>
            <a:ahLst/>
            <a:cxnLst>
              <a:cxn ang="T12">
                <a:pos x="T0" y="T1"/>
              </a:cxn>
              <a:cxn ang="T13">
                <a:pos x="T2" y="T3"/>
              </a:cxn>
              <a:cxn ang="T14">
                <a:pos x="T4" y="T5"/>
              </a:cxn>
              <a:cxn ang="T15">
                <a:pos x="T6" y="T7"/>
              </a:cxn>
              <a:cxn ang="T16">
                <a:pos x="T8" y="T9"/>
              </a:cxn>
              <a:cxn ang="T17">
                <a:pos x="T10" y="T11"/>
              </a:cxn>
            </a:cxnLst>
            <a:rect l="T18" t="T19" r="T20" b="T21"/>
            <a:pathLst>
              <a:path w="1152" h="1608">
                <a:moveTo>
                  <a:pt x="0" y="1104"/>
                </a:moveTo>
                <a:cubicBezTo>
                  <a:pt x="60" y="648"/>
                  <a:pt x="120" y="192"/>
                  <a:pt x="192" y="96"/>
                </a:cubicBezTo>
                <a:cubicBezTo>
                  <a:pt x="264" y="0"/>
                  <a:pt x="368" y="488"/>
                  <a:pt x="432" y="528"/>
                </a:cubicBezTo>
                <a:cubicBezTo>
                  <a:pt x="496" y="568"/>
                  <a:pt x="504" y="176"/>
                  <a:pt x="576" y="336"/>
                </a:cubicBezTo>
                <a:cubicBezTo>
                  <a:pt x="648" y="496"/>
                  <a:pt x="768" y="1368"/>
                  <a:pt x="864" y="1488"/>
                </a:cubicBezTo>
                <a:cubicBezTo>
                  <a:pt x="960" y="1608"/>
                  <a:pt x="1104" y="1128"/>
                  <a:pt x="1152" y="1056"/>
                </a:cubicBezTo>
              </a:path>
            </a:pathLst>
          </a:custGeom>
          <a:noFill/>
          <a:ln w="57150">
            <a:solidFill>
              <a:srgbClr val="0033CC"/>
            </a:solidFill>
            <a:round/>
            <a:headEnd/>
            <a:tailEnd/>
          </a:ln>
        </p:spPr>
        <p:txBody>
          <a:bodyPr/>
          <a:lstStyle/>
          <a:p>
            <a:endParaRPr lang="en-US"/>
          </a:p>
        </p:txBody>
      </p:sp>
      <p:sp>
        <p:nvSpPr>
          <p:cNvPr id="164870" name="Line 6"/>
          <p:cNvSpPr>
            <a:spLocks noChangeShapeType="1"/>
          </p:cNvSpPr>
          <p:nvPr/>
        </p:nvSpPr>
        <p:spPr bwMode="auto">
          <a:xfrm flipH="1">
            <a:off x="1600200" y="1752600"/>
            <a:ext cx="0" cy="1447800"/>
          </a:xfrm>
          <a:prstGeom prst="line">
            <a:avLst/>
          </a:prstGeom>
          <a:noFill/>
          <a:ln w="9525">
            <a:solidFill>
              <a:schemeClr val="tx1"/>
            </a:solidFill>
            <a:round/>
            <a:headEnd/>
            <a:tailEnd/>
          </a:ln>
        </p:spPr>
        <p:txBody>
          <a:bodyPr/>
          <a:lstStyle/>
          <a:p>
            <a:endParaRPr lang="en-US"/>
          </a:p>
        </p:txBody>
      </p:sp>
      <p:sp>
        <p:nvSpPr>
          <p:cNvPr id="164871" name="Line 7"/>
          <p:cNvSpPr>
            <a:spLocks noChangeShapeType="1"/>
          </p:cNvSpPr>
          <p:nvPr/>
        </p:nvSpPr>
        <p:spPr bwMode="auto">
          <a:xfrm>
            <a:off x="1271588" y="2446338"/>
            <a:ext cx="6342062" cy="0"/>
          </a:xfrm>
          <a:prstGeom prst="line">
            <a:avLst/>
          </a:prstGeom>
          <a:noFill/>
          <a:ln w="9525">
            <a:solidFill>
              <a:schemeClr val="tx1"/>
            </a:solidFill>
            <a:round/>
            <a:headEnd/>
            <a:tailEnd/>
          </a:ln>
        </p:spPr>
        <p:txBody>
          <a:bodyPr/>
          <a:lstStyle/>
          <a:p>
            <a:endParaRPr lang="en-US"/>
          </a:p>
        </p:txBody>
      </p:sp>
      <p:sp>
        <p:nvSpPr>
          <p:cNvPr id="164872" name="Line 8"/>
          <p:cNvSpPr>
            <a:spLocks noChangeShapeType="1"/>
          </p:cNvSpPr>
          <p:nvPr/>
        </p:nvSpPr>
        <p:spPr bwMode="auto">
          <a:xfrm flipH="1">
            <a:off x="1614488" y="2784475"/>
            <a:ext cx="342900" cy="384175"/>
          </a:xfrm>
          <a:prstGeom prst="line">
            <a:avLst/>
          </a:prstGeom>
          <a:noFill/>
          <a:ln w="57150">
            <a:solidFill>
              <a:srgbClr val="0033CC"/>
            </a:solidFill>
            <a:round/>
            <a:headEnd/>
            <a:tailEnd/>
          </a:ln>
        </p:spPr>
        <p:txBody>
          <a:bodyPr/>
          <a:lstStyle/>
          <a:p>
            <a:endParaRPr lang="en-US"/>
          </a:p>
        </p:txBody>
      </p:sp>
      <p:sp>
        <p:nvSpPr>
          <p:cNvPr id="164873" name="Text Box 9"/>
          <p:cNvSpPr txBox="1">
            <a:spLocks noChangeArrowheads="1"/>
          </p:cNvSpPr>
          <p:nvPr/>
        </p:nvSpPr>
        <p:spPr bwMode="auto">
          <a:xfrm>
            <a:off x="1982788" y="2338388"/>
            <a:ext cx="444500" cy="579437"/>
          </a:xfrm>
          <a:prstGeom prst="rect">
            <a:avLst/>
          </a:prstGeom>
          <a:noFill/>
          <a:ln w="9525">
            <a:noFill/>
            <a:miter lim="800000"/>
            <a:headEnd/>
            <a:tailEnd/>
          </a:ln>
        </p:spPr>
        <p:txBody>
          <a:bodyPr wrap="none">
            <a:spAutoFit/>
          </a:bodyPr>
          <a:lstStyle/>
          <a:p>
            <a:r>
              <a:rPr lang="en-US" sz="3200">
                <a:latin typeface="Arial" pitchFamily="34" charset="0"/>
                <a:ea typeface="MS PGothic" pitchFamily="34" charset="-128"/>
              </a:rPr>
              <a:t>t</a:t>
            </a:r>
            <a:r>
              <a:rPr lang="en-US" sz="3200" baseline="-25000">
                <a:latin typeface="Arial" pitchFamily="34" charset="0"/>
                <a:ea typeface="MS PGothic" pitchFamily="34" charset="-128"/>
              </a:rPr>
              <a:t>1</a:t>
            </a:r>
            <a:endParaRPr lang="en-US" sz="3200">
              <a:latin typeface="Arial" pitchFamily="34" charset="0"/>
              <a:ea typeface="MS PGothic" pitchFamily="34" charset="-128"/>
            </a:endParaRPr>
          </a:p>
        </p:txBody>
      </p:sp>
      <p:sp>
        <p:nvSpPr>
          <p:cNvPr id="164874" name="Text Box 10"/>
          <p:cNvSpPr txBox="1">
            <a:spLocks noChangeArrowheads="1"/>
          </p:cNvSpPr>
          <p:nvPr/>
        </p:nvSpPr>
        <p:spPr bwMode="auto">
          <a:xfrm>
            <a:off x="2819400" y="2338388"/>
            <a:ext cx="444500" cy="579437"/>
          </a:xfrm>
          <a:prstGeom prst="rect">
            <a:avLst/>
          </a:prstGeom>
          <a:noFill/>
          <a:ln w="9525">
            <a:noFill/>
            <a:miter lim="800000"/>
            <a:headEnd/>
            <a:tailEnd/>
          </a:ln>
        </p:spPr>
        <p:txBody>
          <a:bodyPr wrap="none">
            <a:spAutoFit/>
          </a:bodyPr>
          <a:lstStyle/>
          <a:p>
            <a:r>
              <a:rPr lang="en-US" sz="3200">
                <a:latin typeface="Arial" pitchFamily="34" charset="0"/>
                <a:ea typeface="MS PGothic" pitchFamily="34" charset="-128"/>
              </a:rPr>
              <a:t>t</a:t>
            </a:r>
            <a:r>
              <a:rPr lang="en-US" sz="3200" baseline="-25000">
                <a:latin typeface="Arial" pitchFamily="34" charset="0"/>
                <a:ea typeface="MS PGothic" pitchFamily="34" charset="-128"/>
              </a:rPr>
              <a:t>2</a:t>
            </a:r>
            <a:endParaRPr lang="en-US" sz="3200">
              <a:latin typeface="Arial" pitchFamily="34" charset="0"/>
              <a:ea typeface="MS PGothic" pitchFamily="34" charset="-128"/>
            </a:endParaRPr>
          </a:p>
        </p:txBody>
      </p:sp>
      <p:sp>
        <p:nvSpPr>
          <p:cNvPr id="164875" name="Text Box 11"/>
          <p:cNvSpPr txBox="1">
            <a:spLocks noChangeArrowheads="1"/>
          </p:cNvSpPr>
          <p:nvPr/>
        </p:nvSpPr>
        <p:spPr bwMode="auto">
          <a:xfrm>
            <a:off x="4084638" y="2338388"/>
            <a:ext cx="444500" cy="579437"/>
          </a:xfrm>
          <a:prstGeom prst="rect">
            <a:avLst/>
          </a:prstGeom>
          <a:noFill/>
          <a:ln w="9525">
            <a:noFill/>
            <a:miter lim="800000"/>
            <a:headEnd/>
            <a:tailEnd/>
          </a:ln>
        </p:spPr>
        <p:txBody>
          <a:bodyPr wrap="none">
            <a:spAutoFit/>
          </a:bodyPr>
          <a:lstStyle/>
          <a:p>
            <a:r>
              <a:rPr lang="en-US" sz="3200">
                <a:latin typeface="Arial" pitchFamily="34" charset="0"/>
                <a:ea typeface="MS PGothic" pitchFamily="34" charset="-128"/>
              </a:rPr>
              <a:t>t</a:t>
            </a:r>
            <a:r>
              <a:rPr lang="en-US" sz="3200" baseline="-25000">
                <a:latin typeface="Arial" pitchFamily="34" charset="0"/>
                <a:ea typeface="MS PGothic" pitchFamily="34" charset="-128"/>
              </a:rPr>
              <a:t>3</a:t>
            </a:r>
            <a:endParaRPr lang="en-US" sz="3200">
              <a:latin typeface="Arial" pitchFamily="34" charset="0"/>
              <a:ea typeface="MS PGothic" pitchFamily="34" charset="-128"/>
            </a:endParaRPr>
          </a:p>
        </p:txBody>
      </p:sp>
      <p:sp>
        <p:nvSpPr>
          <p:cNvPr id="164876" name="Text Box 12"/>
          <p:cNvSpPr txBox="1">
            <a:spLocks noChangeArrowheads="1"/>
          </p:cNvSpPr>
          <p:nvPr/>
        </p:nvSpPr>
        <p:spPr bwMode="auto">
          <a:xfrm>
            <a:off x="1219200" y="1066800"/>
            <a:ext cx="1019175" cy="579438"/>
          </a:xfrm>
          <a:prstGeom prst="rect">
            <a:avLst/>
          </a:prstGeom>
          <a:noFill/>
          <a:ln w="9525">
            <a:noFill/>
            <a:miter lim="800000"/>
            <a:headEnd/>
            <a:tailEnd/>
          </a:ln>
        </p:spPr>
        <p:txBody>
          <a:bodyPr wrap="none">
            <a:spAutoFit/>
          </a:bodyPr>
          <a:lstStyle/>
          <a:p>
            <a:r>
              <a:rPr lang="en-US" sz="3200">
                <a:latin typeface="Arial" pitchFamily="34" charset="0"/>
                <a:ea typeface="MS PGothic" pitchFamily="34" charset="-128"/>
              </a:rPr>
              <a:t>Amp</a:t>
            </a:r>
          </a:p>
        </p:txBody>
      </p:sp>
      <p:sp>
        <p:nvSpPr>
          <p:cNvPr id="164877" name="Text Box 13"/>
          <p:cNvSpPr txBox="1">
            <a:spLocks noChangeArrowheads="1"/>
          </p:cNvSpPr>
          <p:nvPr/>
        </p:nvSpPr>
        <p:spPr bwMode="auto">
          <a:xfrm>
            <a:off x="7543800" y="2057400"/>
            <a:ext cx="950913" cy="579438"/>
          </a:xfrm>
          <a:prstGeom prst="rect">
            <a:avLst/>
          </a:prstGeom>
          <a:noFill/>
          <a:ln w="9525">
            <a:noFill/>
            <a:miter lim="800000"/>
            <a:headEnd/>
            <a:tailEnd/>
          </a:ln>
        </p:spPr>
        <p:txBody>
          <a:bodyPr wrap="none">
            <a:spAutoFit/>
          </a:bodyPr>
          <a:lstStyle/>
          <a:p>
            <a:r>
              <a:rPr lang="en-US" sz="3200">
                <a:latin typeface="Arial" pitchFamily="34" charset="0"/>
                <a:ea typeface="MS PGothic" pitchFamily="34" charset="-128"/>
              </a:rPr>
              <a:t>time</a:t>
            </a:r>
          </a:p>
        </p:txBody>
      </p:sp>
      <p:sp>
        <p:nvSpPr>
          <p:cNvPr id="164878" name="Text Box 14"/>
          <p:cNvSpPr txBox="1">
            <a:spLocks noChangeArrowheads="1"/>
          </p:cNvSpPr>
          <p:nvPr/>
        </p:nvSpPr>
        <p:spPr bwMode="auto">
          <a:xfrm>
            <a:off x="1447800" y="3124200"/>
            <a:ext cx="354013" cy="457200"/>
          </a:xfrm>
          <a:prstGeom prst="rect">
            <a:avLst/>
          </a:prstGeom>
          <a:noFill/>
          <a:ln w="9525">
            <a:noFill/>
            <a:miter lim="800000"/>
            <a:headEnd/>
            <a:tailEnd/>
          </a:ln>
        </p:spPr>
        <p:txBody>
          <a:bodyPr wrap="none">
            <a:spAutoFit/>
          </a:bodyPr>
          <a:lstStyle/>
          <a:p>
            <a:r>
              <a:rPr lang="en-US">
                <a:latin typeface="Arial" pitchFamily="34" charset="0"/>
                <a:ea typeface="MS PGothic" pitchFamily="34" charset="-128"/>
              </a:rPr>
              <a:t>0</a:t>
            </a:r>
            <a:endParaRPr lang="en-US" sz="1800">
              <a:latin typeface="Arial" pitchFamily="34" charset="0"/>
              <a:ea typeface="MS PGothic" pitchFamily="34" charset="-128"/>
            </a:endParaRPr>
          </a:p>
        </p:txBody>
      </p:sp>
      <p:sp>
        <p:nvSpPr>
          <p:cNvPr id="164879" name="Line 15"/>
          <p:cNvSpPr>
            <a:spLocks noChangeShapeType="1"/>
          </p:cNvSpPr>
          <p:nvPr/>
        </p:nvSpPr>
        <p:spPr bwMode="auto">
          <a:xfrm>
            <a:off x="2038350" y="2311400"/>
            <a:ext cx="0" cy="300038"/>
          </a:xfrm>
          <a:prstGeom prst="line">
            <a:avLst/>
          </a:prstGeom>
          <a:noFill/>
          <a:ln w="38100">
            <a:solidFill>
              <a:schemeClr val="tx1"/>
            </a:solidFill>
            <a:round/>
            <a:headEnd/>
            <a:tailEnd/>
          </a:ln>
        </p:spPr>
        <p:txBody>
          <a:bodyPr wrap="none" anchor="ctr"/>
          <a:lstStyle/>
          <a:p>
            <a:endParaRPr lang="en-US"/>
          </a:p>
        </p:txBody>
      </p:sp>
      <p:sp>
        <p:nvSpPr>
          <p:cNvPr id="164880" name="Line 16"/>
          <p:cNvSpPr>
            <a:spLocks noChangeShapeType="1"/>
          </p:cNvSpPr>
          <p:nvPr/>
        </p:nvSpPr>
        <p:spPr bwMode="auto">
          <a:xfrm>
            <a:off x="4114800" y="2286000"/>
            <a:ext cx="0" cy="300038"/>
          </a:xfrm>
          <a:prstGeom prst="line">
            <a:avLst/>
          </a:prstGeom>
          <a:noFill/>
          <a:ln w="38100">
            <a:solidFill>
              <a:schemeClr val="tx1"/>
            </a:solidFill>
            <a:round/>
            <a:headEnd/>
            <a:tailEnd/>
          </a:ln>
        </p:spPr>
        <p:txBody>
          <a:bodyPr wrap="none" anchor="ctr"/>
          <a:lstStyle/>
          <a:p>
            <a:endParaRPr lang="en-US"/>
          </a:p>
        </p:txBody>
      </p:sp>
      <p:sp>
        <p:nvSpPr>
          <p:cNvPr id="164881" name="Line 17"/>
          <p:cNvSpPr>
            <a:spLocks noChangeShapeType="1"/>
          </p:cNvSpPr>
          <p:nvPr/>
        </p:nvSpPr>
        <p:spPr bwMode="auto">
          <a:xfrm>
            <a:off x="3167063" y="2293938"/>
            <a:ext cx="0" cy="300037"/>
          </a:xfrm>
          <a:prstGeom prst="line">
            <a:avLst/>
          </a:prstGeom>
          <a:noFill/>
          <a:ln w="38100">
            <a:solidFill>
              <a:schemeClr val="tx1"/>
            </a:solidFill>
            <a:round/>
            <a:headEnd/>
            <a:tailEnd/>
          </a:ln>
        </p:spPr>
        <p:txBody>
          <a:bodyPr wrap="none" anchor="ctr"/>
          <a:lstStyle/>
          <a:p>
            <a:endParaRPr lang="en-US"/>
          </a:p>
        </p:txBody>
      </p:sp>
      <p:sp>
        <p:nvSpPr>
          <p:cNvPr id="164882" name="Line 18"/>
          <p:cNvSpPr>
            <a:spLocks noChangeShapeType="1"/>
          </p:cNvSpPr>
          <p:nvPr/>
        </p:nvSpPr>
        <p:spPr bwMode="auto">
          <a:xfrm>
            <a:off x="5257800" y="2362200"/>
            <a:ext cx="0" cy="300038"/>
          </a:xfrm>
          <a:prstGeom prst="line">
            <a:avLst/>
          </a:prstGeom>
          <a:noFill/>
          <a:ln w="38100">
            <a:solidFill>
              <a:schemeClr val="tx1"/>
            </a:solidFill>
            <a:round/>
            <a:headEnd/>
            <a:tailEnd/>
          </a:ln>
        </p:spPr>
        <p:txBody>
          <a:bodyPr wrap="none" anchor="ctr"/>
          <a:lstStyle/>
          <a:p>
            <a:endParaRPr lang="en-US"/>
          </a:p>
        </p:txBody>
      </p:sp>
      <p:sp>
        <p:nvSpPr>
          <p:cNvPr id="164883" name="Text Box 19"/>
          <p:cNvSpPr txBox="1">
            <a:spLocks noChangeArrowheads="1"/>
          </p:cNvSpPr>
          <p:nvPr/>
        </p:nvSpPr>
        <p:spPr bwMode="auto">
          <a:xfrm>
            <a:off x="4953000" y="2338388"/>
            <a:ext cx="444500" cy="579437"/>
          </a:xfrm>
          <a:prstGeom prst="rect">
            <a:avLst/>
          </a:prstGeom>
          <a:noFill/>
          <a:ln w="9525">
            <a:noFill/>
            <a:miter lim="800000"/>
            <a:headEnd/>
            <a:tailEnd/>
          </a:ln>
        </p:spPr>
        <p:txBody>
          <a:bodyPr wrap="none">
            <a:spAutoFit/>
          </a:bodyPr>
          <a:lstStyle/>
          <a:p>
            <a:r>
              <a:rPr lang="en-US" sz="3200">
                <a:latin typeface="Arial" pitchFamily="34" charset="0"/>
                <a:ea typeface="MS PGothic" pitchFamily="34" charset="-128"/>
              </a:rPr>
              <a:t>t</a:t>
            </a:r>
            <a:r>
              <a:rPr lang="en-US" sz="3200" baseline="-25000">
                <a:latin typeface="Arial" pitchFamily="34" charset="0"/>
                <a:ea typeface="MS PGothic" pitchFamily="34" charset="-128"/>
              </a:rPr>
              <a:t>4</a:t>
            </a:r>
            <a:endParaRPr lang="en-US" sz="3200">
              <a:latin typeface="Arial" pitchFamily="34" charset="0"/>
              <a:ea typeface="MS PGothic" pitchFamily="34" charset="-128"/>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4294967295"/>
          </p:nvPr>
        </p:nvSpPr>
        <p:spPr>
          <a:xfrm>
            <a:off x="609600" y="533400"/>
            <a:ext cx="8229600" cy="4525963"/>
          </a:xfrm>
        </p:spPr>
        <p:txBody>
          <a:bodyPr/>
          <a:lstStyle/>
          <a:p>
            <a:pPr eaLnBrk="1" hangingPunct="1">
              <a:lnSpc>
                <a:spcPct val="90000"/>
              </a:lnSpc>
              <a:buFontTx/>
              <a:buNone/>
            </a:pPr>
            <a:r>
              <a:rPr lang="en-US" dirty="0" smtClean="0">
                <a:latin typeface="Times" charset="0"/>
              </a:rPr>
              <a:t>17 Which one of the following is most likely to be </a:t>
            </a:r>
            <a:r>
              <a:rPr lang="en-US" i="1" dirty="0" smtClean="0">
                <a:latin typeface="Times" charset="0"/>
              </a:rPr>
              <a:t>impossible</a:t>
            </a:r>
            <a:r>
              <a:rPr lang="en-US" dirty="0" smtClean="0">
                <a:latin typeface="Times" charset="0"/>
              </a:rPr>
              <a:t>?</a:t>
            </a:r>
          </a:p>
          <a:p>
            <a:pPr eaLnBrk="1" hangingPunct="1">
              <a:lnSpc>
                <a:spcPct val="90000"/>
              </a:lnSpc>
              <a:buFontTx/>
              <a:buNone/>
            </a:pPr>
            <a:endParaRPr lang="en-US" dirty="0" smtClean="0">
              <a:latin typeface="Times" charset="0"/>
            </a:endParaRPr>
          </a:p>
          <a:p>
            <a:pPr eaLnBrk="1" hangingPunct="1">
              <a:lnSpc>
                <a:spcPct val="90000"/>
              </a:lnSpc>
              <a:buFontTx/>
              <a:buNone/>
            </a:pPr>
            <a:r>
              <a:rPr lang="en-US" dirty="0" smtClean="0">
                <a:latin typeface="Times" charset="0"/>
              </a:rPr>
              <a:t>A.  Transverse waves in a </a:t>
            </a:r>
            <a:r>
              <a:rPr lang="en-US" dirty="0" smtClean="0">
                <a:solidFill>
                  <a:srgbClr val="0033CC"/>
                </a:solidFill>
                <a:latin typeface="Times" charset="0"/>
              </a:rPr>
              <a:t>gas</a:t>
            </a:r>
          </a:p>
          <a:p>
            <a:pPr eaLnBrk="1" hangingPunct="1">
              <a:lnSpc>
                <a:spcPct val="90000"/>
              </a:lnSpc>
              <a:buFontTx/>
              <a:buNone/>
            </a:pPr>
            <a:r>
              <a:rPr lang="en-US" dirty="0" smtClean="0">
                <a:latin typeface="Times" charset="0"/>
              </a:rPr>
              <a:t>B.  Longitudinal waves in a </a:t>
            </a:r>
            <a:r>
              <a:rPr lang="en-US" dirty="0" smtClean="0">
                <a:solidFill>
                  <a:srgbClr val="0033CC"/>
                </a:solidFill>
                <a:latin typeface="Times" charset="0"/>
              </a:rPr>
              <a:t>gas</a:t>
            </a:r>
          </a:p>
          <a:p>
            <a:pPr eaLnBrk="1" hangingPunct="1">
              <a:lnSpc>
                <a:spcPct val="90000"/>
              </a:lnSpc>
              <a:buFontTx/>
              <a:buNone/>
            </a:pPr>
            <a:r>
              <a:rPr lang="en-US" dirty="0" smtClean="0">
                <a:latin typeface="Times" charset="0"/>
              </a:rPr>
              <a:t>C.  Transverse waves in a </a:t>
            </a:r>
            <a:r>
              <a:rPr lang="en-US" dirty="0" smtClean="0">
                <a:solidFill>
                  <a:srgbClr val="FF0000"/>
                </a:solidFill>
                <a:latin typeface="Times" charset="0"/>
              </a:rPr>
              <a:t>solid</a:t>
            </a:r>
          </a:p>
          <a:p>
            <a:pPr eaLnBrk="1" hangingPunct="1">
              <a:lnSpc>
                <a:spcPct val="90000"/>
              </a:lnSpc>
              <a:buFontTx/>
              <a:buNone/>
            </a:pPr>
            <a:r>
              <a:rPr lang="en-US" dirty="0" smtClean="0">
                <a:latin typeface="Times" charset="0"/>
              </a:rPr>
              <a:t>D.  Longitudinal waves in a </a:t>
            </a:r>
            <a:r>
              <a:rPr lang="en-US" dirty="0" smtClean="0">
                <a:solidFill>
                  <a:srgbClr val="FF0000"/>
                </a:solidFill>
                <a:latin typeface="Times" charset="0"/>
              </a:rPr>
              <a:t>solid</a:t>
            </a:r>
          </a:p>
          <a:p>
            <a:pPr eaLnBrk="1" hangingPunct="1">
              <a:lnSpc>
                <a:spcPct val="90000"/>
              </a:lnSpc>
              <a:buFontTx/>
              <a:buNone/>
            </a:pPr>
            <a:r>
              <a:rPr lang="en-US" dirty="0" smtClean="0">
                <a:latin typeface="Times" charset="0"/>
              </a:rPr>
              <a:t>E.  They all seem perfectly possible</a:t>
            </a:r>
          </a:p>
          <a:p>
            <a:pPr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81000" y="2133600"/>
            <a:ext cx="8229600" cy="1143000"/>
          </a:xfrm>
        </p:spPr>
        <p:txBody>
          <a:bodyPr/>
          <a:lstStyle/>
          <a:p>
            <a:pPr algn="l" eaLnBrk="1" hangingPunct="1"/>
            <a:r>
              <a:rPr lang="en-US" altLang="ko-KR" sz="4000" dirty="0" smtClean="0">
                <a:ea typeface="Batang" pitchFamily="18" charset="-127"/>
              </a:rPr>
              <a:t>18. To increase the volume of a tone at 400 Hz heard by the listener, the speaker must oscillate back and forth more times each second than it does to produce the tone with lower volume. </a:t>
            </a:r>
            <a:br>
              <a:rPr lang="en-US" altLang="ko-KR" sz="4000" dirty="0" smtClean="0">
                <a:ea typeface="Batang" pitchFamily="18" charset="-127"/>
              </a:rPr>
            </a:br>
            <a:endParaRPr lang="en-US" dirty="0" smtClean="0">
              <a:ea typeface="Batang" pitchFamily="18" charset="-127"/>
            </a:endParaRPr>
          </a:p>
        </p:txBody>
      </p:sp>
      <p:sp>
        <p:nvSpPr>
          <p:cNvPr id="166915" name="Rectangle 3"/>
          <p:cNvSpPr>
            <a:spLocks noGrp="1" noChangeArrowheads="1"/>
          </p:cNvSpPr>
          <p:nvPr>
            <p:ph type="body" idx="1"/>
          </p:nvPr>
        </p:nvSpPr>
        <p:spPr>
          <a:xfrm>
            <a:off x="2341563" y="4545013"/>
            <a:ext cx="4676775" cy="830262"/>
          </a:xfrm>
        </p:spPr>
        <p:txBody>
          <a:bodyPr/>
          <a:lstStyle/>
          <a:p>
            <a:pPr eaLnBrk="1" hangingPunct="1">
              <a:buFontTx/>
              <a:buNone/>
            </a:pPr>
            <a:r>
              <a:rPr lang="en-US" smtClean="0">
                <a:solidFill>
                  <a:srgbClr val="0033CC"/>
                </a:solidFill>
              </a:rPr>
              <a:t>A. True    B. False</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381000"/>
            <a:ext cx="7772400" cy="2514600"/>
          </a:xfrm>
          <a:ln>
            <a:solidFill>
              <a:srgbClr val="00B050"/>
            </a:solidFill>
            <a:miter lim="800000"/>
            <a:headEnd/>
            <a:tailEnd/>
          </a:ln>
        </p:spPr>
        <p:txBody>
          <a:bodyPr/>
          <a:lstStyle/>
          <a:p>
            <a:pPr algn="l" eaLnBrk="1" hangingPunct="1"/>
            <a:r>
              <a:rPr lang="en-US" sz="3200" i="1" dirty="0" smtClean="0">
                <a:hlinkClick r:id="rId3"/>
              </a:rPr>
              <a:t>Wave </a:t>
            </a:r>
            <a:r>
              <a:rPr lang="en-US" sz="3200" i="1" dirty="0" smtClean="0">
                <a:hlinkClick r:id="rId3"/>
              </a:rPr>
              <a:t>Interference </a:t>
            </a:r>
            <a:r>
              <a:rPr lang="en-US" sz="3200" i="1" dirty="0" smtClean="0"/>
              <a:t> </a:t>
            </a:r>
            <a:r>
              <a:rPr lang="en-US" sz="3200" dirty="0" smtClean="0">
                <a:solidFill>
                  <a:srgbClr val="00B050"/>
                </a:solidFill>
                <a:hlinkClick r:id="rId4"/>
              </a:rPr>
              <a:t>Activity</a:t>
            </a:r>
            <a:r>
              <a:rPr lang="en-US" sz="3200" dirty="0" smtClean="0"/>
              <a:t> is a demo that uses three simulations:</a:t>
            </a:r>
            <a:r>
              <a:rPr lang="en-US" sz="3200" b="1" dirty="0" smtClean="0"/>
              <a:t> </a:t>
            </a:r>
            <a:r>
              <a:rPr lang="en-US" sz="3200" i="1" dirty="0" smtClean="0"/>
              <a:t>Waves on a String, Wave Interference, and Sound</a:t>
            </a:r>
            <a:r>
              <a:rPr lang="en-US" sz="3200" b="1" dirty="0" smtClean="0"/>
              <a:t>. </a:t>
            </a:r>
            <a:br>
              <a:rPr lang="en-US" sz="3200" b="1" dirty="0" smtClean="0"/>
            </a:br>
            <a:endParaRPr lang="en-US" sz="3200" dirty="0" smtClean="0"/>
          </a:p>
        </p:txBody>
      </p:sp>
      <p:sp>
        <p:nvSpPr>
          <p:cNvPr id="2" name="Subtitle 1"/>
          <p:cNvSpPr>
            <a:spLocks noGrp="1"/>
          </p:cNvSpPr>
          <p:nvPr>
            <p:ph type="subTitle" idx="1"/>
          </p:nvPr>
        </p:nvSpPr>
        <p:spPr>
          <a:xfrm>
            <a:off x="606425" y="2895600"/>
            <a:ext cx="8534400" cy="1752600"/>
          </a:xfrm>
        </p:spPr>
        <p:txBody>
          <a:bodyPr/>
          <a:lstStyle/>
          <a:p>
            <a:pPr eaLnBrk="1" hangingPunct="1">
              <a:defRPr/>
            </a:pPr>
            <a:r>
              <a:rPr lang="en-US" b="1" dirty="0" smtClean="0"/>
              <a:t>Learning Goals:  </a:t>
            </a:r>
            <a:r>
              <a:rPr lang="en-US" dirty="0" smtClean="0"/>
              <a:t>Students will be able to </a:t>
            </a:r>
          </a:p>
          <a:p>
            <a:pPr marL="342900" indent="-342900" algn="l" eaLnBrk="1" hangingPunct="1">
              <a:buFont typeface="Arial" pitchFamily="34" charset="0"/>
              <a:buChar char="•"/>
              <a:defRPr/>
            </a:pPr>
            <a:r>
              <a:rPr lang="en-US" sz="2400" dirty="0" smtClean="0"/>
              <a:t>Predict the pattern of a reflected wave</a:t>
            </a:r>
          </a:p>
          <a:p>
            <a:pPr marL="342900" indent="-342900" algn="l" eaLnBrk="1" hangingPunct="1">
              <a:buFont typeface="Arial" pitchFamily="34" charset="0"/>
              <a:buChar char="•"/>
              <a:defRPr/>
            </a:pPr>
            <a:r>
              <a:rPr lang="en-US" sz="2400" dirty="0" smtClean="0"/>
              <a:t>Relate two dimensional representations of waves to three dimensional waves</a:t>
            </a:r>
          </a:p>
          <a:p>
            <a:pPr marL="342900" indent="-342900" algn="l" eaLnBrk="1" hangingPunct="1">
              <a:buFont typeface="Arial" pitchFamily="34" charset="0"/>
              <a:buChar char="•"/>
              <a:defRPr/>
            </a:pPr>
            <a:r>
              <a:rPr lang="en-US" sz="2400" dirty="0" smtClean="0"/>
              <a:t>Explain wave patterns from interfering waves </a:t>
            </a:r>
            <a:r>
              <a:rPr lang="en-US" sz="2400" i="1" dirty="0" smtClean="0"/>
              <a:t>(Apply the superposition principle to water, sound and light)</a:t>
            </a:r>
            <a:endParaRPr lang="en-US" sz="2400" dirty="0" smtClean="0"/>
          </a:p>
          <a:p>
            <a:pPr marL="342900" indent="-342900" algn="l" eaLnBrk="1" hangingPunct="1">
              <a:buFont typeface="Arial" pitchFamily="34" charset="0"/>
              <a:buChar char="•"/>
              <a:defRPr/>
            </a:pPr>
            <a:r>
              <a:rPr lang="en-US" sz="2400" dirty="0" smtClean="0"/>
              <a:t>Recognize the Doppler effect and predict the change in frequency that occurs.</a:t>
            </a:r>
          </a:p>
          <a:p>
            <a:pPr eaLnBrk="1" hangingPunct="1">
              <a:defRPr/>
            </a:pPr>
            <a:r>
              <a:rPr lang="en-US" dirty="0" smtClean="0"/>
              <a:t> </a:t>
            </a:r>
          </a:p>
          <a:p>
            <a:pPr eaLnBrk="1" hangingPunct="1">
              <a:defRPr/>
            </a:pPr>
            <a:endParaRPr lang="en-US" dirty="0" smtClean="0"/>
          </a:p>
        </p:txBody>
      </p:sp>
      <p:sp>
        <p:nvSpPr>
          <p:cNvPr id="4" name="TextBox 5"/>
          <p:cNvSpPr txBox="1">
            <a:spLocks noChangeArrowheads="1"/>
          </p:cNvSpPr>
          <p:nvPr/>
        </p:nvSpPr>
        <p:spPr bwMode="auto">
          <a:xfrm>
            <a:off x="3752193" y="2209800"/>
            <a:ext cx="455360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5" action="ppaction://hlinkfile"/>
              </a:rPr>
              <a:t>phet.colorado.edu</a:t>
            </a:r>
            <a:endParaRPr lang="en-US" dirty="0"/>
          </a:p>
        </p:txBody>
      </p:sp>
    </p:spTree>
    <p:extLst>
      <p:ext uri="{BB962C8B-B14F-4D97-AF65-F5344CB8AC3E}">
        <p14:creationId xmlns:p14="http://schemas.microsoft.com/office/powerpoint/2010/main" val="366905932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mtClean="0"/>
              <a:t>1. What will this wave look like after it reflects?</a:t>
            </a:r>
          </a:p>
        </p:txBody>
      </p:sp>
      <p:graphicFrame>
        <p:nvGraphicFramePr>
          <p:cNvPr id="3075" name="Object 3"/>
          <p:cNvGraphicFramePr>
            <a:graphicFrameLocks noChangeAspect="1"/>
          </p:cNvGraphicFramePr>
          <p:nvPr/>
        </p:nvGraphicFramePr>
        <p:xfrm>
          <a:off x="304800" y="1981200"/>
          <a:ext cx="3406775" cy="1668463"/>
        </p:xfrm>
        <a:graphic>
          <a:graphicData uri="http://schemas.openxmlformats.org/presentationml/2006/ole">
            <mc:AlternateContent xmlns:mc="http://schemas.openxmlformats.org/markup-compatibility/2006">
              <mc:Choice xmlns:v="urn:schemas-microsoft-com:vml" Requires="v">
                <p:oleObj spid="_x0000_s167963" name="Bitmap Image" r:id="rId4" imgW="3406435" imgH="1668925" progId="Paint.Picture">
                  <p:embed/>
                </p:oleObj>
              </mc:Choice>
              <mc:Fallback>
                <p:oleObj name="Bitmap Image" r:id="rId4" imgW="3406435" imgH="166892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340677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76" name="Group 4"/>
          <p:cNvGrpSpPr>
            <a:grpSpLocks/>
          </p:cNvGrpSpPr>
          <p:nvPr/>
        </p:nvGrpSpPr>
        <p:grpSpPr bwMode="auto">
          <a:xfrm>
            <a:off x="4724400" y="1905000"/>
            <a:ext cx="3505200" cy="4703763"/>
            <a:chOff x="2976" y="1200"/>
            <a:chExt cx="2208" cy="2963"/>
          </a:xfrm>
        </p:grpSpPr>
        <p:sp>
          <p:nvSpPr>
            <p:cNvPr id="3078" name="Text Box 5"/>
            <p:cNvSpPr txBox="1">
              <a:spLocks noChangeArrowheads="1"/>
            </p:cNvSpPr>
            <p:nvPr/>
          </p:nvSpPr>
          <p:spPr bwMode="auto">
            <a:xfrm>
              <a:off x="2976" y="1296"/>
              <a:ext cx="48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200" b="1">
                  <a:latin typeface="Arial" charset="0"/>
                </a:rPr>
                <a:t>A</a:t>
              </a:r>
              <a:r>
                <a:rPr lang="en-US" sz="3200">
                  <a:latin typeface="Arial" charset="0"/>
                </a:rPr>
                <a:t>.</a:t>
              </a:r>
            </a:p>
          </p:txBody>
        </p:sp>
        <p:graphicFrame>
          <p:nvGraphicFramePr>
            <p:cNvPr id="3079" name="Object 6"/>
            <p:cNvGraphicFramePr>
              <a:graphicFrameLocks noChangeAspect="1"/>
            </p:cNvGraphicFramePr>
            <p:nvPr/>
          </p:nvGraphicFramePr>
          <p:xfrm>
            <a:off x="3360" y="1200"/>
            <a:ext cx="1776" cy="618"/>
          </p:xfrm>
          <a:graphic>
            <a:graphicData uri="http://schemas.openxmlformats.org/presentationml/2006/ole">
              <mc:AlternateContent xmlns:mc="http://schemas.openxmlformats.org/markup-compatibility/2006">
                <mc:Choice xmlns:v="urn:schemas-microsoft-com:vml" Requires="v">
                  <p:oleObj spid="_x0000_s167964" name="Bitmap Image" r:id="rId6" imgW="2430476" imgH="846072" progId="Paint.Picture">
                    <p:embed/>
                  </p:oleObj>
                </mc:Choice>
                <mc:Fallback>
                  <p:oleObj name="Bitmap Image" r:id="rId6" imgW="2430476" imgH="846072"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0" y="1200"/>
                          <a:ext cx="1776" cy="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0" name="Object 7"/>
            <p:cNvGraphicFramePr>
              <a:graphicFrameLocks noChangeAspect="1"/>
            </p:cNvGraphicFramePr>
            <p:nvPr/>
          </p:nvGraphicFramePr>
          <p:xfrm>
            <a:off x="3360" y="2016"/>
            <a:ext cx="1776" cy="659"/>
          </p:xfrm>
          <a:graphic>
            <a:graphicData uri="http://schemas.openxmlformats.org/presentationml/2006/ole">
              <mc:AlternateContent xmlns:mc="http://schemas.openxmlformats.org/markup-compatibility/2006">
                <mc:Choice xmlns:v="urn:schemas-microsoft-com:vml" Requires="v">
                  <p:oleObj spid="_x0000_s167965" name="Bitmap Image" r:id="rId8" imgW="2384762" imgH="883810" progId="Paint.Picture">
                    <p:embed/>
                  </p:oleObj>
                </mc:Choice>
                <mc:Fallback>
                  <p:oleObj name="Bitmap Image" r:id="rId8" imgW="2384762" imgH="883810"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0" y="2016"/>
                          <a:ext cx="1776"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1" name="Object 8"/>
            <p:cNvGraphicFramePr>
              <a:graphicFrameLocks noChangeAspect="1"/>
            </p:cNvGraphicFramePr>
            <p:nvPr/>
          </p:nvGraphicFramePr>
          <p:xfrm>
            <a:off x="3360" y="2736"/>
            <a:ext cx="1776" cy="659"/>
          </p:xfrm>
          <a:graphic>
            <a:graphicData uri="http://schemas.openxmlformats.org/presentationml/2006/ole">
              <mc:AlternateContent xmlns:mc="http://schemas.openxmlformats.org/markup-compatibility/2006">
                <mc:Choice xmlns:v="urn:schemas-microsoft-com:vml" Requires="v">
                  <p:oleObj spid="_x0000_s167966" name="Bitmap Image" r:id="rId10" imgW="2384762" imgH="883810" progId="Paint.Picture">
                    <p:embed/>
                  </p:oleObj>
                </mc:Choice>
                <mc:Fallback>
                  <p:oleObj name="Bitmap Image" r:id="rId10" imgW="2384762" imgH="883810"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0" y="2736"/>
                          <a:ext cx="1776"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 name="Object 9"/>
            <p:cNvGraphicFramePr>
              <a:graphicFrameLocks noChangeAspect="1"/>
            </p:cNvGraphicFramePr>
            <p:nvPr/>
          </p:nvGraphicFramePr>
          <p:xfrm>
            <a:off x="3408" y="3504"/>
            <a:ext cx="1776" cy="659"/>
          </p:xfrm>
          <a:graphic>
            <a:graphicData uri="http://schemas.openxmlformats.org/presentationml/2006/ole">
              <mc:AlternateContent xmlns:mc="http://schemas.openxmlformats.org/markup-compatibility/2006">
                <mc:Choice xmlns:v="urn:schemas-microsoft-com:vml" Requires="v">
                  <p:oleObj spid="_x0000_s167967" name="Bitmap Image" r:id="rId12" imgW="2384762" imgH="883810" progId="Paint.Picture">
                    <p:embed/>
                  </p:oleObj>
                </mc:Choice>
                <mc:Fallback>
                  <p:oleObj name="Bitmap Image" r:id="rId12" imgW="2384762" imgH="883810" progId="Paint.Pictur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3504"/>
                          <a:ext cx="1776"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3" name="Text Box 10"/>
            <p:cNvSpPr txBox="1">
              <a:spLocks noChangeArrowheads="1"/>
            </p:cNvSpPr>
            <p:nvPr/>
          </p:nvSpPr>
          <p:spPr bwMode="auto">
            <a:xfrm>
              <a:off x="2976" y="2112"/>
              <a:ext cx="48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200" b="1">
                  <a:latin typeface="Arial" charset="0"/>
                </a:rPr>
                <a:t>B</a:t>
              </a:r>
              <a:r>
                <a:rPr lang="en-US" sz="3200">
                  <a:latin typeface="Arial" charset="0"/>
                </a:rPr>
                <a:t>.</a:t>
              </a:r>
            </a:p>
          </p:txBody>
        </p:sp>
        <p:sp>
          <p:nvSpPr>
            <p:cNvPr id="3084" name="Text Box 11"/>
            <p:cNvSpPr txBox="1">
              <a:spLocks noChangeArrowheads="1"/>
            </p:cNvSpPr>
            <p:nvPr/>
          </p:nvSpPr>
          <p:spPr bwMode="auto">
            <a:xfrm>
              <a:off x="2976" y="2880"/>
              <a:ext cx="4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600" b="1">
                  <a:latin typeface="Arial" charset="0"/>
                </a:rPr>
                <a:t>c</a:t>
              </a:r>
              <a:r>
                <a:rPr lang="en-US" sz="3200">
                  <a:latin typeface="Arial" charset="0"/>
                </a:rPr>
                <a:t>.</a:t>
              </a:r>
            </a:p>
          </p:txBody>
        </p:sp>
        <p:sp>
          <p:nvSpPr>
            <p:cNvPr id="3085" name="Text Box 12"/>
            <p:cNvSpPr txBox="1">
              <a:spLocks noChangeArrowheads="1"/>
            </p:cNvSpPr>
            <p:nvPr/>
          </p:nvSpPr>
          <p:spPr bwMode="auto">
            <a:xfrm>
              <a:off x="2976" y="3552"/>
              <a:ext cx="48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200" b="1">
                  <a:latin typeface="Arial" charset="0"/>
                </a:rPr>
                <a:t>D</a:t>
              </a:r>
              <a:r>
                <a:rPr lang="en-US" sz="3200">
                  <a:latin typeface="Arial" charset="0"/>
                </a:rPr>
                <a:t>.</a:t>
              </a:r>
            </a:p>
          </p:txBody>
        </p:sp>
      </p:grpSp>
      <p:sp>
        <p:nvSpPr>
          <p:cNvPr id="3077" name="Text Box 13"/>
          <p:cNvSpPr txBox="1">
            <a:spLocks noChangeArrowheads="1"/>
          </p:cNvSpPr>
          <p:nvPr/>
        </p:nvSpPr>
        <p:spPr bwMode="auto">
          <a:xfrm>
            <a:off x="1066800" y="37338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200" b="1">
                <a:latin typeface="Arial" charset="0"/>
              </a:rPr>
              <a:t>Fixed end</a:t>
            </a:r>
          </a:p>
        </p:txBody>
      </p:sp>
    </p:spTree>
    <p:extLst>
      <p:ext uri="{BB962C8B-B14F-4D97-AF65-F5344CB8AC3E}">
        <p14:creationId xmlns:p14="http://schemas.microsoft.com/office/powerpoint/2010/main" val="1008031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533400" y="1600200"/>
            <a:ext cx="8229600" cy="1143000"/>
          </a:xfrm>
        </p:spPr>
        <p:txBody>
          <a:bodyPr/>
          <a:lstStyle/>
          <a:p>
            <a:pPr algn="l" eaLnBrk="1" hangingPunct="1"/>
            <a:r>
              <a:rPr lang="en-US" smtClean="0">
                <a:cs typeface="Times New Roman" pitchFamily="18" charset="0"/>
              </a:rPr>
              <a:t>11. Velocity and acceleration are always the same sign (both positive or both negative).</a:t>
            </a:r>
          </a:p>
        </p:txBody>
      </p:sp>
      <p:sp>
        <p:nvSpPr>
          <p:cNvPr id="183299" name="Rectangle 3"/>
          <p:cNvSpPr>
            <a:spLocks noGrp="1" noChangeArrowheads="1"/>
          </p:cNvSpPr>
          <p:nvPr>
            <p:ph type="body" idx="1"/>
          </p:nvPr>
        </p:nvSpPr>
        <p:spPr>
          <a:xfrm>
            <a:off x="1836738" y="3851275"/>
            <a:ext cx="3454400" cy="1455738"/>
          </a:xfrm>
          <a:noFill/>
        </p:spPr>
        <p:txBody>
          <a:bodyPr/>
          <a:lstStyle/>
          <a:p>
            <a:pPr marL="609600" indent="-609600" eaLnBrk="1" hangingPunct="1">
              <a:buFontTx/>
              <a:buAutoNum type="alphaUcPeriod"/>
            </a:pPr>
            <a:r>
              <a:rPr lang="en-US" sz="3600" smtClean="0"/>
              <a:t>True    </a:t>
            </a:r>
          </a:p>
          <a:p>
            <a:pPr marL="609600" indent="-609600" eaLnBrk="1" hangingPunct="1">
              <a:buFontTx/>
              <a:buAutoNum type="alphaUcPeriod"/>
            </a:pPr>
            <a:r>
              <a:rPr lang="en-US" sz="3600" smtClean="0"/>
              <a:t>False</a:t>
            </a:r>
          </a:p>
        </p:txBody>
      </p:sp>
    </p:spTree>
    <p:extLst>
      <p:ext uri="{BB962C8B-B14F-4D97-AF65-F5344CB8AC3E}">
        <p14:creationId xmlns:p14="http://schemas.microsoft.com/office/powerpoint/2010/main" val="259509011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mtClean="0"/>
              <a:t>2. What will this wave look like after it reflects?</a:t>
            </a:r>
          </a:p>
        </p:txBody>
      </p:sp>
      <p:graphicFrame>
        <p:nvGraphicFramePr>
          <p:cNvPr id="4099" name="Object 3"/>
          <p:cNvGraphicFramePr>
            <a:graphicFrameLocks noChangeAspect="1"/>
          </p:cNvGraphicFramePr>
          <p:nvPr/>
        </p:nvGraphicFramePr>
        <p:xfrm>
          <a:off x="381000" y="1981200"/>
          <a:ext cx="3322638" cy="1303338"/>
        </p:xfrm>
        <a:graphic>
          <a:graphicData uri="http://schemas.openxmlformats.org/presentationml/2006/ole">
            <mc:AlternateContent xmlns:mc="http://schemas.openxmlformats.org/markup-compatibility/2006">
              <mc:Choice xmlns:v="urn:schemas-microsoft-com:vml" Requires="v">
                <p:oleObj spid="_x0000_s168987" name="Bitmap Image" r:id="rId4" imgW="3322608" imgH="1303133" progId="Paint.Picture">
                  <p:embed/>
                </p:oleObj>
              </mc:Choice>
              <mc:Fallback>
                <p:oleObj name="Bitmap Image" r:id="rId4" imgW="3322608" imgH="130313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81200"/>
                        <a:ext cx="3322638" cy="130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4"/>
          <p:cNvSpPr txBox="1">
            <a:spLocks noChangeArrowheads="1"/>
          </p:cNvSpPr>
          <p:nvPr/>
        </p:nvSpPr>
        <p:spPr bwMode="auto">
          <a:xfrm>
            <a:off x="1600200" y="32004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200" b="1">
                <a:latin typeface="Arial" charset="0"/>
              </a:rPr>
              <a:t>Loose end</a:t>
            </a:r>
          </a:p>
        </p:txBody>
      </p:sp>
      <p:grpSp>
        <p:nvGrpSpPr>
          <p:cNvPr id="4101" name="Group 5"/>
          <p:cNvGrpSpPr>
            <a:grpSpLocks/>
          </p:cNvGrpSpPr>
          <p:nvPr/>
        </p:nvGrpSpPr>
        <p:grpSpPr bwMode="auto">
          <a:xfrm>
            <a:off x="4724400" y="1905000"/>
            <a:ext cx="3505200" cy="4703763"/>
            <a:chOff x="2976" y="1200"/>
            <a:chExt cx="2208" cy="2963"/>
          </a:xfrm>
        </p:grpSpPr>
        <p:sp>
          <p:nvSpPr>
            <p:cNvPr id="4102" name="Text Box 6"/>
            <p:cNvSpPr txBox="1">
              <a:spLocks noChangeArrowheads="1"/>
            </p:cNvSpPr>
            <p:nvPr/>
          </p:nvSpPr>
          <p:spPr bwMode="auto">
            <a:xfrm>
              <a:off x="2976" y="1296"/>
              <a:ext cx="48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200" b="1">
                  <a:latin typeface="Arial" charset="0"/>
                </a:rPr>
                <a:t>A</a:t>
              </a:r>
              <a:r>
                <a:rPr lang="en-US" sz="3200">
                  <a:latin typeface="Arial" charset="0"/>
                </a:rPr>
                <a:t>.</a:t>
              </a:r>
            </a:p>
          </p:txBody>
        </p:sp>
        <p:graphicFrame>
          <p:nvGraphicFramePr>
            <p:cNvPr id="4103" name="Object 7"/>
            <p:cNvGraphicFramePr>
              <a:graphicFrameLocks noChangeAspect="1"/>
            </p:cNvGraphicFramePr>
            <p:nvPr/>
          </p:nvGraphicFramePr>
          <p:xfrm>
            <a:off x="3360" y="1200"/>
            <a:ext cx="1776" cy="618"/>
          </p:xfrm>
          <a:graphic>
            <a:graphicData uri="http://schemas.openxmlformats.org/presentationml/2006/ole">
              <mc:AlternateContent xmlns:mc="http://schemas.openxmlformats.org/markup-compatibility/2006">
                <mc:Choice xmlns:v="urn:schemas-microsoft-com:vml" Requires="v">
                  <p:oleObj spid="_x0000_s168988" name="Bitmap Image" r:id="rId6" imgW="2430476" imgH="846072" progId="Paint.Picture">
                    <p:embed/>
                  </p:oleObj>
                </mc:Choice>
                <mc:Fallback>
                  <p:oleObj name="Bitmap Image" r:id="rId6" imgW="2430476" imgH="846072"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0" y="1200"/>
                          <a:ext cx="1776" cy="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4" name="Object 8"/>
            <p:cNvGraphicFramePr>
              <a:graphicFrameLocks noChangeAspect="1"/>
            </p:cNvGraphicFramePr>
            <p:nvPr/>
          </p:nvGraphicFramePr>
          <p:xfrm>
            <a:off x="3360" y="2016"/>
            <a:ext cx="1776" cy="659"/>
          </p:xfrm>
          <a:graphic>
            <a:graphicData uri="http://schemas.openxmlformats.org/presentationml/2006/ole">
              <mc:AlternateContent xmlns:mc="http://schemas.openxmlformats.org/markup-compatibility/2006">
                <mc:Choice xmlns:v="urn:schemas-microsoft-com:vml" Requires="v">
                  <p:oleObj spid="_x0000_s168989" name="Bitmap Image" r:id="rId8" imgW="2384762" imgH="883810" progId="Paint.Picture">
                    <p:embed/>
                  </p:oleObj>
                </mc:Choice>
                <mc:Fallback>
                  <p:oleObj name="Bitmap Image" r:id="rId8" imgW="2384762" imgH="883810"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0" y="2016"/>
                          <a:ext cx="1776"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5" name="Object 9"/>
            <p:cNvGraphicFramePr>
              <a:graphicFrameLocks noChangeAspect="1"/>
            </p:cNvGraphicFramePr>
            <p:nvPr/>
          </p:nvGraphicFramePr>
          <p:xfrm>
            <a:off x="3360" y="2736"/>
            <a:ext cx="1776" cy="659"/>
          </p:xfrm>
          <a:graphic>
            <a:graphicData uri="http://schemas.openxmlformats.org/presentationml/2006/ole">
              <mc:AlternateContent xmlns:mc="http://schemas.openxmlformats.org/markup-compatibility/2006">
                <mc:Choice xmlns:v="urn:schemas-microsoft-com:vml" Requires="v">
                  <p:oleObj spid="_x0000_s168990" name="Bitmap Image" r:id="rId10" imgW="2384762" imgH="883810" progId="Paint.Picture">
                    <p:embed/>
                  </p:oleObj>
                </mc:Choice>
                <mc:Fallback>
                  <p:oleObj name="Bitmap Image" r:id="rId10" imgW="2384762" imgH="883810"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0" y="2736"/>
                          <a:ext cx="1776"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6" name="Object 10"/>
            <p:cNvGraphicFramePr>
              <a:graphicFrameLocks noChangeAspect="1"/>
            </p:cNvGraphicFramePr>
            <p:nvPr/>
          </p:nvGraphicFramePr>
          <p:xfrm>
            <a:off x="3408" y="3504"/>
            <a:ext cx="1776" cy="659"/>
          </p:xfrm>
          <a:graphic>
            <a:graphicData uri="http://schemas.openxmlformats.org/presentationml/2006/ole">
              <mc:AlternateContent xmlns:mc="http://schemas.openxmlformats.org/markup-compatibility/2006">
                <mc:Choice xmlns:v="urn:schemas-microsoft-com:vml" Requires="v">
                  <p:oleObj spid="_x0000_s168991" name="Bitmap Image" r:id="rId12" imgW="2384762" imgH="883810" progId="Paint.Picture">
                    <p:embed/>
                  </p:oleObj>
                </mc:Choice>
                <mc:Fallback>
                  <p:oleObj name="Bitmap Image" r:id="rId12" imgW="2384762" imgH="883810" progId="Paint.Pictur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3504"/>
                          <a:ext cx="1776"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7" name="Text Box 11"/>
            <p:cNvSpPr txBox="1">
              <a:spLocks noChangeArrowheads="1"/>
            </p:cNvSpPr>
            <p:nvPr/>
          </p:nvSpPr>
          <p:spPr bwMode="auto">
            <a:xfrm>
              <a:off x="2976" y="2112"/>
              <a:ext cx="48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200" b="1">
                  <a:latin typeface="Arial" charset="0"/>
                </a:rPr>
                <a:t>B</a:t>
              </a:r>
              <a:r>
                <a:rPr lang="en-US" sz="3200">
                  <a:latin typeface="Arial" charset="0"/>
                </a:rPr>
                <a:t>.</a:t>
              </a:r>
            </a:p>
          </p:txBody>
        </p:sp>
        <p:sp>
          <p:nvSpPr>
            <p:cNvPr id="4108" name="Text Box 12"/>
            <p:cNvSpPr txBox="1">
              <a:spLocks noChangeArrowheads="1"/>
            </p:cNvSpPr>
            <p:nvPr/>
          </p:nvSpPr>
          <p:spPr bwMode="auto">
            <a:xfrm>
              <a:off x="2976" y="2880"/>
              <a:ext cx="4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600" b="1">
                  <a:latin typeface="Arial" charset="0"/>
                </a:rPr>
                <a:t>c</a:t>
              </a:r>
              <a:r>
                <a:rPr lang="en-US" sz="3200">
                  <a:latin typeface="Arial" charset="0"/>
                </a:rPr>
                <a:t>.</a:t>
              </a:r>
            </a:p>
          </p:txBody>
        </p:sp>
        <p:sp>
          <p:nvSpPr>
            <p:cNvPr id="4109" name="Text Box 13"/>
            <p:cNvSpPr txBox="1">
              <a:spLocks noChangeArrowheads="1"/>
            </p:cNvSpPr>
            <p:nvPr/>
          </p:nvSpPr>
          <p:spPr bwMode="auto">
            <a:xfrm>
              <a:off x="2976" y="3552"/>
              <a:ext cx="48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200" b="1">
                  <a:latin typeface="Arial" charset="0"/>
                </a:rPr>
                <a:t>D</a:t>
              </a:r>
              <a:r>
                <a:rPr lang="en-US" sz="3200">
                  <a:latin typeface="Arial" charset="0"/>
                </a:rPr>
                <a:t>.</a:t>
              </a:r>
            </a:p>
          </p:txBody>
        </p:sp>
      </p:grpSp>
    </p:spTree>
    <p:extLst>
      <p:ext uri="{BB962C8B-B14F-4D97-AF65-F5344CB8AC3E}">
        <p14:creationId xmlns:p14="http://schemas.microsoft.com/office/powerpoint/2010/main" val="396462425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457200"/>
            <a:ext cx="8991600" cy="1143000"/>
          </a:xfrm>
        </p:spPr>
        <p:txBody>
          <a:bodyPr/>
          <a:lstStyle/>
          <a:p>
            <a:pPr eaLnBrk="1" hangingPunct="1"/>
            <a:r>
              <a:rPr lang="en-US" smtClean="0"/>
              <a:t>Draw what you think this wave will look like after reflecting off the barrier.</a:t>
            </a:r>
          </a:p>
        </p:txBody>
      </p:sp>
      <p:graphicFrame>
        <p:nvGraphicFramePr>
          <p:cNvPr id="5123" name="Object 3"/>
          <p:cNvGraphicFramePr>
            <a:graphicFrameLocks noChangeAspect="1"/>
          </p:cNvGraphicFramePr>
          <p:nvPr/>
        </p:nvGraphicFramePr>
        <p:xfrm>
          <a:off x="685800" y="1752600"/>
          <a:ext cx="4783138" cy="5105400"/>
        </p:xfrm>
        <a:graphic>
          <a:graphicData uri="http://schemas.openxmlformats.org/presentationml/2006/ole">
            <mc:AlternateContent xmlns:mc="http://schemas.openxmlformats.org/markup-compatibility/2006">
              <mc:Choice xmlns:v="urn:schemas-microsoft-com:vml" Requires="v">
                <p:oleObj spid="_x0000_s169991" name="Bitmap Image" r:id="rId3" imgW="3505504" imgH="3741744" progId="Paint.Picture">
                  <p:embed/>
                </p:oleObj>
              </mc:Choice>
              <mc:Fallback>
                <p:oleObj name="Bitmap Image" r:id="rId3" imgW="3505504" imgH="3741744"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52600"/>
                        <a:ext cx="478313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525871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457200"/>
            <a:ext cx="8458200" cy="1143000"/>
          </a:xfrm>
        </p:spPr>
        <p:txBody>
          <a:bodyPr/>
          <a:lstStyle/>
          <a:p>
            <a:pPr eaLnBrk="1" hangingPunct="1"/>
            <a:r>
              <a:rPr lang="en-US" sz="4000" smtClean="0"/>
              <a:t>3. Which one is the reflection pattern?</a:t>
            </a:r>
          </a:p>
        </p:txBody>
      </p:sp>
      <p:graphicFrame>
        <p:nvGraphicFramePr>
          <p:cNvPr id="6147" name="Object 6"/>
          <p:cNvGraphicFramePr>
            <a:graphicFrameLocks noChangeAspect="1"/>
          </p:cNvGraphicFramePr>
          <p:nvPr/>
        </p:nvGraphicFramePr>
        <p:xfrm>
          <a:off x="4876800" y="1447800"/>
          <a:ext cx="1009650" cy="4800600"/>
        </p:xfrm>
        <a:graphic>
          <a:graphicData uri="http://schemas.openxmlformats.org/presentationml/2006/ole">
            <mc:AlternateContent xmlns:mc="http://schemas.openxmlformats.org/markup-compatibility/2006">
              <mc:Choice xmlns:v="urn:schemas-microsoft-com:vml" Requires="v">
                <p:oleObj spid="_x0000_s171025" name="Bitmap Image" r:id="rId4" imgW="678239" imgH="3223539" progId="Paint.Picture">
                  <p:embed/>
                </p:oleObj>
              </mc:Choice>
              <mc:Fallback>
                <p:oleObj name="Bitmap Image" r:id="rId4" imgW="678239" imgH="322353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47800"/>
                        <a:ext cx="10096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7"/>
          <p:cNvGraphicFramePr>
            <a:graphicFrameLocks noChangeAspect="1"/>
          </p:cNvGraphicFramePr>
          <p:nvPr/>
        </p:nvGraphicFramePr>
        <p:xfrm>
          <a:off x="6934200" y="1447800"/>
          <a:ext cx="1009650" cy="4800600"/>
        </p:xfrm>
        <a:graphic>
          <a:graphicData uri="http://schemas.openxmlformats.org/presentationml/2006/ole">
            <mc:AlternateContent xmlns:mc="http://schemas.openxmlformats.org/markup-compatibility/2006">
              <mc:Choice xmlns:v="urn:schemas-microsoft-com:vml" Requires="v">
                <p:oleObj spid="_x0000_s171026" name="Bitmap Image" r:id="rId6" imgW="678239" imgH="3223539" progId="Paint.Picture">
                  <p:embed/>
                </p:oleObj>
              </mc:Choice>
              <mc:Fallback>
                <p:oleObj name="Bitmap Image" r:id="rId6" imgW="678239" imgH="322353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1447800"/>
                        <a:ext cx="10096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9" name="Object 8"/>
          <p:cNvGraphicFramePr>
            <a:graphicFrameLocks noChangeAspect="1"/>
          </p:cNvGraphicFramePr>
          <p:nvPr/>
        </p:nvGraphicFramePr>
        <p:xfrm>
          <a:off x="838200" y="1524000"/>
          <a:ext cx="2225675" cy="4586288"/>
        </p:xfrm>
        <a:graphic>
          <a:graphicData uri="http://schemas.openxmlformats.org/presentationml/2006/ole">
            <mc:AlternateContent xmlns:mc="http://schemas.openxmlformats.org/markup-compatibility/2006">
              <mc:Choice xmlns:v="urn:schemas-microsoft-com:vml" Requires="v">
                <p:oleObj spid="_x0000_s171027" name="Bitmap Image" r:id="rId8" imgW="2225233" imgH="4586667" progId="Paint.Picture">
                  <p:embed/>
                </p:oleObj>
              </mc:Choice>
              <mc:Fallback>
                <p:oleObj name="Bitmap Image" r:id="rId8" imgW="2225233" imgH="4586667"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1524000"/>
                        <a:ext cx="2225675"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Text Box 9"/>
          <p:cNvSpPr txBox="1">
            <a:spLocks noChangeArrowheads="1"/>
          </p:cNvSpPr>
          <p:nvPr/>
        </p:nvSpPr>
        <p:spPr bwMode="auto">
          <a:xfrm>
            <a:off x="533400" y="61722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a:t>Wave pulse from speaker</a:t>
            </a:r>
          </a:p>
        </p:txBody>
      </p:sp>
      <p:sp>
        <p:nvSpPr>
          <p:cNvPr id="6151" name="Line 10"/>
          <p:cNvSpPr>
            <a:spLocks noChangeShapeType="1"/>
          </p:cNvSpPr>
          <p:nvPr/>
        </p:nvSpPr>
        <p:spPr bwMode="auto">
          <a:xfrm>
            <a:off x="5867400" y="1447800"/>
            <a:ext cx="0" cy="4800600"/>
          </a:xfrm>
          <a:prstGeom prst="line">
            <a:avLst/>
          </a:prstGeom>
          <a:noFill/>
          <a:ln w="762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2" name="Line 11"/>
          <p:cNvSpPr>
            <a:spLocks noChangeShapeType="1"/>
          </p:cNvSpPr>
          <p:nvPr/>
        </p:nvSpPr>
        <p:spPr bwMode="auto">
          <a:xfrm>
            <a:off x="7924800" y="1447800"/>
            <a:ext cx="0" cy="4800600"/>
          </a:xfrm>
          <a:prstGeom prst="line">
            <a:avLst/>
          </a:prstGeom>
          <a:noFill/>
          <a:ln w="762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3" name="Text Box 13"/>
          <p:cNvSpPr txBox="1">
            <a:spLocks noChangeArrowheads="1"/>
          </p:cNvSpPr>
          <p:nvPr/>
        </p:nvSpPr>
        <p:spPr bwMode="auto">
          <a:xfrm>
            <a:off x="4953000" y="6096000"/>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200"/>
              <a:t>A</a:t>
            </a:r>
          </a:p>
        </p:txBody>
      </p:sp>
      <p:sp>
        <p:nvSpPr>
          <p:cNvPr id="6154" name="Text Box 14"/>
          <p:cNvSpPr txBox="1">
            <a:spLocks noChangeArrowheads="1"/>
          </p:cNvSpPr>
          <p:nvPr/>
        </p:nvSpPr>
        <p:spPr bwMode="auto">
          <a:xfrm>
            <a:off x="6934200" y="6096000"/>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sz="3200"/>
              <a:t>B</a:t>
            </a:r>
          </a:p>
        </p:txBody>
      </p:sp>
    </p:spTree>
    <p:extLst>
      <p:ext uri="{BB962C8B-B14F-4D97-AF65-F5344CB8AC3E}">
        <p14:creationId xmlns:p14="http://schemas.microsoft.com/office/powerpoint/2010/main" val="213140446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“Sound waves are three dimensional.”</a:t>
            </a:r>
          </a:p>
        </p:txBody>
      </p:sp>
      <p:sp>
        <p:nvSpPr>
          <p:cNvPr id="7171" name="Rectangle 3"/>
          <p:cNvSpPr>
            <a:spLocks noGrp="1" noChangeArrowheads="1"/>
          </p:cNvSpPr>
          <p:nvPr>
            <p:ph type="body" idx="1"/>
          </p:nvPr>
        </p:nvSpPr>
        <p:spPr/>
        <p:txBody>
          <a:bodyPr/>
          <a:lstStyle/>
          <a:p>
            <a:pPr eaLnBrk="1" hangingPunct="1">
              <a:lnSpc>
                <a:spcPct val="90000"/>
              </a:lnSpc>
              <a:buFontTx/>
              <a:buNone/>
            </a:pPr>
            <a:r>
              <a:rPr lang="en-US" sz="4400" smtClean="0"/>
              <a:t>Talk to your partner: </a:t>
            </a:r>
          </a:p>
          <a:p>
            <a:pPr eaLnBrk="1" hangingPunct="1">
              <a:lnSpc>
                <a:spcPct val="90000"/>
              </a:lnSpc>
            </a:pPr>
            <a:r>
              <a:rPr lang="en-US" sz="4400" smtClean="0"/>
              <a:t>What evidence you have that supports this.</a:t>
            </a:r>
          </a:p>
          <a:p>
            <a:pPr eaLnBrk="1" hangingPunct="1">
              <a:lnSpc>
                <a:spcPct val="90000"/>
              </a:lnSpc>
            </a:pPr>
            <a:r>
              <a:rPr lang="en-US" sz="4400" smtClean="0"/>
              <a:t>How the wave could be represented </a:t>
            </a:r>
          </a:p>
          <a:p>
            <a:pPr eaLnBrk="1" hangingPunct="1">
              <a:lnSpc>
                <a:spcPct val="90000"/>
              </a:lnSpc>
            </a:pPr>
            <a:r>
              <a:rPr lang="en-US" sz="4400" smtClean="0"/>
              <a:t>How would reflection change?</a:t>
            </a:r>
          </a:p>
        </p:txBody>
      </p:sp>
    </p:spTree>
    <p:extLst>
      <p:ext uri="{BB962C8B-B14F-4D97-AF65-F5344CB8AC3E}">
        <p14:creationId xmlns:p14="http://schemas.microsoft.com/office/powerpoint/2010/main" val="153897713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Sketch what you think the pattern will look like</a:t>
            </a:r>
          </a:p>
        </p:txBody>
      </p:sp>
      <p:graphicFrame>
        <p:nvGraphicFramePr>
          <p:cNvPr id="8195" name="Object 3"/>
          <p:cNvGraphicFramePr>
            <a:graphicFrameLocks noChangeAspect="1"/>
          </p:cNvGraphicFramePr>
          <p:nvPr/>
        </p:nvGraphicFramePr>
        <p:xfrm>
          <a:off x="1600200" y="2133600"/>
          <a:ext cx="6705600" cy="2530475"/>
        </p:xfrm>
        <a:graphic>
          <a:graphicData uri="http://schemas.openxmlformats.org/presentationml/2006/ole">
            <mc:AlternateContent xmlns:mc="http://schemas.openxmlformats.org/markup-compatibility/2006">
              <mc:Choice xmlns:v="urn:schemas-microsoft-com:vml" Requires="v">
                <p:oleObj spid="_x0000_s172039" name="Bitmap Image" r:id="rId4" imgW="4320914" imgH="1630821" progId="Paint.Picture">
                  <p:embed/>
                </p:oleObj>
              </mc:Choice>
              <mc:Fallback>
                <p:oleObj name="Bitmap Image" r:id="rId4" imgW="4320914" imgH="163082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133600"/>
                        <a:ext cx="67056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6" name="Line 4"/>
          <p:cNvSpPr>
            <a:spLocks noChangeShapeType="1"/>
          </p:cNvSpPr>
          <p:nvPr/>
        </p:nvSpPr>
        <p:spPr bwMode="auto">
          <a:xfrm>
            <a:off x="2438400" y="2286000"/>
            <a:ext cx="22860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Line 5"/>
          <p:cNvSpPr>
            <a:spLocks noChangeShapeType="1"/>
          </p:cNvSpPr>
          <p:nvPr/>
        </p:nvSpPr>
        <p:spPr bwMode="auto">
          <a:xfrm flipH="1">
            <a:off x="5715000" y="4876800"/>
            <a:ext cx="22860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4304969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609600"/>
            <a:ext cx="6553200" cy="609600"/>
          </a:xfrm>
        </p:spPr>
        <p:txBody>
          <a:bodyPr/>
          <a:lstStyle/>
          <a:p>
            <a:pPr eaLnBrk="1" hangingPunct="1"/>
            <a:r>
              <a:rPr lang="en-US" smtClean="0"/>
              <a:t>Measurements </a:t>
            </a:r>
          </a:p>
        </p:txBody>
      </p:sp>
      <p:grpSp>
        <p:nvGrpSpPr>
          <p:cNvPr id="9219" name="Group 15"/>
          <p:cNvGrpSpPr>
            <a:grpSpLocks/>
          </p:cNvGrpSpPr>
          <p:nvPr/>
        </p:nvGrpSpPr>
        <p:grpSpPr bwMode="auto">
          <a:xfrm>
            <a:off x="381000" y="609600"/>
            <a:ext cx="8153400" cy="5181600"/>
            <a:chOff x="240" y="384"/>
            <a:chExt cx="5136" cy="3264"/>
          </a:xfrm>
        </p:grpSpPr>
        <p:graphicFrame>
          <p:nvGraphicFramePr>
            <p:cNvPr id="9220" name="Object 13"/>
            <p:cNvGraphicFramePr>
              <a:graphicFrameLocks noChangeAspect="1"/>
            </p:cNvGraphicFramePr>
            <p:nvPr/>
          </p:nvGraphicFramePr>
          <p:xfrm>
            <a:off x="1488" y="2880"/>
            <a:ext cx="3888" cy="488"/>
          </p:xfrm>
          <a:graphic>
            <a:graphicData uri="http://schemas.openxmlformats.org/presentationml/2006/ole">
              <mc:AlternateContent xmlns:mc="http://schemas.openxmlformats.org/markup-compatibility/2006">
                <mc:Choice xmlns:v="urn:schemas-microsoft-com:vml" Requires="v">
                  <p:oleObj spid="_x0000_s173073" name="Bitmap Image" r:id="rId4" imgW="4793395" imgH="609524" progId="Paint.Picture">
                    <p:embed/>
                  </p:oleObj>
                </mc:Choice>
                <mc:Fallback>
                  <p:oleObj name="Bitmap Image" r:id="rId4" imgW="4793395" imgH="60952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2880"/>
                          <a:ext cx="3888" cy="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221" name="Group 14"/>
            <p:cNvGrpSpPr>
              <a:grpSpLocks/>
            </p:cNvGrpSpPr>
            <p:nvPr/>
          </p:nvGrpSpPr>
          <p:grpSpPr bwMode="auto">
            <a:xfrm>
              <a:off x="240" y="384"/>
              <a:ext cx="4992" cy="2506"/>
              <a:chOff x="240" y="384"/>
              <a:chExt cx="4992" cy="2506"/>
            </a:xfrm>
          </p:grpSpPr>
          <p:graphicFrame>
            <p:nvGraphicFramePr>
              <p:cNvPr id="9226" name="Object 3"/>
              <p:cNvGraphicFramePr>
                <a:graphicFrameLocks noChangeAspect="1"/>
              </p:cNvGraphicFramePr>
              <p:nvPr/>
            </p:nvGraphicFramePr>
            <p:xfrm>
              <a:off x="1008" y="1296"/>
              <a:ext cx="4224" cy="1594"/>
            </p:xfrm>
            <a:graphic>
              <a:graphicData uri="http://schemas.openxmlformats.org/presentationml/2006/ole">
                <mc:AlternateContent xmlns:mc="http://schemas.openxmlformats.org/markup-compatibility/2006">
                  <mc:Choice xmlns:v="urn:schemas-microsoft-com:vml" Requires="v">
                    <p:oleObj spid="_x0000_s173074" name="Bitmap Image" r:id="rId6" imgW="4320914" imgH="1630821" progId="Paint.Picture">
                      <p:embed/>
                    </p:oleObj>
                  </mc:Choice>
                  <mc:Fallback>
                    <p:oleObj name="Bitmap Image" r:id="rId6" imgW="4320914" imgH="163082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 y="1296"/>
                            <a:ext cx="4224" cy="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7" name="Object 12"/>
              <p:cNvGraphicFramePr>
                <a:graphicFrameLocks noChangeAspect="1"/>
              </p:cNvGraphicFramePr>
              <p:nvPr/>
            </p:nvGraphicFramePr>
            <p:xfrm>
              <a:off x="288" y="384"/>
              <a:ext cx="522" cy="2448"/>
            </p:xfrm>
            <a:graphic>
              <a:graphicData uri="http://schemas.openxmlformats.org/presentationml/2006/ole">
                <mc:AlternateContent xmlns:mc="http://schemas.openxmlformats.org/markup-compatibility/2006">
                  <mc:Choice xmlns:v="urn:schemas-microsoft-com:vml" Requires="v">
                    <p:oleObj spid="_x0000_s173075" name="Bitmap Image" r:id="rId8" imgW="487826" imgH="2286198" progId="Paint.Picture">
                      <p:embed/>
                    </p:oleObj>
                  </mc:Choice>
                  <mc:Fallback>
                    <p:oleObj name="Bitmap Image" r:id="rId8" imgW="487826" imgH="2286198"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 y="384"/>
                            <a:ext cx="522" cy="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8" name="Line 10"/>
              <p:cNvSpPr>
                <a:spLocks noChangeShapeType="1"/>
              </p:cNvSpPr>
              <p:nvPr/>
            </p:nvSpPr>
            <p:spPr bwMode="auto">
              <a:xfrm>
                <a:off x="240" y="2784"/>
                <a:ext cx="4176"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9" name="Line 11"/>
              <p:cNvSpPr>
                <a:spLocks noChangeShapeType="1"/>
              </p:cNvSpPr>
              <p:nvPr/>
            </p:nvSpPr>
            <p:spPr bwMode="auto">
              <a:xfrm>
                <a:off x="240" y="1584"/>
                <a:ext cx="4272"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2" name="Line 5"/>
            <p:cNvSpPr>
              <a:spLocks noChangeShapeType="1"/>
            </p:cNvSpPr>
            <p:nvPr/>
          </p:nvSpPr>
          <p:spPr bwMode="auto">
            <a:xfrm>
              <a:off x="1488" y="1968"/>
              <a:ext cx="0" cy="168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3" name="Line 6"/>
            <p:cNvSpPr>
              <a:spLocks noChangeShapeType="1"/>
            </p:cNvSpPr>
            <p:nvPr/>
          </p:nvSpPr>
          <p:spPr bwMode="auto">
            <a:xfrm>
              <a:off x="3216" y="1968"/>
              <a:ext cx="0" cy="168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4" name="Line 7"/>
            <p:cNvSpPr>
              <a:spLocks noChangeShapeType="1"/>
            </p:cNvSpPr>
            <p:nvPr/>
          </p:nvSpPr>
          <p:spPr bwMode="auto">
            <a:xfrm>
              <a:off x="3840" y="1968"/>
              <a:ext cx="0" cy="168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5" name="Line 8"/>
            <p:cNvSpPr>
              <a:spLocks noChangeShapeType="1"/>
            </p:cNvSpPr>
            <p:nvPr/>
          </p:nvSpPr>
          <p:spPr bwMode="auto">
            <a:xfrm>
              <a:off x="4656" y="1968"/>
              <a:ext cx="0" cy="168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8489681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152400"/>
            <a:ext cx="7772400" cy="1143000"/>
          </a:xfrm>
        </p:spPr>
        <p:txBody>
          <a:bodyPr/>
          <a:lstStyle/>
          <a:p>
            <a:pPr eaLnBrk="1" hangingPunct="1"/>
            <a:r>
              <a:rPr lang="en-US" smtClean="0"/>
              <a:t>Paused clips</a:t>
            </a:r>
          </a:p>
        </p:txBody>
      </p:sp>
      <p:graphicFrame>
        <p:nvGraphicFramePr>
          <p:cNvPr id="10243" name="Object 3"/>
          <p:cNvGraphicFramePr>
            <a:graphicFrameLocks noChangeAspect="1"/>
          </p:cNvGraphicFramePr>
          <p:nvPr/>
        </p:nvGraphicFramePr>
        <p:xfrm>
          <a:off x="2743200" y="1295400"/>
          <a:ext cx="2767013" cy="1493838"/>
        </p:xfrm>
        <a:graphic>
          <a:graphicData uri="http://schemas.openxmlformats.org/presentationml/2006/ole">
            <mc:AlternateContent xmlns:mc="http://schemas.openxmlformats.org/markup-compatibility/2006">
              <mc:Choice xmlns:v="urn:schemas-microsoft-com:vml" Requires="v">
                <p:oleObj spid="_x0000_s174097" name="Bitmap Image" r:id="rId4" imgW="2766300" imgH="1493649" progId="Paint.Picture">
                  <p:embed/>
                </p:oleObj>
              </mc:Choice>
              <mc:Fallback>
                <p:oleObj name="Bitmap Image" r:id="rId4" imgW="2766300" imgH="149364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295400"/>
                        <a:ext cx="2767013"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4" name="Object 4"/>
          <p:cNvGraphicFramePr>
            <a:graphicFrameLocks noChangeAspect="1"/>
          </p:cNvGraphicFramePr>
          <p:nvPr/>
        </p:nvGraphicFramePr>
        <p:xfrm>
          <a:off x="3048000" y="2971800"/>
          <a:ext cx="2416175" cy="1385888"/>
        </p:xfrm>
        <a:graphic>
          <a:graphicData uri="http://schemas.openxmlformats.org/presentationml/2006/ole">
            <mc:AlternateContent xmlns:mc="http://schemas.openxmlformats.org/markup-compatibility/2006">
              <mc:Choice xmlns:v="urn:schemas-microsoft-com:vml" Requires="v">
                <p:oleObj spid="_x0000_s174098" name="Bitmap Image" r:id="rId6" imgW="2415749" imgH="1386667" progId="Paint.Picture">
                  <p:embed/>
                </p:oleObj>
              </mc:Choice>
              <mc:Fallback>
                <p:oleObj name="Bitmap Image" r:id="rId6" imgW="2415749" imgH="1386667"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2971800"/>
                        <a:ext cx="2416175"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5" name="Object 5"/>
          <p:cNvGraphicFramePr>
            <a:graphicFrameLocks noChangeAspect="1"/>
          </p:cNvGraphicFramePr>
          <p:nvPr/>
        </p:nvGraphicFramePr>
        <p:xfrm>
          <a:off x="2819400" y="4572000"/>
          <a:ext cx="2811463" cy="1050925"/>
        </p:xfrm>
        <a:graphic>
          <a:graphicData uri="http://schemas.openxmlformats.org/presentationml/2006/ole">
            <mc:AlternateContent xmlns:mc="http://schemas.openxmlformats.org/markup-compatibility/2006">
              <mc:Choice xmlns:v="urn:schemas-microsoft-com:vml" Requires="v">
                <p:oleObj spid="_x0000_s174099" name="Bitmap Image" r:id="rId8" imgW="2812024" imgH="1051651" progId="Paint.Picture">
                  <p:embed/>
                </p:oleObj>
              </mc:Choice>
              <mc:Fallback>
                <p:oleObj name="Bitmap Image" r:id="rId8" imgW="2812024" imgH="1051651"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4572000"/>
                        <a:ext cx="281146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8823621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470025"/>
          </a:xfrm>
        </p:spPr>
        <p:txBody>
          <a:bodyPr>
            <a:normAutofit fontScale="90000"/>
          </a:bodyPr>
          <a:lstStyle/>
          <a:p>
            <a:r>
              <a:rPr lang="en-US" i="1" dirty="0" smtClean="0">
                <a:hlinkClick r:id="rId2"/>
              </a:rPr>
              <a:t>Resonance</a:t>
            </a:r>
            <a:r>
              <a:rPr lang="en-US" dirty="0" smtClean="0"/>
              <a:t/>
            </a:r>
            <a:br>
              <a:rPr lang="en-US" dirty="0" smtClean="0"/>
            </a:br>
            <a:r>
              <a:rPr lang="en-US" dirty="0" smtClean="0">
                <a:hlinkClick r:id="rId3"/>
              </a:rPr>
              <a:t>Activity</a:t>
            </a:r>
            <a:r>
              <a:rPr lang="en-US" dirty="0" smtClean="0"/>
              <a:t/>
            </a:r>
            <a:br>
              <a:rPr lang="en-US" dirty="0" smtClean="0"/>
            </a:br>
            <a:r>
              <a:rPr lang="en-US" sz="3100" dirty="0" smtClean="0"/>
              <a:t>by Trish Loeblein and Mike </a:t>
            </a:r>
            <a:r>
              <a:rPr lang="en-US" sz="3100" dirty="0" err="1" smtClean="0"/>
              <a:t>Dubson</a:t>
            </a:r>
            <a:r>
              <a:rPr lang="en-US" sz="3100" dirty="0" smtClean="0"/>
              <a:t> </a:t>
            </a:r>
            <a:endParaRPr lang="en-US" sz="3100" dirty="0"/>
          </a:p>
        </p:txBody>
      </p:sp>
      <p:sp>
        <p:nvSpPr>
          <p:cNvPr id="3" name="Subtitle 2"/>
          <p:cNvSpPr>
            <a:spLocks noGrp="1"/>
          </p:cNvSpPr>
          <p:nvPr>
            <p:ph type="subTitle" idx="1"/>
          </p:nvPr>
        </p:nvSpPr>
        <p:spPr>
          <a:xfrm>
            <a:off x="609600" y="2286000"/>
            <a:ext cx="7696200" cy="4038600"/>
          </a:xfrm>
        </p:spPr>
        <p:txBody>
          <a:bodyPr>
            <a:normAutofit fontScale="55000" lnSpcReduction="20000"/>
          </a:bodyPr>
          <a:lstStyle/>
          <a:p>
            <a:pPr algn="l"/>
            <a:r>
              <a:rPr lang="en-US" sz="5900" b="1" dirty="0">
                <a:solidFill>
                  <a:schemeClr val="tx1"/>
                </a:solidFill>
              </a:rPr>
              <a:t>Learning Goals:</a:t>
            </a:r>
            <a:r>
              <a:rPr lang="en-US" sz="5900" dirty="0">
                <a:solidFill>
                  <a:schemeClr val="tx1"/>
                </a:solidFill>
              </a:rPr>
              <a:t>  Students will be able to: </a:t>
            </a:r>
          </a:p>
          <a:p>
            <a:pPr marL="511175" lvl="0" indent="-511175" algn="l">
              <a:buFont typeface="+mj-lt"/>
              <a:buAutoNum type="arabicPeriod"/>
            </a:pPr>
            <a:r>
              <a:rPr lang="en-GB" sz="5100" dirty="0">
                <a:solidFill>
                  <a:srgbClr val="7030A0"/>
                </a:solidFill>
              </a:rPr>
              <a:t>Describe what resonance means for a simple system of a mass on a spring.  </a:t>
            </a:r>
            <a:endParaRPr lang="en-US" sz="5100" dirty="0">
              <a:solidFill>
                <a:srgbClr val="7030A0"/>
              </a:solidFill>
            </a:endParaRPr>
          </a:p>
          <a:p>
            <a:pPr marL="511175" lvl="0" indent="-511175" algn="l">
              <a:buFont typeface="+mj-lt"/>
              <a:buAutoNum type="arabicPeriod"/>
            </a:pPr>
            <a:r>
              <a:rPr lang="en-GB" sz="5100" dirty="0">
                <a:solidFill>
                  <a:srgbClr val="7030A0"/>
                </a:solidFill>
              </a:rPr>
              <a:t>Identify, through experimentation, cause and effect relationships that affect natural resonance of these systems.</a:t>
            </a:r>
            <a:endParaRPr lang="en-US" sz="5100" dirty="0">
              <a:solidFill>
                <a:srgbClr val="7030A0"/>
              </a:solidFill>
            </a:endParaRPr>
          </a:p>
          <a:p>
            <a:pPr marL="511175" lvl="0" indent="-511175" algn="l">
              <a:buFont typeface="+mj-lt"/>
              <a:buAutoNum type="arabicPeriod"/>
            </a:pPr>
            <a:r>
              <a:rPr lang="en-GB" sz="5100" dirty="0">
                <a:solidFill>
                  <a:srgbClr val="7030A0"/>
                </a:solidFill>
              </a:rPr>
              <a:t>Give examples of real-world systems to which the understanding of resonance should be applied and explain why</a:t>
            </a:r>
            <a:r>
              <a:rPr lang="en-GB" sz="5100" dirty="0" smtClean="0">
                <a:solidFill>
                  <a:srgbClr val="7030A0"/>
                </a:solidFill>
              </a:rPr>
              <a:t>. (not addressed in CQ’s)</a:t>
            </a:r>
            <a:endParaRPr lang="en-US" sz="5100" dirty="0">
              <a:solidFill>
                <a:srgbClr val="7030A0"/>
              </a:solidFill>
            </a:endParaRPr>
          </a:p>
          <a:p>
            <a:pPr lvl="0" algn="l"/>
            <a:endParaRPr lang="en-US" sz="5900" dirty="0">
              <a:solidFill>
                <a:schemeClr val="tx1"/>
              </a:solidFill>
            </a:endParaRPr>
          </a:p>
        </p:txBody>
      </p:sp>
      <p:sp>
        <p:nvSpPr>
          <p:cNvPr id="4" name="TextBox 5"/>
          <p:cNvSpPr txBox="1">
            <a:spLocks noChangeArrowheads="1"/>
          </p:cNvSpPr>
          <p:nvPr/>
        </p:nvSpPr>
        <p:spPr bwMode="auto">
          <a:xfrm>
            <a:off x="6324600" y="6165055"/>
            <a:ext cx="242000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hlinkClick r:id="rId4" action="ppaction://hlinkfile"/>
              </a:rPr>
              <a:t>phet.colorado.edu</a:t>
            </a:r>
            <a:endParaRPr lang="en-US" dirty="0"/>
          </a:p>
        </p:txBody>
      </p:sp>
    </p:spTree>
    <p:extLst>
      <p:ext uri="{BB962C8B-B14F-4D97-AF65-F5344CB8AC3E}">
        <p14:creationId xmlns:p14="http://schemas.microsoft.com/office/powerpoint/2010/main" val="42784105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89721"/>
            <a:ext cx="6553200" cy="1143000"/>
          </a:xfrm>
        </p:spPr>
        <p:txBody>
          <a:bodyPr>
            <a:normAutofit fontScale="90000"/>
          </a:bodyPr>
          <a:lstStyle/>
          <a:p>
            <a:pPr algn="l"/>
            <a:r>
              <a:rPr lang="en-US" dirty="0" smtClean="0"/>
              <a:t>1. </a:t>
            </a:r>
            <a:r>
              <a:rPr lang="en-US" b="1" dirty="0" smtClean="0"/>
              <a:t>Which system will have the lower resonant frequency?</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48290635"/>
              </p:ext>
            </p:extLst>
          </p:nvPr>
        </p:nvGraphicFramePr>
        <p:xfrm>
          <a:off x="5464285" y="2639543"/>
          <a:ext cx="3197940" cy="2316480"/>
        </p:xfrm>
        <a:graphic>
          <a:graphicData uri="http://schemas.openxmlformats.org/drawingml/2006/table">
            <a:tbl>
              <a:tblPr firstRow="1" bandRow="1">
                <a:tableStyleId>{C4B1156A-380E-4F78-BDF5-A606A8083BF9}</a:tableStyleId>
              </a:tblPr>
              <a:tblGrid>
                <a:gridCol w="1464877"/>
                <a:gridCol w="907788"/>
                <a:gridCol w="825275"/>
              </a:tblGrid>
              <a:tr h="370840">
                <a:tc>
                  <a:txBody>
                    <a:bodyPr/>
                    <a:lstStyle/>
                    <a:p>
                      <a:r>
                        <a:rPr lang="en-US" sz="2800" dirty="0" smtClean="0"/>
                        <a:t>Mass (kg)</a:t>
                      </a:r>
                      <a:endParaRPr lang="en-US" sz="2800" dirty="0"/>
                    </a:p>
                  </a:txBody>
                  <a:tcPr/>
                </a:tc>
                <a:tc>
                  <a:txBody>
                    <a:bodyPr/>
                    <a:lstStyle/>
                    <a:p>
                      <a:r>
                        <a:rPr lang="en-US" sz="2800" dirty="0" smtClean="0"/>
                        <a:t>2.5 </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973138" algn="l"/>
                        </a:tabLst>
                        <a:defRPr/>
                      </a:pPr>
                      <a:r>
                        <a:rPr lang="en-US" sz="2800" dirty="0" smtClean="0"/>
                        <a:t>5.0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Spring constant (N/m)</a:t>
                      </a:r>
                    </a:p>
                  </a:txBody>
                  <a:tcPr/>
                </a:tc>
                <a:tc>
                  <a:txBody>
                    <a:bodyPr/>
                    <a:lstStyle/>
                    <a:p>
                      <a:r>
                        <a:rPr lang="en-US" sz="2800" b="1" dirty="0" smtClean="0"/>
                        <a:t>100</a:t>
                      </a:r>
                      <a:endParaRPr lang="en-US" sz="28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100</a:t>
                      </a:r>
                    </a:p>
                  </a:txBody>
                  <a:tcP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752" y="88500"/>
            <a:ext cx="1676400" cy="255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1000" y="5562600"/>
            <a:ext cx="8915400" cy="769441"/>
          </a:xfrm>
          <a:prstGeom prst="rect">
            <a:avLst/>
          </a:prstGeom>
          <a:noFill/>
        </p:spPr>
        <p:txBody>
          <a:bodyPr wrap="square" rtlCol="0">
            <a:spAutoFit/>
          </a:bodyPr>
          <a:lstStyle/>
          <a:p>
            <a:r>
              <a:rPr lang="en-US" sz="4400" b="1" dirty="0">
                <a:solidFill>
                  <a:srgbClr val="7030A0"/>
                </a:solidFill>
              </a:rPr>
              <a:t>A) 1   B) 2  C) Same frequency </a:t>
            </a:r>
          </a:p>
        </p:txBody>
      </p:sp>
    </p:spTree>
    <p:extLst>
      <p:ext uri="{BB962C8B-B14F-4D97-AF65-F5344CB8AC3E}">
        <p14:creationId xmlns:p14="http://schemas.microsoft.com/office/powerpoint/2010/main" val="168470222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89721"/>
            <a:ext cx="6553200" cy="1143000"/>
          </a:xfrm>
        </p:spPr>
        <p:txBody>
          <a:bodyPr>
            <a:normAutofit fontScale="90000"/>
          </a:bodyPr>
          <a:lstStyle/>
          <a:p>
            <a:pPr algn="l"/>
            <a:r>
              <a:rPr lang="en-US" dirty="0"/>
              <a:t>2</a:t>
            </a:r>
            <a:r>
              <a:rPr lang="en-US" dirty="0" smtClean="0"/>
              <a:t>. </a:t>
            </a:r>
            <a:r>
              <a:rPr lang="en-US" b="1" dirty="0" smtClean="0"/>
              <a:t>Which system will have the lower </a:t>
            </a:r>
            <a:r>
              <a:rPr lang="en-US" b="1" dirty="0" err="1" smtClean="0"/>
              <a:t>resonany</a:t>
            </a:r>
            <a:r>
              <a:rPr lang="en-US" b="1" dirty="0" smtClean="0"/>
              <a:t> frequency?</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89103486"/>
              </p:ext>
            </p:extLst>
          </p:nvPr>
        </p:nvGraphicFramePr>
        <p:xfrm>
          <a:off x="5464285" y="2639543"/>
          <a:ext cx="3197940" cy="2316480"/>
        </p:xfrm>
        <a:graphic>
          <a:graphicData uri="http://schemas.openxmlformats.org/drawingml/2006/table">
            <a:tbl>
              <a:tblPr firstRow="1" bandRow="1">
                <a:tableStyleId>{C4B1156A-380E-4F78-BDF5-A606A8083BF9}</a:tableStyleId>
              </a:tblPr>
              <a:tblGrid>
                <a:gridCol w="1464877"/>
                <a:gridCol w="907788"/>
                <a:gridCol w="825275"/>
              </a:tblGrid>
              <a:tr h="370840">
                <a:tc>
                  <a:txBody>
                    <a:bodyPr/>
                    <a:lstStyle/>
                    <a:p>
                      <a:r>
                        <a:rPr lang="en-US" sz="2800" dirty="0" smtClean="0"/>
                        <a:t>Mass (kg)</a:t>
                      </a:r>
                      <a:endParaRPr lang="en-US" sz="2800" dirty="0"/>
                    </a:p>
                  </a:txBody>
                  <a:tcPr/>
                </a:tc>
                <a:tc>
                  <a:txBody>
                    <a:bodyPr/>
                    <a:lstStyle/>
                    <a:p>
                      <a:r>
                        <a:rPr lang="en-US" sz="2800" dirty="0" smtClean="0"/>
                        <a:t>5.0 </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973138" algn="l"/>
                        </a:tabLst>
                        <a:defRPr/>
                      </a:pPr>
                      <a:r>
                        <a:rPr lang="en-US" sz="2800" dirty="0" smtClean="0"/>
                        <a:t>5.0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Spring constant (N/m)</a:t>
                      </a:r>
                    </a:p>
                  </a:txBody>
                  <a:tcPr/>
                </a:tc>
                <a:tc>
                  <a:txBody>
                    <a:bodyPr/>
                    <a:lstStyle/>
                    <a:p>
                      <a:r>
                        <a:rPr lang="en-US" sz="2800" b="1" dirty="0" smtClean="0"/>
                        <a:t>200</a:t>
                      </a:r>
                      <a:endParaRPr lang="en-US" sz="28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100</a:t>
                      </a:r>
                    </a:p>
                  </a:txBody>
                  <a:tcPr/>
                </a:tc>
              </a:tr>
            </a:tbl>
          </a:graphicData>
        </a:graphic>
      </p:graphicFrame>
      <p:sp>
        <p:nvSpPr>
          <p:cNvPr id="6" name="TextBox 5"/>
          <p:cNvSpPr txBox="1"/>
          <p:nvPr/>
        </p:nvSpPr>
        <p:spPr>
          <a:xfrm>
            <a:off x="381000" y="5562600"/>
            <a:ext cx="8915400" cy="769441"/>
          </a:xfrm>
          <a:prstGeom prst="rect">
            <a:avLst/>
          </a:prstGeom>
          <a:noFill/>
        </p:spPr>
        <p:txBody>
          <a:bodyPr wrap="square" rtlCol="0">
            <a:spAutoFit/>
          </a:bodyPr>
          <a:lstStyle/>
          <a:p>
            <a:r>
              <a:rPr lang="en-US" sz="4400" b="1" dirty="0">
                <a:solidFill>
                  <a:srgbClr val="7030A0"/>
                </a:solidFill>
              </a:rPr>
              <a:t>A) 1   B) 2  C) Same frequency.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204" y="104612"/>
            <a:ext cx="1676400" cy="252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5145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381000"/>
          </a:xfrm>
        </p:spPr>
        <p:txBody>
          <a:bodyPr/>
          <a:lstStyle/>
          <a:p>
            <a:r>
              <a:rPr lang="en-US" sz="1600" b="1" dirty="0"/>
              <a:t>Plans for using PhET simulation activities in </a:t>
            </a:r>
            <a:r>
              <a:rPr lang="en-US" sz="1600" b="1" dirty="0" err="1"/>
              <a:t>Loeblein’s</a:t>
            </a:r>
            <a:r>
              <a:rPr lang="en-US" sz="1600" b="1" dirty="0"/>
              <a:t> College Physics </a:t>
            </a:r>
            <a:r>
              <a:rPr lang="en-US" sz="1600" dirty="0"/>
              <a:t/>
            </a:r>
            <a:br>
              <a:rPr lang="en-US" sz="1600" dirty="0"/>
            </a:br>
            <a:r>
              <a:rPr lang="en-US" sz="1600" b="1" dirty="0"/>
              <a:t>IC</a:t>
            </a:r>
            <a:r>
              <a:rPr lang="en-US" sz="1600" dirty="0"/>
              <a:t> In Class Activity; </a:t>
            </a:r>
            <a:r>
              <a:rPr lang="en-US" sz="1600" b="1" dirty="0"/>
              <a:t>CQ</a:t>
            </a:r>
            <a:r>
              <a:rPr lang="en-US" sz="1600" dirty="0"/>
              <a:t> clicker questions; </a:t>
            </a:r>
            <a:r>
              <a:rPr lang="en-US" sz="1600" b="1" dirty="0"/>
              <a:t>HW</a:t>
            </a:r>
            <a:r>
              <a:rPr lang="en-US" sz="1600" dirty="0"/>
              <a:t> homework ; </a:t>
            </a:r>
            <a:r>
              <a:rPr lang="en-US" sz="1600" b="1" dirty="0"/>
              <a:t>Demo</a:t>
            </a:r>
            <a:r>
              <a:rPr lang="en-US" sz="1600" dirty="0"/>
              <a:t>: teacher centered group </a:t>
            </a:r>
            <a:r>
              <a:rPr lang="en-US" sz="1600" dirty="0" smtClean="0"/>
              <a:t>discussion</a:t>
            </a:r>
            <a:endParaRPr lang="en-US" sz="1600" dirty="0"/>
          </a:p>
        </p:txBody>
      </p:sp>
      <p:sp>
        <p:nvSpPr>
          <p:cNvPr id="3" name="TextBox 2"/>
          <p:cNvSpPr txBox="1"/>
          <p:nvPr/>
        </p:nvSpPr>
        <p:spPr>
          <a:xfrm>
            <a:off x="457200" y="685800"/>
            <a:ext cx="3657600" cy="5909310"/>
          </a:xfrm>
          <a:prstGeom prst="rect">
            <a:avLst/>
          </a:prstGeom>
          <a:noFill/>
        </p:spPr>
        <p:txBody>
          <a:bodyPr wrap="square" rtlCol="0">
            <a:spAutoFit/>
          </a:bodyPr>
          <a:lstStyle/>
          <a:p>
            <a:r>
              <a:rPr lang="en-US" sz="1400" b="1" dirty="0"/>
              <a:t>Semester 1</a:t>
            </a:r>
          </a:p>
          <a:p>
            <a:r>
              <a:rPr lang="en-US" sz="1400" dirty="0"/>
              <a:t>Unit 1</a:t>
            </a:r>
            <a:r>
              <a:rPr lang="en-US" sz="1400" b="1" dirty="0"/>
              <a:t>: Introduction to Motion:</a:t>
            </a:r>
            <a:endParaRPr lang="en-US" sz="1400" dirty="0"/>
          </a:p>
          <a:p>
            <a:r>
              <a:rPr lang="en-US" sz="1400" b="1" dirty="0" smtClean="0"/>
              <a:t>  </a:t>
            </a:r>
            <a:r>
              <a:rPr lang="en-US" sz="1400" dirty="0"/>
              <a:t>Moving Man IC/CQ  </a:t>
            </a:r>
          </a:p>
          <a:p>
            <a:r>
              <a:rPr lang="en-US" sz="1400" dirty="0" smtClean="0"/>
              <a:t>  Calculus </a:t>
            </a:r>
            <a:r>
              <a:rPr lang="en-US" sz="1400" dirty="0" err="1"/>
              <a:t>Grapher</a:t>
            </a:r>
            <a:r>
              <a:rPr lang="en-US" sz="1400" dirty="0"/>
              <a:t> HW/CQ</a:t>
            </a:r>
          </a:p>
          <a:p>
            <a:r>
              <a:rPr lang="en-US" sz="1400" dirty="0"/>
              <a:t>Unit 2: </a:t>
            </a:r>
            <a:r>
              <a:rPr lang="en-US" sz="1400" b="1" dirty="0"/>
              <a:t>More on motion and Measurement </a:t>
            </a:r>
            <a:endParaRPr lang="en-US" sz="1400" dirty="0"/>
          </a:p>
          <a:p>
            <a:r>
              <a:rPr lang="en-US" sz="1400" dirty="0" smtClean="0"/>
              <a:t>  Vector </a:t>
            </a:r>
            <a:r>
              <a:rPr lang="en-US" sz="1400" dirty="0"/>
              <a:t>Addition IC/CQ </a:t>
            </a:r>
            <a:r>
              <a:rPr lang="en-US" sz="1400" b="1" dirty="0"/>
              <a:t> </a:t>
            </a:r>
            <a:endParaRPr lang="en-US" sz="1400" dirty="0"/>
          </a:p>
          <a:p>
            <a:r>
              <a:rPr lang="en-US" sz="1400" dirty="0" smtClean="0"/>
              <a:t>  Projectile </a:t>
            </a:r>
            <a:r>
              <a:rPr lang="en-US" sz="1400" dirty="0"/>
              <a:t>motion IC/CQ</a:t>
            </a:r>
          </a:p>
          <a:p>
            <a:r>
              <a:rPr lang="en-US" sz="1400" dirty="0"/>
              <a:t>Unit 3:</a:t>
            </a:r>
            <a:r>
              <a:rPr lang="en-US" sz="1400" b="1" dirty="0"/>
              <a:t> Forces and the Laws of Motion Publishing skills: curve fit, drawing, tables</a:t>
            </a:r>
            <a:endParaRPr lang="en-US" sz="1400" dirty="0"/>
          </a:p>
          <a:p>
            <a:r>
              <a:rPr lang="en-US" sz="1400" dirty="0"/>
              <a:t> </a:t>
            </a:r>
            <a:r>
              <a:rPr lang="en-US" sz="1400" dirty="0" smtClean="0"/>
              <a:t> Forces </a:t>
            </a:r>
            <a:r>
              <a:rPr lang="en-US" sz="1400" dirty="0"/>
              <a:t>and Motion:  Two activities </a:t>
            </a:r>
            <a:r>
              <a:rPr lang="en-US" sz="1400" dirty="0" smtClean="0"/>
              <a:t>IC/CQ</a:t>
            </a:r>
            <a:r>
              <a:rPr lang="en-US" sz="1400" dirty="0"/>
              <a:t> </a:t>
            </a:r>
            <a:r>
              <a:rPr lang="en-US" sz="1400" dirty="0" smtClean="0"/>
              <a:t>   Ramp- </a:t>
            </a:r>
            <a:r>
              <a:rPr lang="en-US" sz="1400" dirty="0"/>
              <a:t>Force and Motion: Two activities IC/CQ</a:t>
            </a:r>
          </a:p>
          <a:p>
            <a:r>
              <a:rPr lang="en-US" sz="1400" dirty="0"/>
              <a:t> </a:t>
            </a:r>
            <a:r>
              <a:rPr lang="en-US" sz="1400" dirty="0" smtClean="0"/>
              <a:t> Maze </a:t>
            </a:r>
            <a:r>
              <a:rPr lang="en-US" sz="1400" dirty="0"/>
              <a:t>Game: HW/CQ</a:t>
            </a:r>
          </a:p>
          <a:p>
            <a:r>
              <a:rPr lang="en-US" sz="1400" dirty="0"/>
              <a:t> </a:t>
            </a:r>
            <a:r>
              <a:rPr lang="en-US" sz="1400" dirty="0" smtClean="0"/>
              <a:t> Curve </a:t>
            </a:r>
            <a:r>
              <a:rPr lang="en-US" sz="1400" dirty="0"/>
              <a:t>Fitting: HW</a:t>
            </a:r>
          </a:p>
          <a:p>
            <a:r>
              <a:rPr lang="en-US" sz="1400" dirty="0"/>
              <a:t>Unit 4:</a:t>
            </a:r>
            <a:r>
              <a:rPr lang="en-US" sz="1400" b="1" dirty="0"/>
              <a:t> Work, Energy, Momentum and Collisions </a:t>
            </a:r>
            <a:endParaRPr lang="en-US" sz="1400" dirty="0"/>
          </a:p>
          <a:p>
            <a:r>
              <a:rPr lang="en-US" sz="1400" dirty="0" smtClean="0"/>
              <a:t>  Energy </a:t>
            </a:r>
            <a:r>
              <a:rPr lang="en-US" sz="1400" dirty="0"/>
              <a:t>Skate Park: Four activities IC/CQ</a:t>
            </a:r>
          </a:p>
          <a:p>
            <a:r>
              <a:rPr lang="en-US" sz="1400" dirty="0"/>
              <a:t> </a:t>
            </a:r>
            <a:r>
              <a:rPr lang="en-US" sz="1400" dirty="0" smtClean="0"/>
              <a:t> Masses </a:t>
            </a:r>
            <a:r>
              <a:rPr lang="en-US" sz="1400" dirty="0"/>
              <a:t>and Springs: IC/CQ</a:t>
            </a:r>
          </a:p>
          <a:p>
            <a:r>
              <a:rPr lang="en-US" sz="1400" dirty="0"/>
              <a:t> </a:t>
            </a:r>
            <a:r>
              <a:rPr lang="en-US" sz="1400" dirty="0" smtClean="0"/>
              <a:t> Collision</a:t>
            </a:r>
            <a:r>
              <a:rPr lang="en-US" sz="1400" dirty="0"/>
              <a:t>: HW	</a:t>
            </a:r>
          </a:p>
          <a:p>
            <a:r>
              <a:rPr lang="en-US" sz="1400" dirty="0"/>
              <a:t>Unit 5:</a:t>
            </a:r>
            <a:r>
              <a:rPr lang="en-US" sz="1400" b="1" dirty="0"/>
              <a:t> Circular Motion and Semester Project</a:t>
            </a:r>
            <a:endParaRPr lang="en-US" sz="1400" dirty="0"/>
          </a:p>
          <a:p>
            <a:r>
              <a:rPr lang="en-US" sz="1400" b="1" dirty="0"/>
              <a:t> </a:t>
            </a:r>
            <a:r>
              <a:rPr lang="en-US" sz="1400" b="1" dirty="0" smtClean="0"/>
              <a:t> </a:t>
            </a:r>
            <a:r>
              <a:rPr lang="en-US" sz="1400" dirty="0" smtClean="0"/>
              <a:t>Pendulum</a:t>
            </a:r>
            <a:r>
              <a:rPr lang="en-US" sz="1400" dirty="0"/>
              <a:t>: HW/CQ</a:t>
            </a:r>
          </a:p>
          <a:p>
            <a:r>
              <a:rPr lang="en-US" sz="1400" dirty="0" smtClean="0"/>
              <a:t>  Gravity </a:t>
            </a:r>
            <a:r>
              <a:rPr lang="en-US" sz="1400" dirty="0"/>
              <a:t>Force Lab: IC/CQ </a:t>
            </a:r>
            <a:r>
              <a:rPr lang="en-US" sz="1400" b="1" dirty="0"/>
              <a:t> </a:t>
            </a:r>
            <a:endParaRPr lang="en-US" sz="1400" dirty="0"/>
          </a:p>
          <a:p>
            <a:r>
              <a:rPr lang="en-US" sz="1400" dirty="0" smtClean="0"/>
              <a:t>  Pendulum</a:t>
            </a:r>
            <a:r>
              <a:rPr lang="en-US" sz="1400" dirty="0"/>
              <a:t>: HW</a:t>
            </a:r>
          </a:p>
          <a:p>
            <a:r>
              <a:rPr lang="en-US" sz="1400" dirty="0" smtClean="0"/>
              <a:t>  Ladybug </a:t>
            </a:r>
            <a:r>
              <a:rPr lang="en-US" sz="1400" dirty="0"/>
              <a:t>2D: HW/CQ</a:t>
            </a:r>
          </a:p>
          <a:p>
            <a:r>
              <a:rPr lang="en-US" sz="1400" dirty="0"/>
              <a:t> </a:t>
            </a:r>
            <a:r>
              <a:rPr lang="en-US" sz="1400" dirty="0" smtClean="0"/>
              <a:t> Ladybug </a:t>
            </a:r>
            <a:r>
              <a:rPr lang="en-US" sz="1400" dirty="0"/>
              <a:t>Revolution: HW/CQ</a:t>
            </a:r>
          </a:p>
          <a:p>
            <a:r>
              <a:rPr lang="en-US" sz="1400" dirty="0" smtClean="0"/>
              <a:t>  Masses </a:t>
            </a:r>
            <a:r>
              <a:rPr lang="en-US" sz="1400" dirty="0"/>
              <a:t>and Springs: HW</a:t>
            </a:r>
          </a:p>
          <a:p>
            <a:r>
              <a:rPr lang="en-US" sz="1400" dirty="0" smtClean="0"/>
              <a:t>  Balancing </a:t>
            </a:r>
            <a:r>
              <a:rPr lang="en-US" sz="1400" dirty="0"/>
              <a:t>Act: (no activity yet</a:t>
            </a:r>
            <a:r>
              <a:rPr lang="en-US" sz="1400" dirty="0" smtClean="0"/>
              <a:t>)</a:t>
            </a:r>
            <a:endParaRPr lang="en-US" sz="1400" dirty="0"/>
          </a:p>
        </p:txBody>
      </p:sp>
      <p:sp>
        <p:nvSpPr>
          <p:cNvPr id="4" name="TextBox 3"/>
          <p:cNvSpPr txBox="1"/>
          <p:nvPr/>
        </p:nvSpPr>
        <p:spPr>
          <a:xfrm>
            <a:off x="4343400" y="685800"/>
            <a:ext cx="4572000" cy="6093976"/>
          </a:xfrm>
          <a:prstGeom prst="rect">
            <a:avLst/>
          </a:prstGeom>
          <a:noFill/>
        </p:spPr>
        <p:txBody>
          <a:bodyPr wrap="square" rtlCol="0">
            <a:spAutoFit/>
          </a:bodyPr>
          <a:lstStyle/>
          <a:p>
            <a:r>
              <a:rPr lang="en-US" sz="1200" b="1" dirty="0"/>
              <a:t>Semester 2</a:t>
            </a:r>
          </a:p>
          <a:p>
            <a:r>
              <a:rPr lang="en-US" sz="1400" dirty="0"/>
              <a:t>Unit 1: </a:t>
            </a:r>
            <a:r>
              <a:rPr lang="en-US" sz="1400" b="1" dirty="0"/>
              <a:t>Heat and Thermodynamics </a:t>
            </a:r>
            <a:endParaRPr lang="en-US" sz="1400" dirty="0"/>
          </a:p>
          <a:p>
            <a:r>
              <a:rPr lang="en-US" sz="1400" dirty="0" smtClean="0"/>
              <a:t>  Friction</a:t>
            </a:r>
            <a:r>
              <a:rPr lang="en-US" sz="1400" dirty="0"/>
              <a:t>: Demo</a:t>
            </a:r>
          </a:p>
          <a:p>
            <a:r>
              <a:rPr lang="en-US" sz="1400" dirty="0" smtClean="0"/>
              <a:t>  States </a:t>
            </a:r>
            <a:r>
              <a:rPr lang="en-US" sz="1400" dirty="0"/>
              <a:t>of matter: IC/CQ </a:t>
            </a:r>
          </a:p>
          <a:p>
            <a:r>
              <a:rPr lang="en-US" sz="1400" dirty="0"/>
              <a:t>Unit 2</a:t>
            </a:r>
            <a:r>
              <a:rPr lang="en-US" sz="1400" b="1" dirty="0"/>
              <a:t>: Waves: Introduction to light and sound </a:t>
            </a:r>
            <a:endParaRPr lang="en-US" sz="1400" dirty="0"/>
          </a:p>
          <a:p>
            <a:r>
              <a:rPr lang="en-US" sz="1400" dirty="0" smtClean="0"/>
              <a:t>  Waves </a:t>
            </a:r>
            <a:r>
              <a:rPr lang="en-US" sz="1400" dirty="0"/>
              <a:t>on a String: IC/CQ</a:t>
            </a:r>
          </a:p>
          <a:p>
            <a:r>
              <a:rPr lang="en-US" sz="1400" dirty="0" smtClean="0"/>
              <a:t>  Fourier-Making </a:t>
            </a:r>
            <a:r>
              <a:rPr lang="en-US" sz="1400" dirty="0"/>
              <a:t>Waves: Three activities IC/CQ/HW</a:t>
            </a:r>
          </a:p>
          <a:p>
            <a:r>
              <a:rPr lang="en-US" sz="1400" dirty="0" smtClean="0"/>
              <a:t>  Sound</a:t>
            </a:r>
            <a:r>
              <a:rPr lang="en-US" sz="1400" dirty="0"/>
              <a:t>: IC/CQ</a:t>
            </a:r>
          </a:p>
          <a:p>
            <a:r>
              <a:rPr lang="en-US" sz="1400" dirty="0" smtClean="0"/>
              <a:t>  Wave </a:t>
            </a:r>
            <a:r>
              <a:rPr lang="en-US" sz="1400" dirty="0"/>
              <a:t>Interference: IC/CQ</a:t>
            </a:r>
          </a:p>
          <a:p>
            <a:r>
              <a:rPr lang="en-US" sz="1400" dirty="0" smtClean="0"/>
              <a:t>  Resonance</a:t>
            </a:r>
            <a:r>
              <a:rPr lang="en-US" sz="1400" dirty="0"/>
              <a:t>: IC/CQ </a:t>
            </a:r>
          </a:p>
          <a:p>
            <a:r>
              <a:rPr lang="en-US" sz="1400" dirty="0" smtClean="0"/>
              <a:t>  Bending </a:t>
            </a:r>
            <a:r>
              <a:rPr lang="en-US" sz="1400" dirty="0"/>
              <a:t>Light: IC</a:t>
            </a:r>
          </a:p>
          <a:p>
            <a:r>
              <a:rPr lang="en-US" sz="1400" dirty="0" smtClean="0"/>
              <a:t>  Geometric </a:t>
            </a:r>
            <a:r>
              <a:rPr lang="en-US" sz="1400" dirty="0"/>
              <a:t>optics: IC/CQ </a:t>
            </a:r>
          </a:p>
          <a:p>
            <a:r>
              <a:rPr lang="en-US" sz="1400" dirty="0"/>
              <a:t>Unit 3: </a:t>
            </a:r>
            <a:r>
              <a:rPr lang="en-US" sz="1400" b="1" dirty="0"/>
              <a:t>Electric and Magnetic Forces and Fields </a:t>
            </a:r>
            <a:endParaRPr lang="en-US" sz="1400" dirty="0"/>
          </a:p>
          <a:p>
            <a:r>
              <a:rPr lang="en-US" sz="1400" dirty="0" smtClean="0"/>
              <a:t>  Faraday’s </a:t>
            </a:r>
            <a:r>
              <a:rPr lang="en-US" sz="1400" dirty="0"/>
              <a:t>Electromagnet Lab: IC/CQ</a:t>
            </a:r>
          </a:p>
          <a:p>
            <a:r>
              <a:rPr lang="en-US" sz="1400" dirty="0" smtClean="0"/>
              <a:t>  Electric </a:t>
            </a:r>
            <a:r>
              <a:rPr lang="en-US" sz="1400" dirty="0"/>
              <a:t>Field Hockey with Charges and Fields: IC/CQ</a:t>
            </a:r>
          </a:p>
          <a:p>
            <a:r>
              <a:rPr lang="en-US" sz="1400" dirty="0" smtClean="0"/>
              <a:t>  Balloons </a:t>
            </a:r>
            <a:r>
              <a:rPr lang="en-US" sz="1400" dirty="0"/>
              <a:t>and Static Electricity </a:t>
            </a:r>
            <a:r>
              <a:rPr lang="en-US" sz="1400" dirty="0" smtClean="0"/>
              <a:t>John </a:t>
            </a:r>
            <a:r>
              <a:rPr lang="en-US" sz="1400" dirty="0" err="1"/>
              <a:t>Travoltage</a:t>
            </a:r>
            <a:r>
              <a:rPr lang="en-US" sz="1400" dirty="0"/>
              <a:t>: Demo / CQ</a:t>
            </a:r>
          </a:p>
          <a:p>
            <a:r>
              <a:rPr lang="en-US" sz="1400" dirty="0" smtClean="0"/>
              <a:t>  Gravity </a:t>
            </a:r>
            <a:r>
              <a:rPr lang="en-US" sz="1400" dirty="0"/>
              <a:t>and Orbits: CQ</a:t>
            </a:r>
          </a:p>
          <a:p>
            <a:r>
              <a:rPr lang="en-US" sz="1400" dirty="0"/>
              <a:t>Unit 4: </a:t>
            </a:r>
            <a:r>
              <a:rPr lang="en-US" sz="1400" b="1" dirty="0"/>
              <a:t>Fluid Mechanics, Semester Projects</a:t>
            </a:r>
            <a:endParaRPr lang="en-US" sz="1400" dirty="0"/>
          </a:p>
          <a:p>
            <a:r>
              <a:rPr lang="en-US" sz="1400" dirty="0" smtClean="0"/>
              <a:t>  Density</a:t>
            </a:r>
            <a:r>
              <a:rPr lang="en-US" sz="1400" dirty="0"/>
              <a:t>: </a:t>
            </a:r>
            <a:r>
              <a:rPr lang="en-US" sz="1400" dirty="0" smtClean="0"/>
              <a:t>IC/CQ</a:t>
            </a:r>
            <a:endParaRPr lang="en-US" sz="1400" dirty="0"/>
          </a:p>
          <a:p>
            <a:r>
              <a:rPr lang="en-US" sz="1400" dirty="0" smtClean="0"/>
              <a:t>  Buoyancy</a:t>
            </a:r>
            <a:r>
              <a:rPr lang="en-US" sz="1400" dirty="0"/>
              <a:t>: IC</a:t>
            </a:r>
          </a:p>
          <a:p>
            <a:r>
              <a:rPr lang="en-US" sz="1400" dirty="0" smtClean="0"/>
              <a:t>  Balloons </a:t>
            </a:r>
            <a:r>
              <a:rPr lang="en-US" sz="1400" dirty="0"/>
              <a:t>and Buoyancy: IC/CQ</a:t>
            </a:r>
          </a:p>
          <a:p>
            <a:r>
              <a:rPr lang="en-US" sz="1400" dirty="0" smtClean="0"/>
              <a:t>  Under </a:t>
            </a:r>
            <a:r>
              <a:rPr lang="en-US" sz="1400" dirty="0"/>
              <a:t>Pressure: IC/HW/CQ</a:t>
            </a:r>
          </a:p>
          <a:p>
            <a:r>
              <a:rPr lang="en-US" sz="1400" dirty="0" smtClean="0"/>
              <a:t>  Estimation</a:t>
            </a:r>
            <a:r>
              <a:rPr lang="en-US" sz="1400" dirty="0"/>
              <a:t>: HW</a:t>
            </a:r>
          </a:p>
          <a:p>
            <a:r>
              <a:rPr lang="en-US" sz="1400" dirty="0"/>
              <a:t>Unit 5: </a:t>
            </a:r>
            <a:r>
              <a:rPr lang="en-US" sz="1400" b="1" dirty="0"/>
              <a:t>Current, Resistance, Circuits, and Circuit Elements </a:t>
            </a:r>
            <a:endParaRPr lang="en-US" sz="1400" dirty="0"/>
          </a:p>
          <a:p>
            <a:r>
              <a:rPr lang="en-US" sz="1400" dirty="0" smtClean="0"/>
              <a:t>  Charges </a:t>
            </a:r>
            <a:r>
              <a:rPr lang="en-US" sz="1400" dirty="0"/>
              <a:t>and Fields: Demo</a:t>
            </a:r>
          </a:p>
          <a:p>
            <a:r>
              <a:rPr lang="en-US" sz="1400" dirty="0" smtClean="0"/>
              <a:t>  Capacitor </a:t>
            </a:r>
            <a:r>
              <a:rPr lang="en-US" sz="1400" dirty="0"/>
              <a:t>Lab: HW</a:t>
            </a:r>
          </a:p>
          <a:p>
            <a:r>
              <a:rPr lang="en-US" sz="1400" dirty="0" smtClean="0"/>
              <a:t>  Circuit </a:t>
            </a:r>
            <a:r>
              <a:rPr lang="en-US" sz="1400" dirty="0"/>
              <a:t>Construction Kit: Three activities </a:t>
            </a:r>
            <a:r>
              <a:rPr lang="en-US" sz="1400" dirty="0" smtClean="0"/>
              <a:t>IC/CQ</a:t>
            </a:r>
            <a:endParaRPr lang="en-US" sz="1400" dirty="0"/>
          </a:p>
        </p:txBody>
      </p:sp>
    </p:spTree>
    <p:extLst>
      <p:ext uri="{BB962C8B-B14F-4D97-AF65-F5344CB8AC3E}">
        <p14:creationId xmlns:p14="http://schemas.microsoft.com/office/powerpoint/2010/main" val="3428989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533400" y="1447800"/>
            <a:ext cx="8229600" cy="1143000"/>
          </a:xfrm>
        </p:spPr>
        <p:txBody>
          <a:bodyPr/>
          <a:lstStyle/>
          <a:p>
            <a:pPr algn="l" eaLnBrk="1" hangingPunct="1"/>
            <a:r>
              <a:rPr lang="en-US" smtClean="0">
                <a:cs typeface="Times New Roman" pitchFamily="18" charset="0"/>
              </a:rPr>
              <a:t>12. If the speed is increasing, the acceleration must be positive. </a:t>
            </a:r>
          </a:p>
        </p:txBody>
      </p:sp>
      <p:sp>
        <p:nvSpPr>
          <p:cNvPr id="184323" name="Rectangle 3"/>
          <p:cNvSpPr>
            <a:spLocks noChangeArrowheads="1"/>
          </p:cNvSpPr>
          <p:nvPr/>
        </p:nvSpPr>
        <p:spPr bwMode="auto">
          <a:xfrm>
            <a:off x="1676400" y="3657600"/>
            <a:ext cx="3657600" cy="1600200"/>
          </a:xfrm>
          <a:prstGeom prst="rect">
            <a:avLst/>
          </a:prstGeom>
          <a:noFill/>
          <a:ln w="9525">
            <a:noFill/>
            <a:miter lim="800000"/>
            <a:headEnd/>
            <a:tailEnd/>
          </a:ln>
        </p:spPr>
        <p:txBody>
          <a:bodyPr/>
          <a:lstStyle/>
          <a:p>
            <a:pPr marL="609600" indent="-609600">
              <a:spcBef>
                <a:spcPct val="20000"/>
              </a:spcBef>
              <a:buFontTx/>
              <a:buAutoNum type="alphaUcPeriod"/>
            </a:pPr>
            <a:r>
              <a:rPr lang="en-US" sz="3600">
                <a:latin typeface="Arial" pitchFamily="34" charset="0"/>
              </a:rPr>
              <a:t>True    </a:t>
            </a:r>
          </a:p>
          <a:p>
            <a:pPr marL="609600" indent="-609600">
              <a:spcBef>
                <a:spcPct val="20000"/>
              </a:spcBef>
              <a:buFontTx/>
              <a:buAutoNum type="alphaUcPeriod"/>
            </a:pPr>
            <a:r>
              <a:rPr lang="en-US" sz="3600">
                <a:latin typeface="Arial" pitchFamily="34" charset="0"/>
              </a:rPr>
              <a:t>False</a:t>
            </a:r>
          </a:p>
        </p:txBody>
      </p:sp>
    </p:spTree>
    <p:extLst>
      <p:ext uri="{BB962C8B-B14F-4D97-AF65-F5344CB8AC3E}">
        <p14:creationId xmlns:p14="http://schemas.microsoft.com/office/powerpoint/2010/main" val="355077527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89721"/>
            <a:ext cx="6553200" cy="1143000"/>
          </a:xfrm>
        </p:spPr>
        <p:txBody>
          <a:bodyPr>
            <a:normAutofit fontScale="90000"/>
          </a:bodyPr>
          <a:lstStyle/>
          <a:p>
            <a:pPr algn="l"/>
            <a:r>
              <a:rPr lang="en-US" dirty="0"/>
              <a:t>3</a:t>
            </a:r>
            <a:r>
              <a:rPr lang="en-US" dirty="0" smtClean="0"/>
              <a:t>. </a:t>
            </a:r>
            <a:r>
              <a:rPr lang="en-US" b="1" dirty="0" smtClean="0"/>
              <a:t>Which system will have the lower resonance frequency?</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18779966"/>
              </p:ext>
            </p:extLst>
          </p:nvPr>
        </p:nvGraphicFramePr>
        <p:xfrm>
          <a:off x="5485108" y="2438400"/>
          <a:ext cx="3506492" cy="3261360"/>
        </p:xfrm>
        <a:graphic>
          <a:graphicData uri="http://schemas.openxmlformats.org/drawingml/2006/table">
            <a:tbl>
              <a:tblPr firstRow="1" bandRow="1">
                <a:tableStyleId>{C4B1156A-380E-4F78-BDF5-A606A8083BF9}</a:tableStyleId>
              </a:tblPr>
              <a:tblGrid>
                <a:gridCol w="1753246"/>
                <a:gridCol w="838846"/>
                <a:gridCol w="914400"/>
              </a:tblGrid>
              <a:tr h="365760">
                <a:tc>
                  <a:txBody>
                    <a:bodyPr/>
                    <a:lstStyle/>
                    <a:p>
                      <a:r>
                        <a:rPr lang="en-US" sz="2800" dirty="0" smtClean="0"/>
                        <a:t>Mass (kg)</a:t>
                      </a:r>
                      <a:endParaRPr lang="en-US" sz="2800" dirty="0"/>
                    </a:p>
                  </a:txBody>
                  <a:tcPr/>
                </a:tc>
                <a:tc>
                  <a:txBody>
                    <a:bodyPr/>
                    <a:lstStyle/>
                    <a:p>
                      <a:r>
                        <a:rPr lang="en-US" sz="2800" dirty="0" smtClean="0"/>
                        <a:t>3.0 </a:t>
                      </a:r>
                      <a:endParaRPr lang="en-US" sz="2800" dirty="0"/>
                    </a:p>
                  </a:txBody>
                  <a:tcPr>
                    <a:lnR w="12700" cap="flat" cmpd="sng" algn="ctr">
                      <a:solidFill>
                        <a:schemeClr val="tx1"/>
                      </a:solidFill>
                      <a:prstDash val="solid"/>
                      <a:round/>
                      <a:headEnd type="none" w="med" len="med"/>
                      <a:tailEnd type="none" w="med" len="med"/>
                    </a:lnR>
                  </a:tcPr>
                </a:tc>
                <a:tc>
                  <a:txBody>
                    <a:bodyPr/>
                    <a:lstStyle/>
                    <a:p>
                      <a:r>
                        <a:rPr lang="en-US" sz="2800" dirty="0" smtClean="0"/>
                        <a:t>3.0 </a:t>
                      </a:r>
                      <a:endParaRPr lang="en-US" sz="2800" dirty="0"/>
                    </a:p>
                  </a:txBody>
                  <a:tcPr>
                    <a:lnL w="12700" cap="flat" cmpd="sng" algn="ctr">
                      <a:solidFill>
                        <a:schemeClr val="tx1"/>
                      </a:solidFill>
                      <a:prstDash val="solid"/>
                      <a:round/>
                      <a:headEnd type="none" w="med" len="med"/>
                      <a:tailEnd type="none" w="med" len="med"/>
                    </a:lnL>
                  </a:tcPr>
                </a:tc>
              </a:tr>
              <a:tr h="1255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Spring constant (N/m)</a:t>
                      </a:r>
                    </a:p>
                  </a:txBody>
                  <a:tcPr>
                    <a:lnB w="12700" cap="flat" cmpd="sng" algn="ctr">
                      <a:solidFill>
                        <a:schemeClr val="tx1"/>
                      </a:solidFill>
                      <a:prstDash val="solid"/>
                      <a:round/>
                      <a:headEnd type="none" w="med" len="med"/>
                      <a:tailEnd type="none" w="med" len="med"/>
                    </a:lnB>
                  </a:tcPr>
                </a:tc>
                <a:tc>
                  <a:txBody>
                    <a:bodyPr/>
                    <a:lstStyle/>
                    <a:p>
                      <a:r>
                        <a:rPr lang="en-US" sz="2800" b="1" dirty="0" smtClean="0"/>
                        <a:t>400</a:t>
                      </a:r>
                      <a:endParaRPr lang="en-US" sz="2800"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800" b="1" dirty="0" smtClean="0"/>
                        <a:t>400</a:t>
                      </a:r>
                      <a:endParaRPr lang="en-US" sz="2800"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Driver Amplitude (cm)</a:t>
                      </a:r>
                    </a:p>
                  </a:txBody>
                  <a:tcPr>
                    <a:lnT w="12700" cap="flat" cmpd="sng" algn="ctr">
                      <a:solidFill>
                        <a:schemeClr val="tx1"/>
                      </a:solidFill>
                      <a:prstDash val="solid"/>
                      <a:round/>
                      <a:headEnd type="none" w="med" len="med"/>
                      <a:tailEnd type="none" w="med" len="med"/>
                    </a:lnT>
                  </a:tcPr>
                </a:tc>
                <a:tc>
                  <a:txBody>
                    <a:bodyPr/>
                    <a:lstStyle/>
                    <a:p>
                      <a:r>
                        <a:rPr lang="en-US" sz="2800" b="1" dirty="0" smtClean="0"/>
                        <a:t>0.5</a:t>
                      </a:r>
                      <a:endParaRPr lang="en-US" sz="2800"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800" b="1" dirty="0" smtClean="0"/>
                        <a:t>1.5</a:t>
                      </a:r>
                      <a:endParaRPr lang="en-US" sz="28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240290" y="51662"/>
            <a:ext cx="1600200" cy="242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5947320"/>
            <a:ext cx="8915400" cy="769441"/>
          </a:xfrm>
          <a:prstGeom prst="rect">
            <a:avLst/>
          </a:prstGeom>
          <a:noFill/>
        </p:spPr>
        <p:txBody>
          <a:bodyPr wrap="square" rtlCol="0">
            <a:spAutoFit/>
          </a:bodyPr>
          <a:lstStyle/>
          <a:p>
            <a:r>
              <a:rPr lang="en-US" sz="4400" b="1" dirty="0">
                <a:solidFill>
                  <a:srgbClr val="7030A0"/>
                </a:solidFill>
              </a:rPr>
              <a:t>A) 1   B) 2  C) Same frequency.</a:t>
            </a:r>
          </a:p>
        </p:txBody>
      </p:sp>
    </p:spTree>
    <p:extLst>
      <p:ext uri="{BB962C8B-B14F-4D97-AF65-F5344CB8AC3E}">
        <p14:creationId xmlns:p14="http://schemas.microsoft.com/office/powerpoint/2010/main" val="348075264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7602"/>
            <a:ext cx="6934200" cy="1554998"/>
          </a:xfrm>
        </p:spPr>
        <p:txBody>
          <a:bodyPr>
            <a:normAutofit fontScale="90000"/>
          </a:bodyPr>
          <a:lstStyle/>
          <a:p>
            <a:pPr algn="l"/>
            <a:r>
              <a:rPr lang="en-US" dirty="0"/>
              <a:t>4</a:t>
            </a:r>
            <a:r>
              <a:rPr lang="en-US" dirty="0" smtClean="0"/>
              <a:t>. </a:t>
            </a:r>
            <a:r>
              <a:rPr lang="en-US" b="1" dirty="0" smtClean="0"/>
              <a:t>Which best describes </a:t>
            </a:r>
            <a:r>
              <a:rPr lang="en-US" b="1" dirty="0"/>
              <a:t>h</a:t>
            </a:r>
            <a:r>
              <a:rPr lang="en-US" b="1" dirty="0" smtClean="0"/>
              <a:t>ow the motion of the masses vary?</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58173379"/>
              </p:ext>
            </p:extLst>
          </p:nvPr>
        </p:nvGraphicFramePr>
        <p:xfrm>
          <a:off x="5622645" y="2667000"/>
          <a:ext cx="3506492" cy="3261360"/>
        </p:xfrm>
        <a:graphic>
          <a:graphicData uri="http://schemas.openxmlformats.org/drawingml/2006/table">
            <a:tbl>
              <a:tblPr firstRow="1" bandRow="1">
                <a:tableStyleId>{C4B1156A-380E-4F78-BDF5-A606A8083BF9}</a:tableStyleId>
              </a:tblPr>
              <a:tblGrid>
                <a:gridCol w="1753246"/>
                <a:gridCol w="838846"/>
                <a:gridCol w="914400"/>
              </a:tblGrid>
              <a:tr h="365760">
                <a:tc>
                  <a:txBody>
                    <a:bodyPr/>
                    <a:lstStyle/>
                    <a:p>
                      <a:r>
                        <a:rPr lang="en-US" sz="2800" dirty="0" smtClean="0"/>
                        <a:t>Mass (kg)</a:t>
                      </a:r>
                      <a:endParaRPr lang="en-US" sz="2800" dirty="0"/>
                    </a:p>
                  </a:txBody>
                  <a:tcPr/>
                </a:tc>
                <a:tc>
                  <a:txBody>
                    <a:bodyPr/>
                    <a:lstStyle/>
                    <a:p>
                      <a:r>
                        <a:rPr lang="en-US" sz="2800" dirty="0" smtClean="0"/>
                        <a:t>3.0 </a:t>
                      </a:r>
                      <a:endParaRPr lang="en-US" sz="2800" dirty="0"/>
                    </a:p>
                  </a:txBody>
                  <a:tcPr>
                    <a:lnR w="12700" cap="flat" cmpd="sng" algn="ctr">
                      <a:solidFill>
                        <a:schemeClr val="tx1"/>
                      </a:solidFill>
                      <a:prstDash val="solid"/>
                      <a:round/>
                      <a:headEnd type="none" w="med" len="med"/>
                      <a:tailEnd type="none" w="med" len="med"/>
                    </a:lnR>
                  </a:tcPr>
                </a:tc>
                <a:tc>
                  <a:txBody>
                    <a:bodyPr/>
                    <a:lstStyle/>
                    <a:p>
                      <a:r>
                        <a:rPr lang="en-US" sz="2800" dirty="0" smtClean="0"/>
                        <a:t>3.0 </a:t>
                      </a:r>
                      <a:endParaRPr lang="en-US" sz="2800" dirty="0"/>
                    </a:p>
                  </a:txBody>
                  <a:tcPr>
                    <a:lnL w="12700" cap="flat" cmpd="sng" algn="ctr">
                      <a:solidFill>
                        <a:schemeClr val="tx1"/>
                      </a:solidFill>
                      <a:prstDash val="solid"/>
                      <a:round/>
                      <a:headEnd type="none" w="med" len="med"/>
                      <a:tailEnd type="none" w="med" len="med"/>
                    </a:lnL>
                  </a:tcPr>
                </a:tc>
              </a:tr>
              <a:tr h="1255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Spring constant (N/m)</a:t>
                      </a:r>
                    </a:p>
                  </a:txBody>
                  <a:tcPr>
                    <a:lnB w="12700" cap="flat" cmpd="sng" algn="ctr">
                      <a:solidFill>
                        <a:schemeClr val="tx1"/>
                      </a:solidFill>
                      <a:prstDash val="solid"/>
                      <a:round/>
                      <a:headEnd type="none" w="med" len="med"/>
                      <a:tailEnd type="none" w="med" len="med"/>
                    </a:lnB>
                  </a:tcPr>
                </a:tc>
                <a:tc>
                  <a:txBody>
                    <a:bodyPr/>
                    <a:lstStyle/>
                    <a:p>
                      <a:r>
                        <a:rPr lang="en-US" sz="2800" b="1" dirty="0" smtClean="0"/>
                        <a:t>400</a:t>
                      </a:r>
                      <a:endParaRPr lang="en-US" sz="2800"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800" b="1" dirty="0" smtClean="0"/>
                        <a:t>400</a:t>
                      </a:r>
                      <a:endParaRPr lang="en-US" sz="2800"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Driver Amplitude (cm)</a:t>
                      </a:r>
                    </a:p>
                  </a:txBody>
                  <a:tcPr>
                    <a:lnT w="12700" cap="flat" cmpd="sng" algn="ctr">
                      <a:solidFill>
                        <a:schemeClr val="tx1"/>
                      </a:solidFill>
                      <a:prstDash val="solid"/>
                      <a:round/>
                      <a:headEnd type="none" w="med" len="med"/>
                      <a:tailEnd type="none" w="med" len="med"/>
                    </a:lnT>
                  </a:tcPr>
                </a:tc>
                <a:tc>
                  <a:txBody>
                    <a:bodyPr/>
                    <a:lstStyle/>
                    <a:p>
                      <a:r>
                        <a:rPr lang="en-US" sz="2800" b="1" dirty="0" smtClean="0"/>
                        <a:t>0.5</a:t>
                      </a:r>
                      <a:endParaRPr lang="en-US" sz="2800"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800" b="1" dirty="0" smtClean="0"/>
                        <a:t>1.5</a:t>
                      </a:r>
                      <a:endParaRPr lang="en-US" sz="28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3" name="TextBox 2"/>
          <p:cNvSpPr txBox="1"/>
          <p:nvPr/>
        </p:nvSpPr>
        <p:spPr>
          <a:xfrm>
            <a:off x="304800" y="1600200"/>
            <a:ext cx="5105400" cy="4524315"/>
          </a:xfrm>
          <a:prstGeom prst="rect">
            <a:avLst/>
          </a:prstGeom>
          <a:noFill/>
        </p:spPr>
        <p:txBody>
          <a:bodyPr wrap="square" rtlCol="0">
            <a:spAutoFit/>
          </a:bodyPr>
          <a:lstStyle/>
          <a:p>
            <a:pPr marL="342900" indent="-342900">
              <a:buFont typeface="+mj-lt"/>
              <a:buAutoNum type="alphaUcPeriod"/>
            </a:pPr>
            <a:r>
              <a:rPr lang="en-US" sz="3600" b="1" dirty="0" smtClean="0">
                <a:solidFill>
                  <a:srgbClr val="7030A0"/>
                </a:solidFill>
              </a:rPr>
              <a:t> </a:t>
            </a:r>
            <a:r>
              <a:rPr lang="en-US" sz="2800" b="1" dirty="0" smtClean="0">
                <a:solidFill>
                  <a:srgbClr val="7030A0"/>
                </a:solidFill>
              </a:rPr>
              <a:t>Less driver amplitude results in greater max height &amp; faster oscillation</a:t>
            </a:r>
          </a:p>
          <a:p>
            <a:pPr marL="342900" indent="-342900">
              <a:buFont typeface="+mj-lt"/>
              <a:buAutoNum type="alphaUcPeriod"/>
            </a:pPr>
            <a:r>
              <a:rPr lang="en-US" sz="2800" b="1" dirty="0" smtClean="0">
                <a:solidFill>
                  <a:srgbClr val="7030A0"/>
                </a:solidFill>
              </a:rPr>
              <a:t> More </a:t>
            </a:r>
            <a:r>
              <a:rPr lang="en-US" sz="2800" b="1" dirty="0">
                <a:solidFill>
                  <a:srgbClr val="7030A0"/>
                </a:solidFill>
              </a:rPr>
              <a:t>driver amplitude results in greater max </a:t>
            </a:r>
            <a:r>
              <a:rPr lang="en-US" sz="2800" b="1" dirty="0" smtClean="0">
                <a:solidFill>
                  <a:srgbClr val="7030A0"/>
                </a:solidFill>
              </a:rPr>
              <a:t>height &amp; </a:t>
            </a:r>
            <a:r>
              <a:rPr lang="en-US" sz="2800" b="1" dirty="0">
                <a:solidFill>
                  <a:srgbClr val="7030A0"/>
                </a:solidFill>
              </a:rPr>
              <a:t>faster </a:t>
            </a:r>
            <a:r>
              <a:rPr lang="en-US" sz="2800" b="1" dirty="0" smtClean="0">
                <a:solidFill>
                  <a:srgbClr val="7030A0"/>
                </a:solidFill>
              </a:rPr>
              <a:t>oscillation</a:t>
            </a:r>
          </a:p>
          <a:p>
            <a:pPr marL="342900" indent="-342900">
              <a:buFont typeface="+mj-lt"/>
              <a:buAutoNum type="alphaUcPeriod"/>
            </a:pPr>
            <a:r>
              <a:rPr lang="en-US" sz="2800" b="1" dirty="0">
                <a:solidFill>
                  <a:srgbClr val="7030A0"/>
                </a:solidFill>
              </a:rPr>
              <a:t>Less driver amplitude results in greater max height </a:t>
            </a:r>
            <a:endParaRPr lang="en-US" sz="2800" b="1" dirty="0" smtClean="0">
              <a:solidFill>
                <a:srgbClr val="7030A0"/>
              </a:solidFill>
            </a:endParaRPr>
          </a:p>
          <a:p>
            <a:pPr marL="342900" indent="-342900">
              <a:buFont typeface="+mj-lt"/>
              <a:buAutoNum type="alphaUcPeriod"/>
            </a:pPr>
            <a:r>
              <a:rPr lang="en-US" sz="2800" b="1" dirty="0">
                <a:solidFill>
                  <a:srgbClr val="7030A0"/>
                </a:solidFill>
              </a:rPr>
              <a:t>More driver amplitude results in greater max height </a:t>
            </a:r>
            <a:endParaRPr lang="en-US" sz="2800" b="1" dirty="0" smtClean="0">
              <a:solidFill>
                <a:srgbClr val="7030A0"/>
              </a:solidFill>
            </a:endParaRPr>
          </a:p>
        </p:txBody>
      </p:sp>
      <p:pic>
        <p:nvPicPr>
          <p:cNvPr id="1026" name="Picture 2"/>
          <p:cNvPicPr>
            <a:picLocks noChangeAspect="1" noChangeArrowheads="1"/>
          </p:cNvPicPr>
          <p:nvPr/>
        </p:nvPicPr>
        <p:blipFill rotWithShape="1">
          <a:blip r:embed="rId3"/>
          <a:srcRect b="5966"/>
          <a:stretch/>
        </p:blipFill>
        <p:spPr bwMode="auto">
          <a:xfrm>
            <a:off x="7239000" y="30995"/>
            <a:ext cx="914400" cy="2619215"/>
          </a:xfrm>
          <a:prstGeom prst="rect">
            <a:avLst/>
          </a:prstGeom>
          <a:noFill/>
          <a:ln w="9525">
            <a:noFill/>
            <a:miter lim="800000"/>
            <a:headEnd/>
            <a:tailEnd/>
          </a:ln>
          <a:effectLst/>
        </p:spPr>
      </p:pic>
      <p:pic>
        <p:nvPicPr>
          <p:cNvPr id="7" name="Picture 2"/>
          <p:cNvPicPr>
            <a:picLocks noChangeAspect="1" noChangeArrowheads="1"/>
          </p:cNvPicPr>
          <p:nvPr/>
        </p:nvPicPr>
        <p:blipFill rotWithShape="1">
          <a:blip r:embed="rId3"/>
          <a:srcRect b="5966"/>
          <a:stretch/>
        </p:blipFill>
        <p:spPr bwMode="auto">
          <a:xfrm>
            <a:off x="8199894" y="30995"/>
            <a:ext cx="914400" cy="2619215"/>
          </a:xfrm>
          <a:prstGeom prst="rect">
            <a:avLst/>
          </a:prstGeom>
          <a:noFill/>
          <a:ln w="9525">
            <a:noFill/>
            <a:miter lim="800000"/>
            <a:headEnd/>
            <a:tailEnd/>
          </a:ln>
          <a:effectLst/>
        </p:spPr>
      </p:pic>
    </p:spTree>
    <p:extLst>
      <p:ext uri="{BB962C8B-B14F-4D97-AF65-F5344CB8AC3E}">
        <p14:creationId xmlns:p14="http://schemas.microsoft.com/office/powerpoint/2010/main" val="394419865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702" y="3674135"/>
            <a:ext cx="9325495" cy="3046988"/>
          </a:xfrm>
          <a:prstGeom prst="rect">
            <a:avLst/>
          </a:prstGeom>
          <a:noFill/>
        </p:spPr>
        <p:txBody>
          <a:bodyPr wrap="square" rtlCol="0">
            <a:spAutoFit/>
          </a:bodyPr>
          <a:lstStyle/>
          <a:p>
            <a:pPr marL="342900" indent="-342900"/>
            <a:r>
              <a:rPr lang="en-US" sz="3200" b="1" dirty="0">
                <a:solidFill>
                  <a:srgbClr val="7030A0"/>
                </a:solidFill>
              </a:rPr>
              <a:t>The steady-state amplitude is ..</a:t>
            </a:r>
          </a:p>
          <a:p>
            <a:pPr marL="514350" indent="-514350">
              <a:buFont typeface="+mj-lt"/>
              <a:buAutoNum type="alphaLcParenR"/>
            </a:pPr>
            <a:r>
              <a:rPr lang="en-US" sz="3200" b="1" dirty="0">
                <a:solidFill>
                  <a:srgbClr val="7030A0"/>
                </a:solidFill>
              </a:rPr>
              <a:t> smallest at the highest driver f. </a:t>
            </a:r>
          </a:p>
          <a:p>
            <a:pPr marL="514350" indent="-514350">
              <a:buFont typeface="+mj-lt"/>
              <a:buAutoNum type="alphaLcParenR"/>
            </a:pPr>
            <a:r>
              <a:rPr lang="en-US" sz="3200" b="1" dirty="0">
                <a:solidFill>
                  <a:srgbClr val="7030A0"/>
                </a:solidFill>
              </a:rPr>
              <a:t> largest at the highest driver f.</a:t>
            </a:r>
          </a:p>
          <a:p>
            <a:pPr marL="514350" indent="-514350">
              <a:buFont typeface="+mj-lt"/>
              <a:buAutoNum type="alphaLcParenR"/>
            </a:pPr>
            <a:r>
              <a:rPr lang="en-US" sz="3200" b="1" dirty="0">
                <a:solidFill>
                  <a:srgbClr val="7030A0"/>
                </a:solidFill>
              </a:rPr>
              <a:t> is largest at driver f nearest the resonant frequency.</a:t>
            </a:r>
          </a:p>
          <a:p>
            <a:pPr marL="514350" indent="-514350">
              <a:buFont typeface="+mj-lt"/>
              <a:buAutoNum type="alphaLcParenR"/>
            </a:pPr>
            <a:r>
              <a:rPr lang="en-US" sz="3200" b="1" dirty="0">
                <a:solidFill>
                  <a:srgbClr val="7030A0"/>
                </a:solidFill>
              </a:rPr>
              <a:t> is independent of  driver f.</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90" r="5992"/>
          <a:stretch/>
        </p:blipFill>
        <p:spPr bwMode="auto">
          <a:xfrm>
            <a:off x="6775128" y="776855"/>
            <a:ext cx="21873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018" t="15251" r="7200" b="8170"/>
          <a:stretch/>
        </p:blipFill>
        <p:spPr bwMode="auto">
          <a:xfrm>
            <a:off x="597110" y="1592181"/>
            <a:ext cx="1837726" cy="208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1529" t="8719" r="11529" b="9659"/>
          <a:stretch/>
        </p:blipFill>
        <p:spPr bwMode="auto">
          <a:xfrm>
            <a:off x="2720499" y="1581098"/>
            <a:ext cx="1756497" cy="209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7199" t="5682"/>
          <a:stretch/>
        </p:blipFill>
        <p:spPr bwMode="auto">
          <a:xfrm>
            <a:off x="4659118" y="1592181"/>
            <a:ext cx="1817646" cy="208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533400"/>
            <a:ext cx="7801495" cy="1143000"/>
          </a:xfrm>
        </p:spPr>
        <p:txBody>
          <a:bodyPr>
            <a:noAutofit/>
          </a:bodyPr>
          <a:lstStyle/>
          <a:p>
            <a:pPr algn="l"/>
            <a:r>
              <a:rPr lang="en-US" sz="3200" dirty="0"/>
              <a:t>4. </a:t>
            </a:r>
            <a:r>
              <a:rPr lang="en-US" sz="3200" b="1" dirty="0"/>
              <a:t>If the frequency f of the driver is not the same as the resonant frequency, which statement is most accurate?</a:t>
            </a:r>
            <a:br>
              <a:rPr lang="en-US" sz="3200" b="1" dirty="0"/>
            </a:br>
            <a:endParaRPr lang="en-US" sz="3200" dirty="0"/>
          </a:p>
        </p:txBody>
      </p:sp>
    </p:spTree>
    <p:extLst>
      <p:ext uri="{BB962C8B-B14F-4D97-AF65-F5344CB8AC3E}">
        <p14:creationId xmlns:p14="http://schemas.microsoft.com/office/powerpoint/2010/main" val="365659991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838200" y="1371600"/>
            <a:ext cx="7772400" cy="1143000"/>
          </a:xfrm>
        </p:spPr>
        <p:txBody>
          <a:bodyPr/>
          <a:lstStyle/>
          <a:p>
            <a:pPr eaLnBrk="1" hangingPunct="1"/>
            <a:r>
              <a:rPr lang="en-US" i="1" dirty="0" smtClean="0">
                <a:hlinkClick r:id="rId3"/>
              </a:rPr>
              <a:t>Geometric Optics</a:t>
            </a:r>
            <a:r>
              <a:rPr lang="en-US" i="1" dirty="0" smtClean="0"/>
              <a:t/>
            </a:r>
            <a:br>
              <a:rPr lang="en-US" i="1" dirty="0" smtClean="0"/>
            </a:br>
            <a:r>
              <a:rPr lang="en-US" dirty="0" smtClean="0">
                <a:hlinkClick r:id="rId4"/>
              </a:rPr>
              <a:t>Activity</a:t>
            </a:r>
            <a:endParaRPr lang="en-US" dirty="0" smtClean="0"/>
          </a:p>
        </p:txBody>
      </p:sp>
      <p:sp>
        <p:nvSpPr>
          <p:cNvPr id="204803" name="Rectangle 3"/>
          <p:cNvSpPr>
            <a:spLocks noGrp="1" noChangeArrowheads="1"/>
          </p:cNvSpPr>
          <p:nvPr>
            <p:ph type="subTitle" idx="1"/>
          </p:nvPr>
        </p:nvSpPr>
        <p:spPr>
          <a:xfrm>
            <a:off x="1371600" y="2819400"/>
            <a:ext cx="6400800" cy="1752600"/>
          </a:xfrm>
        </p:spPr>
        <p:txBody>
          <a:bodyPr/>
          <a:lstStyle/>
          <a:p>
            <a:pPr eaLnBrk="1" hangingPunct="1"/>
            <a:r>
              <a:rPr lang="en-US" dirty="0" smtClean="0"/>
              <a:t>Plane mirrors only</a:t>
            </a:r>
          </a:p>
          <a:p>
            <a:pPr algn="l" eaLnBrk="1" hangingPunct="1"/>
            <a:r>
              <a:rPr lang="en-US" sz="2000" dirty="0" smtClean="0">
                <a:cs typeface="Times New Roman" pitchFamily="18" charset="0"/>
              </a:rPr>
              <a:t>Learning Goals: Students will be able to explain</a:t>
            </a:r>
          </a:p>
          <a:p>
            <a:pPr marL="342900" indent="-342900" algn="l" eaLnBrk="1" hangingPunct="1">
              <a:buFont typeface="Arial" pitchFamily="34" charset="0"/>
              <a:buChar char="•"/>
            </a:pPr>
            <a:r>
              <a:rPr lang="en-US" sz="2000" dirty="0" smtClean="0"/>
              <a:t>How a converging lens makes images.</a:t>
            </a:r>
          </a:p>
          <a:p>
            <a:pPr marL="342900" indent="-342900" algn="l" eaLnBrk="1" hangingPunct="1">
              <a:buFont typeface="Arial" pitchFamily="34" charset="0"/>
              <a:buChar char="•"/>
            </a:pPr>
            <a:r>
              <a:rPr lang="en-US" sz="2000" dirty="0" smtClean="0">
                <a:cs typeface="Times New Roman" pitchFamily="18" charset="0"/>
              </a:rPr>
              <a:t>How changing the lens effects where the image appears and how it looks </a:t>
            </a:r>
          </a:p>
        </p:txBody>
      </p:sp>
      <p:sp>
        <p:nvSpPr>
          <p:cNvPr id="4" name="TextBox 5"/>
          <p:cNvSpPr txBox="1">
            <a:spLocks noChangeArrowheads="1"/>
          </p:cNvSpPr>
          <p:nvPr/>
        </p:nvSpPr>
        <p:spPr bwMode="auto">
          <a:xfrm>
            <a:off x="3715407" y="61722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5" action="ppaction://hlinkfile"/>
              </a:rPr>
              <a:t>phet.colorado.edu</a:t>
            </a:r>
            <a:endParaRPr 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p:txBody>
          <a:bodyPr/>
          <a:lstStyle/>
          <a:p>
            <a:pPr eaLnBrk="1" hangingPunct="1"/>
            <a:r>
              <a:rPr lang="en-US" smtClean="0"/>
              <a:t>Where will the image appear?</a:t>
            </a:r>
          </a:p>
        </p:txBody>
      </p:sp>
      <p:sp>
        <p:nvSpPr>
          <p:cNvPr id="79876" name="Rectangle 3"/>
          <p:cNvSpPr>
            <a:spLocks noGrp="1" noChangeArrowheads="1"/>
          </p:cNvSpPr>
          <p:nvPr>
            <p:ph type="body" idx="1"/>
          </p:nvPr>
        </p:nvSpPr>
        <p:spPr>
          <a:xfrm>
            <a:off x="4953000" y="1981200"/>
            <a:ext cx="3505200" cy="4114800"/>
          </a:xfrm>
        </p:spPr>
        <p:txBody>
          <a:bodyPr/>
          <a:lstStyle/>
          <a:p>
            <a:pPr marL="609600" indent="-609600" eaLnBrk="1" hangingPunct="1">
              <a:lnSpc>
                <a:spcPct val="90000"/>
              </a:lnSpc>
              <a:buFontTx/>
              <a:buAutoNum type="alphaUcPeriod"/>
            </a:pPr>
            <a:r>
              <a:rPr lang="en-US" smtClean="0"/>
              <a:t>On the left, at the zero mark.</a:t>
            </a:r>
          </a:p>
          <a:p>
            <a:pPr marL="609600" indent="-609600" eaLnBrk="1" hangingPunct="1">
              <a:lnSpc>
                <a:spcPct val="90000"/>
              </a:lnSpc>
              <a:buFontTx/>
              <a:buAutoNum type="alphaUcPeriod"/>
            </a:pPr>
            <a:r>
              <a:rPr lang="en-US" smtClean="0"/>
              <a:t>On the right, at the 150 mark.</a:t>
            </a:r>
          </a:p>
          <a:p>
            <a:pPr marL="609600" indent="-609600" eaLnBrk="1" hangingPunct="1">
              <a:lnSpc>
                <a:spcPct val="90000"/>
              </a:lnSpc>
              <a:buFontTx/>
              <a:buAutoNum type="alphaUcPeriod"/>
            </a:pPr>
            <a:r>
              <a:rPr lang="en-US" smtClean="0"/>
              <a:t>On the right, at the 200 mark.</a:t>
            </a:r>
          </a:p>
          <a:p>
            <a:pPr marL="609600" indent="-609600" eaLnBrk="1" hangingPunct="1">
              <a:lnSpc>
                <a:spcPct val="90000"/>
              </a:lnSpc>
              <a:buFontTx/>
              <a:buAutoNum type="alphaUcPeriod"/>
            </a:pPr>
            <a:r>
              <a:rPr lang="en-US" smtClean="0"/>
              <a:t>On the right, at the 300 mark.</a:t>
            </a:r>
          </a:p>
          <a:p>
            <a:pPr marL="609600" indent="-609600" eaLnBrk="1" hangingPunct="1">
              <a:lnSpc>
                <a:spcPct val="90000"/>
              </a:lnSpc>
              <a:buFontTx/>
              <a:buAutoNum type="alphaUcPeriod"/>
            </a:pPr>
            <a:endParaRPr lang="en-US" smtClean="0"/>
          </a:p>
        </p:txBody>
      </p:sp>
      <p:graphicFrame>
        <p:nvGraphicFramePr>
          <p:cNvPr id="79874" name="Object 0"/>
          <p:cNvGraphicFramePr>
            <a:graphicFrameLocks noChangeAspect="1"/>
          </p:cNvGraphicFramePr>
          <p:nvPr/>
        </p:nvGraphicFramePr>
        <p:xfrm>
          <a:off x="381000" y="1905000"/>
          <a:ext cx="4279900" cy="4343400"/>
        </p:xfrm>
        <a:graphic>
          <a:graphicData uri="http://schemas.openxmlformats.org/presentationml/2006/ole">
            <mc:AlternateContent xmlns:mc="http://schemas.openxmlformats.org/markup-compatibility/2006">
              <mc:Choice xmlns:v="urn:schemas-microsoft-com:vml" Requires="v">
                <p:oleObj spid="_x0000_s79919" name="Bitmap Image" r:id="rId4" imgW="3139712" imgH="3185436" progId="PBrush">
                  <p:embed/>
                </p:oleObj>
              </mc:Choice>
              <mc:Fallback>
                <p:oleObj name="Bitmap Image" r:id="rId4" imgW="3139712" imgH="3185436"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05000"/>
                        <a:ext cx="42799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p:txBody>
          <a:bodyPr/>
          <a:lstStyle/>
          <a:p>
            <a:pPr eaLnBrk="1" hangingPunct="1"/>
            <a:r>
              <a:rPr lang="en-US" smtClean="0"/>
              <a:t>How will the image look?</a:t>
            </a:r>
          </a:p>
        </p:txBody>
      </p:sp>
      <p:sp>
        <p:nvSpPr>
          <p:cNvPr id="80900" name="Rectangle 3"/>
          <p:cNvSpPr>
            <a:spLocks noGrp="1" noChangeArrowheads="1"/>
          </p:cNvSpPr>
          <p:nvPr>
            <p:ph type="body" idx="1"/>
          </p:nvPr>
        </p:nvSpPr>
        <p:spPr>
          <a:xfrm>
            <a:off x="5029200" y="1981200"/>
            <a:ext cx="3429000" cy="4114800"/>
          </a:xfrm>
        </p:spPr>
        <p:txBody>
          <a:bodyPr/>
          <a:lstStyle/>
          <a:p>
            <a:pPr marL="609600" indent="-609600" eaLnBrk="1" hangingPunct="1">
              <a:buFontTx/>
              <a:buAutoNum type="alphaUcPeriod"/>
            </a:pPr>
            <a:r>
              <a:rPr lang="en-US" sz="4000" smtClean="0"/>
              <a:t>Same size</a:t>
            </a:r>
          </a:p>
          <a:p>
            <a:pPr marL="609600" indent="-609600" eaLnBrk="1" hangingPunct="1">
              <a:buFontTx/>
              <a:buAutoNum type="alphaUcPeriod"/>
            </a:pPr>
            <a:r>
              <a:rPr lang="en-US" sz="4000" smtClean="0"/>
              <a:t>Smaller</a:t>
            </a:r>
          </a:p>
          <a:p>
            <a:pPr marL="609600" indent="-609600" eaLnBrk="1" hangingPunct="1">
              <a:buFontTx/>
              <a:buAutoNum type="alphaUcPeriod"/>
            </a:pPr>
            <a:r>
              <a:rPr lang="en-US" sz="4000" smtClean="0"/>
              <a:t>Larger</a:t>
            </a:r>
          </a:p>
          <a:p>
            <a:pPr marL="609600" indent="-609600" eaLnBrk="1" hangingPunct="1">
              <a:buFontTx/>
              <a:buAutoNum type="alphaUcPeriod"/>
            </a:pPr>
            <a:r>
              <a:rPr lang="en-US" sz="4000" smtClean="0"/>
              <a:t>Same size</a:t>
            </a:r>
          </a:p>
          <a:p>
            <a:pPr marL="609600" indent="-609600" eaLnBrk="1" hangingPunct="1">
              <a:buFontTx/>
              <a:buAutoNum type="alphaUcPeriod"/>
            </a:pPr>
            <a:r>
              <a:rPr lang="en-US" sz="4000" smtClean="0"/>
              <a:t>Smaller</a:t>
            </a:r>
          </a:p>
          <a:p>
            <a:pPr marL="609600" indent="-609600" eaLnBrk="1" hangingPunct="1">
              <a:buFontTx/>
              <a:buAutoNum type="alphaUcPeriod"/>
            </a:pPr>
            <a:endParaRPr lang="en-US" sz="4000" smtClean="0"/>
          </a:p>
        </p:txBody>
      </p:sp>
      <p:graphicFrame>
        <p:nvGraphicFramePr>
          <p:cNvPr id="80898" name="Object 0"/>
          <p:cNvGraphicFramePr>
            <a:graphicFrameLocks noChangeAspect="1"/>
          </p:cNvGraphicFramePr>
          <p:nvPr/>
        </p:nvGraphicFramePr>
        <p:xfrm>
          <a:off x="381000" y="1905000"/>
          <a:ext cx="4279900" cy="4343400"/>
        </p:xfrm>
        <a:graphic>
          <a:graphicData uri="http://schemas.openxmlformats.org/presentationml/2006/ole">
            <mc:AlternateContent xmlns:mc="http://schemas.openxmlformats.org/markup-compatibility/2006">
              <mc:Choice xmlns:v="urn:schemas-microsoft-com:vml" Requires="v">
                <p:oleObj spid="_x0000_s80943" name="Bitmap Image" r:id="rId4" imgW="3139712" imgH="3185436" progId="PBrush">
                  <p:embed/>
                </p:oleObj>
              </mc:Choice>
              <mc:Fallback>
                <p:oleObj name="Bitmap Image" r:id="rId4" imgW="3139712" imgH="3185436"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05000"/>
                        <a:ext cx="42799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0901" name="Group 5"/>
          <p:cNvGrpSpPr>
            <a:grpSpLocks/>
          </p:cNvGrpSpPr>
          <p:nvPr/>
        </p:nvGrpSpPr>
        <p:grpSpPr bwMode="auto">
          <a:xfrm>
            <a:off x="7086600" y="1981200"/>
            <a:ext cx="1219200" cy="3657600"/>
            <a:chOff x="4464" y="1248"/>
            <a:chExt cx="768" cy="2304"/>
          </a:xfrm>
        </p:grpSpPr>
        <p:sp>
          <p:nvSpPr>
            <p:cNvPr id="80902" name="AutoShape 6"/>
            <p:cNvSpPr>
              <a:spLocks noChangeArrowheads="1"/>
            </p:cNvSpPr>
            <p:nvPr/>
          </p:nvSpPr>
          <p:spPr bwMode="auto">
            <a:xfrm>
              <a:off x="4992" y="1248"/>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0903" name="AutoShape 7"/>
            <p:cNvSpPr>
              <a:spLocks noChangeArrowheads="1"/>
            </p:cNvSpPr>
            <p:nvPr/>
          </p:nvSpPr>
          <p:spPr bwMode="auto">
            <a:xfrm>
              <a:off x="4656" y="1680"/>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0904" name="AutoShape 8"/>
            <p:cNvSpPr>
              <a:spLocks noChangeArrowheads="1"/>
            </p:cNvSpPr>
            <p:nvPr/>
          </p:nvSpPr>
          <p:spPr bwMode="auto">
            <a:xfrm flipV="1">
              <a:off x="4704" y="3216"/>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0905" name="AutoShape 9"/>
            <p:cNvSpPr>
              <a:spLocks noChangeArrowheads="1"/>
            </p:cNvSpPr>
            <p:nvPr/>
          </p:nvSpPr>
          <p:spPr bwMode="auto">
            <a:xfrm flipV="1">
              <a:off x="5040" y="2688"/>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0906" name="AutoShape 10"/>
            <p:cNvSpPr>
              <a:spLocks noChangeArrowheads="1"/>
            </p:cNvSpPr>
            <p:nvPr/>
          </p:nvSpPr>
          <p:spPr bwMode="auto">
            <a:xfrm>
              <a:off x="4464" y="2160"/>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eaLnBrk="1" hangingPunct="1"/>
            <a:r>
              <a:rPr lang="en-US" smtClean="0"/>
              <a:t>Simulation results</a:t>
            </a:r>
          </a:p>
        </p:txBody>
      </p:sp>
      <p:pic>
        <p:nvPicPr>
          <p:cNvPr id="205827" name="Picture 3"/>
          <p:cNvPicPr>
            <a:picLocks noChangeAspect="1" noChangeArrowheads="1"/>
          </p:cNvPicPr>
          <p:nvPr/>
        </p:nvPicPr>
        <p:blipFill>
          <a:blip r:embed="rId2" cstate="print"/>
          <a:srcRect/>
          <a:stretch>
            <a:fillRect/>
          </a:stretch>
        </p:blipFill>
        <p:spPr bwMode="auto">
          <a:xfrm>
            <a:off x="388938" y="357188"/>
            <a:ext cx="8366125" cy="6142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2"/>
          <p:cNvSpPr>
            <a:spLocks noGrp="1" noChangeArrowheads="1"/>
          </p:cNvSpPr>
          <p:nvPr>
            <p:ph type="title"/>
          </p:nvPr>
        </p:nvSpPr>
        <p:spPr/>
        <p:txBody>
          <a:bodyPr/>
          <a:lstStyle/>
          <a:p>
            <a:pPr eaLnBrk="1" hangingPunct="1"/>
            <a:r>
              <a:rPr lang="en-US" smtClean="0"/>
              <a:t>Where will the image appear if the lens were concave?</a:t>
            </a:r>
          </a:p>
        </p:txBody>
      </p:sp>
      <p:grpSp>
        <p:nvGrpSpPr>
          <p:cNvPr id="81926" name="Group 3"/>
          <p:cNvGrpSpPr>
            <a:grpSpLocks/>
          </p:cNvGrpSpPr>
          <p:nvPr/>
        </p:nvGrpSpPr>
        <p:grpSpPr bwMode="auto">
          <a:xfrm>
            <a:off x="457200" y="1905000"/>
            <a:ext cx="4572000" cy="4343400"/>
            <a:chOff x="288" y="1200"/>
            <a:chExt cx="2880" cy="2736"/>
          </a:xfrm>
        </p:grpSpPr>
        <p:graphicFrame>
          <p:nvGraphicFramePr>
            <p:cNvPr id="81922" name="Object 0"/>
            <p:cNvGraphicFramePr>
              <a:graphicFrameLocks noChangeAspect="1"/>
            </p:cNvGraphicFramePr>
            <p:nvPr/>
          </p:nvGraphicFramePr>
          <p:xfrm>
            <a:off x="288" y="1200"/>
            <a:ext cx="2696" cy="2736"/>
          </p:xfrm>
          <a:graphic>
            <a:graphicData uri="http://schemas.openxmlformats.org/presentationml/2006/ole">
              <mc:AlternateContent xmlns:mc="http://schemas.openxmlformats.org/markup-compatibility/2006">
                <mc:Choice xmlns:v="urn:schemas-microsoft-com:vml" Requires="v">
                  <p:oleObj spid="_x0000_s82060" name="Bitmap Image" r:id="rId4" imgW="3139712" imgH="3185436" progId="PBrush">
                    <p:embed/>
                  </p:oleObj>
                </mc:Choice>
                <mc:Fallback>
                  <p:oleObj name="Bitmap Image" r:id="rId4" imgW="3139712" imgH="3185436"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200"/>
                          <a:ext cx="2696" cy="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3" name="Object 1"/>
            <p:cNvGraphicFramePr>
              <a:graphicFrameLocks noChangeAspect="1"/>
            </p:cNvGraphicFramePr>
            <p:nvPr/>
          </p:nvGraphicFramePr>
          <p:xfrm>
            <a:off x="2448" y="1200"/>
            <a:ext cx="630" cy="2736"/>
          </p:xfrm>
          <a:graphic>
            <a:graphicData uri="http://schemas.openxmlformats.org/presentationml/2006/ole">
              <mc:AlternateContent xmlns:mc="http://schemas.openxmlformats.org/markup-compatibility/2006">
                <mc:Choice xmlns:v="urn:schemas-microsoft-com:vml" Requires="v">
                  <p:oleObj spid="_x0000_s82061" name="Bitmap Image" r:id="rId6" imgW="1005927" imgH="2583404" progId="PBrush">
                    <p:embed/>
                  </p:oleObj>
                </mc:Choice>
                <mc:Fallback>
                  <p:oleObj name="Bitmap Image" r:id="rId6" imgW="1005927" imgH="2583404" progId="PBrus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8" y="1200"/>
                          <a:ext cx="630" cy="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4" name="Object 2"/>
            <p:cNvGraphicFramePr>
              <a:graphicFrameLocks noChangeAspect="1"/>
            </p:cNvGraphicFramePr>
            <p:nvPr/>
          </p:nvGraphicFramePr>
          <p:xfrm>
            <a:off x="720" y="2688"/>
            <a:ext cx="2448" cy="283"/>
          </p:xfrm>
          <a:graphic>
            <a:graphicData uri="http://schemas.openxmlformats.org/presentationml/2006/ole">
              <mc:AlternateContent xmlns:mc="http://schemas.openxmlformats.org/markup-compatibility/2006">
                <mc:Choice xmlns:v="urn:schemas-microsoft-com:vml" Requires="v">
                  <p:oleObj spid="_x0000_s82062" name="Bitmap Image" r:id="rId8" imgW="2911092" imgH="365792" progId="PBrush">
                    <p:embed/>
                  </p:oleObj>
                </mc:Choice>
                <mc:Fallback>
                  <p:oleObj name="Bitmap Image" r:id="rId8" imgW="2911092" imgH="365792" progId="PBrush">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2688"/>
                          <a:ext cx="2448"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1927" name="Rectangle 7"/>
          <p:cNvSpPr>
            <a:spLocks noChangeArrowheads="1"/>
          </p:cNvSpPr>
          <p:nvPr/>
        </p:nvSpPr>
        <p:spPr bwMode="auto">
          <a:xfrm>
            <a:off x="5029200" y="2057400"/>
            <a:ext cx="3505200" cy="4114800"/>
          </a:xfrm>
          <a:prstGeom prst="rect">
            <a:avLst/>
          </a:prstGeom>
          <a:noFill/>
          <a:ln w="9525">
            <a:noFill/>
            <a:miter lim="800000"/>
            <a:headEnd/>
            <a:tailEnd/>
          </a:ln>
        </p:spPr>
        <p:txBody>
          <a:bodyPr/>
          <a:lstStyle/>
          <a:p>
            <a:pPr marL="609600" indent="-609600">
              <a:lnSpc>
                <a:spcPct val="90000"/>
              </a:lnSpc>
              <a:spcBef>
                <a:spcPct val="20000"/>
              </a:spcBef>
              <a:buFontTx/>
              <a:buAutoNum type="alphaUcPeriod"/>
            </a:pPr>
            <a:r>
              <a:rPr lang="en-US" sz="3200"/>
              <a:t>On the left, at the zero mark.</a:t>
            </a:r>
          </a:p>
          <a:p>
            <a:pPr marL="609600" indent="-609600">
              <a:lnSpc>
                <a:spcPct val="90000"/>
              </a:lnSpc>
              <a:spcBef>
                <a:spcPct val="20000"/>
              </a:spcBef>
              <a:buFontTx/>
              <a:buAutoNum type="alphaUcPeriod"/>
            </a:pPr>
            <a:r>
              <a:rPr lang="en-US" sz="3200"/>
              <a:t>On the left, at the 67 mark.</a:t>
            </a:r>
          </a:p>
          <a:p>
            <a:pPr marL="609600" indent="-609600">
              <a:lnSpc>
                <a:spcPct val="90000"/>
              </a:lnSpc>
              <a:spcBef>
                <a:spcPct val="20000"/>
              </a:spcBef>
              <a:buFontTx/>
              <a:buAutoNum type="alphaUcPeriod"/>
            </a:pPr>
            <a:r>
              <a:rPr lang="en-US" sz="3200"/>
              <a:t>On the left, at the 33 mark.</a:t>
            </a:r>
          </a:p>
          <a:p>
            <a:pPr marL="609600" indent="-609600">
              <a:lnSpc>
                <a:spcPct val="90000"/>
              </a:lnSpc>
              <a:spcBef>
                <a:spcPct val="20000"/>
              </a:spcBef>
              <a:buFontTx/>
              <a:buAutoNum type="alphaUcPeriod"/>
            </a:pPr>
            <a:r>
              <a:rPr lang="en-US" sz="3200"/>
              <a:t>On the right, at the 200 mark. </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en-US" smtClean="0"/>
              <a:t>How will the image look?</a:t>
            </a:r>
          </a:p>
        </p:txBody>
      </p:sp>
      <p:grpSp>
        <p:nvGrpSpPr>
          <p:cNvPr id="82950" name="Group 3"/>
          <p:cNvGrpSpPr>
            <a:grpSpLocks/>
          </p:cNvGrpSpPr>
          <p:nvPr/>
        </p:nvGrpSpPr>
        <p:grpSpPr bwMode="auto">
          <a:xfrm>
            <a:off x="7086600" y="1981200"/>
            <a:ext cx="1219200" cy="3657600"/>
            <a:chOff x="4464" y="1248"/>
            <a:chExt cx="768" cy="2304"/>
          </a:xfrm>
        </p:grpSpPr>
        <p:sp>
          <p:nvSpPr>
            <p:cNvPr id="82953" name="AutoShape 4"/>
            <p:cNvSpPr>
              <a:spLocks noChangeArrowheads="1"/>
            </p:cNvSpPr>
            <p:nvPr/>
          </p:nvSpPr>
          <p:spPr bwMode="auto">
            <a:xfrm>
              <a:off x="4992" y="1248"/>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2954" name="AutoShape 5"/>
            <p:cNvSpPr>
              <a:spLocks noChangeArrowheads="1"/>
            </p:cNvSpPr>
            <p:nvPr/>
          </p:nvSpPr>
          <p:spPr bwMode="auto">
            <a:xfrm>
              <a:off x="4656" y="1680"/>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2955" name="AutoShape 6"/>
            <p:cNvSpPr>
              <a:spLocks noChangeArrowheads="1"/>
            </p:cNvSpPr>
            <p:nvPr/>
          </p:nvSpPr>
          <p:spPr bwMode="auto">
            <a:xfrm flipV="1">
              <a:off x="4704" y="3216"/>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2956" name="AutoShape 7"/>
            <p:cNvSpPr>
              <a:spLocks noChangeArrowheads="1"/>
            </p:cNvSpPr>
            <p:nvPr/>
          </p:nvSpPr>
          <p:spPr bwMode="auto">
            <a:xfrm flipV="1">
              <a:off x="5040" y="2688"/>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2957" name="AutoShape 8"/>
            <p:cNvSpPr>
              <a:spLocks noChangeArrowheads="1"/>
            </p:cNvSpPr>
            <p:nvPr/>
          </p:nvSpPr>
          <p:spPr bwMode="auto">
            <a:xfrm>
              <a:off x="4464" y="2160"/>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grpSp>
      <p:sp>
        <p:nvSpPr>
          <p:cNvPr id="82951" name="Rectangle 9"/>
          <p:cNvSpPr>
            <a:spLocks noGrp="1" noChangeArrowheads="1"/>
          </p:cNvSpPr>
          <p:nvPr>
            <p:ph type="body" idx="1"/>
          </p:nvPr>
        </p:nvSpPr>
        <p:spPr>
          <a:xfrm>
            <a:off x="5029200" y="1981200"/>
            <a:ext cx="3429000" cy="4114800"/>
          </a:xfrm>
          <a:noFill/>
        </p:spPr>
        <p:txBody>
          <a:bodyPr/>
          <a:lstStyle/>
          <a:p>
            <a:pPr marL="609600" indent="-609600" eaLnBrk="1" hangingPunct="1">
              <a:buFontTx/>
              <a:buAutoNum type="alphaUcPeriod"/>
            </a:pPr>
            <a:r>
              <a:rPr lang="en-US" sz="4000" smtClean="0"/>
              <a:t>Same size</a:t>
            </a:r>
          </a:p>
          <a:p>
            <a:pPr marL="609600" indent="-609600" eaLnBrk="1" hangingPunct="1">
              <a:buFontTx/>
              <a:buAutoNum type="alphaUcPeriod"/>
            </a:pPr>
            <a:r>
              <a:rPr lang="en-US" sz="4000" smtClean="0"/>
              <a:t>Smaller</a:t>
            </a:r>
          </a:p>
          <a:p>
            <a:pPr marL="609600" indent="-609600" eaLnBrk="1" hangingPunct="1">
              <a:buFontTx/>
              <a:buAutoNum type="alphaUcPeriod"/>
            </a:pPr>
            <a:r>
              <a:rPr lang="en-US" sz="4000" smtClean="0"/>
              <a:t>Larger</a:t>
            </a:r>
          </a:p>
          <a:p>
            <a:pPr marL="609600" indent="-609600" eaLnBrk="1" hangingPunct="1">
              <a:buFontTx/>
              <a:buAutoNum type="alphaUcPeriod"/>
            </a:pPr>
            <a:r>
              <a:rPr lang="en-US" sz="4000" smtClean="0"/>
              <a:t>Same size</a:t>
            </a:r>
          </a:p>
          <a:p>
            <a:pPr marL="609600" indent="-609600" eaLnBrk="1" hangingPunct="1">
              <a:buFontTx/>
              <a:buAutoNum type="alphaUcPeriod"/>
            </a:pPr>
            <a:r>
              <a:rPr lang="en-US" sz="4000" smtClean="0"/>
              <a:t>Smaller</a:t>
            </a:r>
          </a:p>
          <a:p>
            <a:pPr marL="609600" indent="-609600" eaLnBrk="1" hangingPunct="1">
              <a:buFontTx/>
              <a:buAutoNum type="alphaUcPeriod"/>
            </a:pPr>
            <a:endParaRPr lang="en-US" sz="4000" smtClean="0"/>
          </a:p>
        </p:txBody>
      </p:sp>
      <p:grpSp>
        <p:nvGrpSpPr>
          <p:cNvPr id="82952" name="Group 10"/>
          <p:cNvGrpSpPr>
            <a:grpSpLocks/>
          </p:cNvGrpSpPr>
          <p:nvPr/>
        </p:nvGrpSpPr>
        <p:grpSpPr bwMode="auto">
          <a:xfrm>
            <a:off x="457200" y="1905000"/>
            <a:ext cx="4572000" cy="4343400"/>
            <a:chOff x="288" y="1200"/>
            <a:chExt cx="2880" cy="2736"/>
          </a:xfrm>
        </p:grpSpPr>
        <p:graphicFrame>
          <p:nvGraphicFramePr>
            <p:cNvPr id="82946" name="Object 0"/>
            <p:cNvGraphicFramePr>
              <a:graphicFrameLocks noChangeAspect="1"/>
            </p:cNvGraphicFramePr>
            <p:nvPr/>
          </p:nvGraphicFramePr>
          <p:xfrm>
            <a:off x="288" y="1200"/>
            <a:ext cx="2696" cy="2736"/>
          </p:xfrm>
          <a:graphic>
            <a:graphicData uri="http://schemas.openxmlformats.org/presentationml/2006/ole">
              <mc:AlternateContent xmlns:mc="http://schemas.openxmlformats.org/markup-compatibility/2006">
                <mc:Choice xmlns:v="urn:schemas-microsoft-com:vml" Requires="v">
                  <p:oleObj spid="_x0000_s83084" name="Bitmap Image" r:id="rId4" imgW="3139712" imgH="3185436" progId="PBrush">
                    <p:embed/>
                  </p:oleObj>
                </mc:Choice>
                <mc:Fallback>
                  <p:oleObj name="Bitmap Image" r:id="rId4" imgW="3139712" imgH="3185436"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200"/>
                          <a:ext cx="2696" cy="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47" name="Object 1"/>
            <p:cNvGraphicFramePr>
              <a:graphicFrameLocks noChangeAspect="1"/>
            </p:cNvGraphicFramePr>
            <p:nvPr/>
          </p:nvGraphicFramePr>
          <p:xfrm>
            <a:off x="2448" y="1200"/>
            <a:ext cx="630" cy="2736"/>
          </p:xfrm>
          <a:graphic>
            <a:graphicData uri="http://schemas.openxmlformats.org/presentationml/2006/ole">
              <mc:AlternateContent xmlns:mc="http://schemas.openxmlformats.org/markup-compatibility/2006">
                <mc:Choice xmlns:v="urn:schemas-microsoft-com:vml" Requires="v">
                  <p:oleObj spid="_x0000_s83085" name="Bitmap Image" r:id="rId6" imgW="1005927" imgH="2583404" progId="PBrush">
                    <p:embed/>
                  </p:oleObj>
                </mc:Choice>
                <mc:Fallback>
                  <p:oleObj name="Bitmap Image" r:id="rId6" imgW="1005927" imgH="2583404" progId="PBrus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8" y="1200"/>
                          <a:ext cx="630" cy="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48" name="Object 2"/>
            <p:cNvGraphicFramePr>
              <a:graphicFrameLocks noChangeAspect="1"/>
            </p:cNvGraphicFramePr>
            <p:nvPr/>
          </p:nvGraphicFramePr>
          <p:xfrm>
            <a:off x="720" y="2688"/>
            <a:ext cx="2448" cy="283"/>
          </p:xfrm>
          <a:graphic>
            <a:graphicData uri="http://schemas.openxmlformats.org/presentationml/2006/ole">
              <mc:AlternateContent xmlns:mc="http://schemas.openxmlformats.org/markup-compatibility/2006">
                <mc:Choice xmlns:v="urn:schemas-microsoft-com:vml" Requires="v">
                  <p:oleObj spid="_x0000_s83086" name="Bitmap Image" r:id="rId8" imgW="2911092" imgH="365792" progId="PBrush">
                    <p:embed/>
                  </p:oleObj>
                </mc:Choice>
                <mc:Fallback>
                  <p:oleObj name="Bitmap Image" r:id="rId8" imgW="2911092" imgH="365792" progId="PBrush">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2688"/>
                          <a:ext cx="2448"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a:xfrm>
            <a:off x="457200" y="609600"/>
            <a:ext cx="8458200" cy="1143000"/>
          </a:xfrm>
        </p:spPr>
        <p:txBody>
          <a:bodyPr/>
          <a:lstStyle/>
          <a:p>
            <a:pPr algn="l" eaLnBrk="1" hangingPunct="1"/>
            <a:r>
              <a:rPr lang="en-US" smtClean="0"/>
              <a:t>If the lens is made fatter in the middle, how will the image change?</a:t>
            </a:r>
          </a:p>
        </p:txBody>
      </p:sp>
      <p:sp>
        <p:nvSpPr>
          <p:cNvPr id="83972" name="Rectangle 3"/>
          <p:cNvSpPr>
            <a:spLocks noGrp="1" noChangeArrowheads="1"/>
          </p:cNvSpPr>
          <p:nvPr>
            <p:ph type="body" idx="1"/>
          </p:nvPr>
        </p:nvSpPr>
        <p:spPr>
          <a:xfrm>
            <a:off x="5257800" y="1981200"/>
            <a:ext cx="3657600" cy="3657600"/>
          </a:xfrm>
        </p:spPr>
        <p:txBody>
          <a:bodyPr/>
          <a:lstStyle/>
          <a:p>
            <a:pPr marL="609600" indent="-609600" eaLnBrk="1" hangingPunct="1">
              <a:buFontTx/>
              <a:buAutoNum type="alphaUcPeriod"/>
            </a:pPr>
            <a:r>
              <a:rPr lang="en-US" smtClean="0"/>
              <a:t>Larger, further away</a:t>
            </a:r>
          </a:p>
          <a:p>
            <a:pPr marL="609600" indent="-609600" eaLnBrk="1" hangingPunct="1">
              <a:buFontTx/>
              <a:buAutoNum type="alphaUcPeriod"/>
            </a:pPr>
            <a:r>
              <a:rPr lang="en-US" smtClean="0"/>
              <a:t>Smaller, further away</a:t>
            </a:r>
          </a:p>
          <a:p>
            <a:pPr marL="609600" indent="-609600" eaLnBrk="1" hangingPunct="1">
              <a:buFontTx/>
              <a:buAutoNum type="alphaUcPeriod"/>
            </a:pPr>
            <a:r>
              <a:rPr lang="en-US" smtClean="0"/>
              <a:t>Larger, closer</a:t>
            </a:r>
          </a:p>
          <a:p>
            <a:pPr marL="609600" indent="-609600" eaLnBrk="1" hangingPunct="1">
              <a:buFontTx/>
              <a:buAutoNum type="alphaUcPeriod"/>
            </a:pPr>
            <a:r>
              <a:rPr lang="en-US" smtClean="0"/>
              <a:t>Smaller, closer</a:t>
            </a:r>
          </a:p>
          <a:p>
            <a:pPr marL="609600" indent="-609600" eaLnBrk="1" hangingPunct="1">
              <a:buFontTx/>
              <a:buAutoNum type="alphaUcPeriod"/>
            </a:pPr>
            <a:endParaRPr lang="en-US" smtClean="0"/>
          </a:p>
        </p:txBody>
      </p:sp>
      <p:graphicFrame>
        <p:nvGraphicFramePr>
          <p:cNvPr id="83970" name="Object 0"/>
          <p:cNvGraphicFramePr>
            <a:graphicFrameLocks noChangeAspect="1"/>
          </p:cNvGraphicFramePr>
          <p:nvPr/>
        </p:nvGraphicFramePr>
        <p:xfrm>
          <a:off x="381000" y="1905000"/>
          <a:ext cx="4279900" cy="4343400"/>
        </p:xfrm>
        <a:graphic>
          <a:graphicData uri="http://schemas.openxmlformats.org/presentationml/2006/ole">
            <mc:AlternateContent xmlns:mc="http://schemas.openxmlformats.org/markup-compatibility/2006">
              <mc:Choice xmlns:v="urn:schemas-microsoft-com:vml" Requires="v">
                <p:oleObj spid="_x0000_s84015" name="Bitmap Image" r:id="rId4" imgW="3139712" imgH="3185436" progId="PBrush">
                  <p:embed/>
                </p:oleObj>
              </mc:Choice>
              <mc:Fallback>
                <p:oleObj name="Bitmap Image" r:id="rId4" imgW="3139712" imgH="3185436"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05000"/>
                        <a:ext cx="42799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ctrTitle"/>
          </p:nvPr>
        </p:nvSpPr>
        <p:spPr>
          <a:xfrm>
            <a:off x="-304800" y="-304800"/>
            <a:ext cx="7772400" cy="1143000"/>
          </a:xfrm>
        </p:spPr>
        <p:txBody>
          <a:bodyPr/>
          <a:lstStyle/>
          <a:p>
            <a:pPr eaLnBrk="1" hangingPunct="1"/>
            <a:r>
              <a:rPr lang="en-US" sz="2400" smtClean="0"/>
              <a:t>Notes from Perkins’ homework</a:t>
            </a:r>
          </a:p>
        </p:txBody>
      </p:sp>
      <p:sp>
        <p:nvSpPr>
          <p:cNvPr id="185347" name="Rectangle 3"/>
          <p:cNvSpPr>
            <a:spLocks noGrp="1" noChangeArrowheads="1"/>
          </p:cNvSpPr>
          <p:nvPr>
            <p:ph type="subTitle" idx="1"/>
          </p:nvPr>
        </p:nvSpPr>
        <p:spPr>
          <a:xfrm>
            <a:off x="457200" y="762000"/>
            <a:ext cx="7848600" cy="1752600"/>
          </a:xfrm>
        </p:spPr>
        <p:txBody>
          <a:bodyPr/>
          <a:lstStyle/>
          <a:p>
            <a:pPr algn="l" eaLnBrk="1" hangingPunct="1"/>
            <a:r>
              <a:rPr lang="en-US" dirty="0" smtClean="0">
                <a:solidFill>
                  <a:srgbClr val="006633"/>
                </a:solidFill>
                <a:latin typeface="Comic Sans MS" pitchFamily="66" charset="0"/>
                <a:cs typeface="Times New Roman" pitchFamily="18" charset="0"/>
              </a:rPr>
              <a:t>A negative acceleration indicates that the acceleration points in the negative direction. Under these conditions, if the man is moving in the positive direction, the negative acceleration will be acting to slow him down (velocity and acceleration point in opposite directions). If the man is moving in the negative direction, the negative acceleration will be acting to speed him up (velocity and acceleration point in the same direction). </a:t>
            </a:r>
            <a:r>
              <a:rPr lang="en-US" dirty="0" smtClean="0">
                <a:cs typeface="Times New Roman" pitchFamily="18" charset="0"/>
              </a:rPr>
              <a:t/>
            </a:r>
            <a:br>
              <a:rPr lang="en-US" dirty="0" smtClean="0">
                <a:cs typeface="Times New Roman" pitchFamily="18" charset="0"/>
              </a:rPr>
            </a:br>
            <a:endParaRPr lang="en-US" dirty="0" smtClean="0">
              <a:cs typeface="Times New Roman" pitchFamily="18" charset="0"/>
            </a:endParaRPr>
          </a:p>
        </p:txBody>
      </p:sp>
      <p:sp>
        <p:nvSpPr>
          <p:cNvPr id="4" name="Rectangle 3"/>
          <p:cNvSpPr/>
          <p:nvPr/>
        </p:nvSpPr>
        <p:spPr>
          <a:xfrm>
            <a:off x="4343400" y="6391068"/>
            <a:ext cx="4457700" cy="246221"/>
          </a:xfrm>
          <a:prstGeom prst="rect">
            <a:avLst/>
          </a:prstGeom>
        </p:spPr>
        <p:txBody>
          <a:bodyPr wrap="square">
            <a:spAutoFit/>
          </a:bodyPr>
          <a:lstStyle/>
          <a:p>
            <a:pPr eaLnBrk="1" hangingPunct="1"/>
            <a:r>
              <a:rPr lang="en-US" sz="1000" dirty="0"/>
              <a:t>Adapted From </a:t>
            </a:r>
            <a:r>
              <a:rPr lang="en-US" sz="1000" dirty="0" smtClean="0"/>
              <a:t>Perkins </a:t>
            </a:r>
            <a:r>
              <a:rPr lang="en-US" sz="1000" dirty="0"/>
              <a:t>at CU </a:t>
            </a:r>
            <a:r>
              <a:rPr lang="en-US" sz="1000" dirty="0" smtClean="0"/>
              <a:t>1010 course at University of Colorado </a:t>
            </a:r>
            <a:endParaRPr lang="en-US" sz="1000" dirty="0"/>
          </a:p>
        </p:txBody>
      </p:sp>
    </p:spTree>
    <p:extLst>
      <p:ext uri="{BB962C8B-B14F-4D97-AF65-F5344CB8AC3E}">
        <p14:creationId xmlns:p14="http://schemas.microsoft.com/office/powerpoint/2010/main" val="326521889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hangingPunct="1"/>
            <a:r>
              <a:rPr lang="en-US" smtClean="0"/>
              <a:t>Answer: closer and smaller</a:t>
            </a:r>
          </a:p>
        </p:txBody>
      </p:sp>
      <p:pic>
        <p:nvPicPr>
          <p:cNvPr id="206851" name="Picture 3"/>
          <p:cNvPicPr>
            <a:picLocks noChangeAspect="1" noChangeArrowheads="1"/>
          </p:cNvPicPr>
          <p:nvPr/>
        </p:nvPicPr>
        <p:blipFill>
          <a:blip r:embed="rId3" cstate="print"/>
          <a:srcRect/>
          <a:stretch>
            <a:fillRect/>
          </a:stretch>
        </p:blipFill>
        <p:spPr bwMode="auto">
          <a:xfrm>
            <a:off x="381000" y="533400"/>
            <a:ext cx="8366125" cy="6142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2"/>
          <p:cNvSpPr>
            <a:spLocks noGrp="1" noChangeArrowheads="1"/>
          </p:cNvSpPr>
          <p:nvPr>
            <p:ph type="title"/>
          </p:nvPr>
        </p:nvSpPr>
        <p:spPr/>
        <p:txBody>
          <a:bodyPr/>
          <a:lstStyle/>
          <a:p>
            <a:pPr eaLnBrk="1" hangingPunct="1"/>
            <a:r>
              <a:rPr lang="en-US" smtClean="0"/>
              <a:t>If you replace the lens with a mirror, the image will be </a:t>
            </a:r>
          </a:p>
        </p:txBody>
      </p:sp>
      <p:grpSp>
        <p:nvGrpSpPr>
          <p:cNvPr id="84997" name="Group 3"/>
          <p:cNvGrpSpPr>
            <a:grpSpLocks/>
          </p:cNvGrpSpPr>
          <p:nvPr/>
        </p:nvGrpSpPr>
        <p:grpSpPr bwMode="auto">
          <a:xfrm>
            <a:off x="457200" y="1905000"/>
            <a:ext cx="4572000" cy="4343400"/>
            <a:chOff x="288" y="1200"/>
            <a:chExt cx="2880" cy="2736"/>
          </a:xfrm>
        </p:grpSpPr>
        <p:graphicFrame>
          <p:nvGraphicFramePr>
            <p:cNvPr id="84994" name="Object 0"/>
            <p:cNvGraphicFramePr>
              <a:graphicFrameLocks noChangeAspect="1"/>
            </p:cNvGraphicFramePr>
            <p:nvPr/>
          </p:nvGraphicFramePr>
          <p:xfrm>
            <a:off x="288" y="1200"/>
            <a:ext cx="2696" cy="2736"/>
          </p:xfrm>
          <a:graphic>
            <a:graphicData uri="http://schemas.openxmlformats.org/presentationml/2006/ole">
              <mc:AlternateContent xmlns:mc="http://schemas.openxmlformats.org/markup-compatibility/2006">
                <mc:Choice xmlns:v="urn:schemas-microsoft-com:vml" Requires="v">
                  <p:oleObj spid="_x0000_s85084" name="Bitmap Image" r:id="rId4" imgW="3139712" imgH="3185436" progId="PBrush">
                    <p:embed/>
                  </p:oleObj>
                </mc:Choice>
                <mc:Fallback>
                  <p:oleObj name="Bitmap Image" r:id="rId4" imgW="3139712" imgH="3185436"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200"/>
                          <a:ext cx="2696" cy="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005" name="Rectangle 5"/>
            <p:cNvSpPr>
              <a:spLocks noChangeArrowheads="1"/>
            </p:cNvSpPr>
            <p:nvPr/>
          </p:nvSpPr>
          <p:spPr bwMode="auto">
            <a:xfrm>
              <a:off x="2688" y="1200"/>
              <a:ext cx="336" cy="2736"/>
            </a:xfrm>
            <a:prstGeom prst="rect">
              <a:avLst/>
            </a:prstGeom>
            <a:solidFill>
              <a:schemeClr val="folHlink"/>
            </a:solidFill>
            <a:ln w="9525">
              <a:solidFill>
                <a:schemeClr val="tx1"/>
              </a:solidFill>
              <a:miter lim="800000"/>
              <a:headEnd/>
              <a:tailEnd/>
            </a:ln>
          </p:spPr>
          <p:txBody>
            <a:bodyPr wrap="none" anchor="ctr"/>
            <a:lstStyle/>
            <a:p>
              <a:endParaRPr lang="en-US"/>
            </a:p>
          </p:txBody>
        </p:sp>
        <p:graphicFrame>
          <p:nvGraphicFramePr>
            <p:cNvPr id="84995" name="Object 1"/>
            <p:cNvGraphicFramePr>
              <a:graphicFrameLocks noChangeAspect="1"/>
            </p:cNvGraphicFramePr>
            <p:nvPr/>
          </p:nvGraphicFramePr>
          <p:xfrm>
            <a:off x="720" y="2688"/>
            <a:ext cx="2448" cy="283"/>
          </p:xfrm>
          <a:graphic>
            <a:graphicData uri="http://schemas.openxmlformats.org/presentationml/2006/ole">
              <mc:AlternateContent xmlns:mc="http://schemas.openxmlformats.org/markup-compatibility/2006">
                <mc:Choice xmlns:v="urn:schemas-microsoft-com:vml" Requires="v">
                  <p:oleObj spid="_x0000_s85085" name="Bitmap Image" r:id="rId6" imgW="2911092" imgH="365792" progId="PBrush">
                    <p:embed/>
                  </p:oleObj>
                </mc:Choice>
                <mc:Fallback>
                  <p:oleObj name="Bitmap Image" r:id="rId6" imgW="2911092" imgH="365792" progId="PBrus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 y="2688"/>
                          <a:ext cx="2448"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4998" name="Rectangle 7"/>
          <p:cNvSpPr>
            <a:spLocks noChangeArrowheads="1"/>
          </p:cNvSpPr>
          <p:nvPr/>
        </p:nvSpPr>
        <p:spPr bwMode="auto">
          <a:xfrm>
            <a:off x="5029200" y="1981200"/>
            <a:ext cx="3429000" cy="4114800"/>
          </a:xfrm>
          <a:prstGeom prst="rect">
            <a:avLst/>
          </a:prstGeom>
          <a:noFill/>
          <a:ln w="9525">
            <a:noFill/>
            <a:miter lim="800000"/>
            <a:headEnd/>
            <a:tailEnd/>
          </a:ln>
        </p:spPr>
        <p:txBody>
          <a:bodyPr/>
          <a:lstStyle/>
          <a:p>
            <a:pPr marL="609600" indent="-609600">
              <a:spcBef>
                <a:spcPct val="20000"/>
              </a:spcBef>
              <a:buFontTx/>
              <a:buAutoNum type="alphaUcPeriod"/>
            </a:pPr>
            <a:r>
              <a:rPr lang="en-US" sz="4000"/>
              <a:t>Same size</a:t>
            </a:r>
          </a:p>
          <a:p>
            <a:pPr marL="609600" indent="-609600">
              <a:spcBef>
                <a:spcPct val="20000"/>
              </a:spcBef>
              <a:buFontTx/>
              <a:buAutoNum type="alphaUcPeriod"/>
            </a:pPr>
            <a:r>
              <a:rPr lang="en-US" sz="4000"/>
              <a:t>Smaller</a:t>
            </a:r>
          </a:p>
          <a:p>
            <a:pPr marL="609600" indent="-609600">
              <a:spcBef>
                <a:spcPct val="20000"/>
              </a:spcBef>
              <a:buFontTx/>
              <a:buAutoNum type="alphaUcPeriod"/>
            </a:pPr>
            <a:r>
              <a:rPr lang="en-US" sz="4000"/>
              <a:t>Larger</a:t>
            </a:r>
          </a:p>
          <a:p>
            <a:pPr marL="609600" indent="-609600">
              <a:spcBef>
                <a:spcPct val="20000"/>
              </a:spcBef>
              <a:buFontTx/>
              <a:buAutoNum type="alphaUcPeriod"/>
            </a:pPr>
            <a:r>
              <a:rPr lang="en-US" sz="4000"/>
              <a:t>Same size</a:t>
            </a:r>
          </a:p>
          <a:p>
            <a:pPr marL="609600" indent="-609600">
              <a:spcBef>
                <a:spcPct val="20000"/>
              </a:spcBef>
              <a:buFontTx/>
              <a:buAutoNum type="alphaUcPeriod"/>
            </a:pPr>
            <a:r>
              <a:rPr lang="en-US" sz="4000"/>
              <a:t>Smaller</a:t>
            </a:r>
          </a:p>
          <a:p>
            <a:pPr marL="609600" indent="-609600">
              <a:spcBef>
                <a:spcPct val="20000"/>
              </a:spcBef>
              <a:buFontTx/>
              <a:buAutoNum type="alphaUcPeriod"/>
            </a:pPr>
            <a:endParaRPr lang="en-US" sz="4000"/>
          </a:p>
        </p:txBody>
      </p:sp>
      <p:grpSp>
        <p:nvGrpSpPr>
          <p:cNvPr id="84999" name="Group 8"/>
          <p:cNvGrpSpPr>
            <a:grpSpLocks/>
          </p:cNvGrpSpPr>
          <p:nvPr/>
        </p:nvGrpSpPr>
        <p:grpSpPr bwMode="auto">
          <a:xfrm>
            <a:off x="7239000" y="1981200"/>
            <a:ext cx="1219200" cy="3657600"/>
            <a:chOff x="4464" y="1248"/>
            <a:chExt cx="768" cy="2304"/>
          </a:xfrm>
        </p:grpSpPr>
        <p:sp>
          <p:nvSpPr>
            <p:cNvPr id="85000" name="AutoShape 9"/>
            <p:cNvSpPr>
              <a:spLocks noChangeArrowheads="1"/>
            </p:cNvSpPr>
            <p:nvPr/>
          </p:nvSpPr>
          <p:spPr bwMode="auto">
            <a:xfrm>
              <a:off x="4992" y="1248"/>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5001" name="AutoShape 10"/>
            <p:cNvSpPr>
              <a:spLocks noChangeArrowheads="1"/>
            </p:cNvSpPr>
            <p:nvPr/>
          </p:nvSpPr>
          <p:spPr bwMode="auto">
            <a:xfrm>
              <a:off x="4656" y="1680"/>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5002" name="AutoShape 11"/>
            <p:cNvSpPr>
              <a:spLocks noChangeArrowheads="1"/>
            </p:cNvSpPr>
            <p:nvPr/>
          </p:nvSpPr>
          <p:spPr bwMode="auto">
            <a:xfrm flipV="1">
              <a:off x="4704" y="3216"/>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5003" name="AutoShape 12"/>
            <p:cNvSpPr>
              <a:spLocks noChangeArrowheads="1"/>
            </p:cNvSpPr>
            <p:nvPr/>
          </p:nvSpPr>
          <p:spPr bwMode="auto">
            <a:xfrm flipV="1">
              <a:off x="5040" y="2688"/>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5004" name="AutoShape 13"/>
            <p:cNvSpPr>
              <a:spLocks noChangeArrowheads="1"/>
            </p:cNvSpPr>
            <p:nvPr/>
          </p:nvSpPr>
          <p:spPr bwMode="auto">
            <a:xfrm>
              <a:off x="4464" y="2160"/>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a:lstStyle/>
          <a:p>
            <a:pPr eaLnBrk="1" hangingPunct="1"/>
            <a:r>
              <a:rPr lang="en-US" smtClean="0"/>
              <a:t>If you move the arrow towards the mirror, the image will be</a:t>
            </a:r>
          </a:p>
        </p:txBody>
      </p:sp>
      <p:grpSp>
        <p:nvGrpSpPr>
          <p:cNvPr id="86021" name="Group 3"/>
          <p:cNvGrpSpPr>
            <a:grpSpLocks/>
          </p:cNvGrpSpPr>
          <p:nvPr/>
        </p:nvGrpSpPr>
        <p:grpSpPr bwMode="auto">
          <a:xfrm>
            <a:off x="7086600" y="1981200"/>
            <a:ext cx="1219200" cy="3657600"/>
            <a:chOff x="4464" y="1248"/>
            <a:chExt cx="768" cy="2304"/>
          </a:xfrm>
        </p:grpSpPr>
        <p:sp>
          <p:nvSpPr>
            <p:cNvPr id="86025" name="AutoShape 4"/>
            <p:cNvSpPr>
              <a:spLocks noChangeArrowheads="1"/>
            </p:cNvSpPr>
            <p:nvPr/>
          </p:nvSpPr>
          <p:spPr bwMode="auto">
            <a:xfrm>
              <a:off x="4992" y="1248"/>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6026" name="AutoShape 5"/>
            <p:cNvSpPr>
              <a:spLocks noChangeArrowheads="1"/>
            </p:cNvSpPr>
            <p:nvPr/>
          </p:nvSpPr>
          <p:spPr bwMode="auto">
            <a:xfrm>
              <a:off x="4656" y="1680"/>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6027" name="AutoShape 6"/>
            <p:cNvSpPr>
              <a:spLocks noChangeArrowheads="1"/>
            </p:cNvSpPr>
            <p:nvPr/>
          </p:nvSpPr>
          <p:spPr bwMode="auto">
            <a:xfrm flipV="1">
              <a:off x="4704" y="3216"/>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6028" name="AutoShape 7"/>
            <p:cNvSpPr>
              <a:spLocks noChangeArrowheads="1"/>
            </p:cNvSpPr>
            <p:nvPr/>
          </p:nvSpPr>
          <p:spPr bwMode="auto">
            <a:xfrm flipV="1">
              <a:off x="5040" y="2688"/>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sp>
          <p:nvSpPr>
            <p:cNvPr id="86029" name="AutoShape 8"/>
            <p:cNvSpPr>
              <a:spLocks noChangeArrowheads="1"/>
            </p:cNvSpPr>
            <p:nvPr/>
          </p:nvSpPr>
          <p:spPr bwMode="auto">
            <a:xfrm>
              <a:off x="4464" y="2160"/>
              <a:ext cx="192" cy="336"/>
            </a:xfrm>
            <a:prstGeom prst="upArrow">
              <a:avLst>
                <a:gd name="adj1" fmla="val 50000"/>
                <a:gd name="adj2" fmla="val 43750"/>
              </a:avLst>
            </a:prstGeom>
            <a:solidFill>
              <a:srgbClr val="FFFF00"/>
            </a:solidFill>
            <a:ln w="38100">
              <a:solidFill>
                <a:srgbClr val="CC0000"/>
              </a:solidFill>
              <a:miter lim="800000"/>
              <a:headEnd/>
              <a:tailEnd/>
            </a:ln>
          </p:spPr>
          <p:txBody>
            <a:bodyPr wrap="none" anchor="ctr"/>
            <a:lstStyle/>
            <a:p>
              <a:endParaRPr lang="en-US"/>
            </a:p>
          </p:txBody>
        </p:sp>
      </p:grpSp>
      <p:grpSp>
        <p:nvGrpSpPr>
          <p:cNvPr id="86022" name="Group 9"/>
          <p:cNvGrpSpPr>
            <a:grpSpLocks/>
          </p:cNvGrpSpPr>
          <p:nvPr/>
        </p:nvGrpSpPr>
        <p:grpSpPr bwMode="auto">
          <a:xfrm>
            <a:off x="457200" y="1905000"/>
            <a:ext cx="4572000" cy="4343400"/>
            <a:chOff x="288" y="1200"/>
            <a:chExt cx="2880" cy="2736"/>
          </a:xfrm>
        </p:grpSpPr>
        <p:graphicFrame>
          <p:nvGraphicFramePr>
            <p:cNvPr id="86018" name="Object 0"/>
            <p:cNvGraphicFramePr>
              <a:graphicFrameLocks noChangeAspect="1"/>
            </p:cNvGraphicFramePr>
            <p:nvPr/>
          </p:nvGraphicFramePr>
          <p:xfrm>
            <a:off x="288" y="1200"/>
            <a:ext cx="2696" cy="2736"/>
          </p:xfrm>
          <a:graphic>
            <a:graphicData uri="http://schemas.openxmlformats.org/presentationml/2006/ole">
              <mc:AlternateContent xmlns:mc="http://schemas.openxmlformats.org/markup-compatibility/2006">
                <mc:Choice xmlns:v="urn:schemas-microsoft-com:vml" Requires="v">
                  <p:oleObj spid="_x0000_s86108" name="Bitmap Image" r:id="rId4" imgW="3139712" imgH="3185436" progId="PBrush">
                    <p:embed/>
                  </p:oleObj>
                </mc:Choice>
                <mc:Fallback>
                  <p:oleObj name="Bitmap Image" r:id="rId4" imgW="3139712" imgH="3185436"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200"/>
                          <a:ext cx="2696" cy="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24" name="Rectangle 11"/>
            <p:cNvSpPr>
              <a:spLocks noChangeArrowheads="1"/>
            </p:cNvSpPr>
            <p:nvPr/>
          </p:nvSpPr>
          <p:spPr bwMode="auto">
            <a:xfrm>
              <a:off x="2688" y="1200"/>
              <a:ext cx="336" cy="2736"/>
            </a:xfrm>
            <a:prstGeom prst="rect">
              <a:avLst/>
            </a:prstGeom>
            <a:solidFill>
              <a:schemeClr val="folHlink"/>
            </a:solidFill>
            <a:ln w="9525">
              <a:solidFill>
                <a:schemeClr val="tx1"/>
              </a:solidFill>
              <a:miter lim="800000"/>
              <a:headEnd/>
              <a:tailEnd/>
            </a:ln>
          </p:spPr>
          <p:txBody>
            <a:bodyPr wrap="none" anchor="ctr"/>
            <a:lstStyle/>
            <a:p>
              <a:endParaRPr lang="en-US"/>
            </a:p>
          </p:txBody>
        </p:sp>
        <p:graphicFrame>
          <p:nvGraphicFramePr>
            <p:cNvPr id="86019" name="Object 1"/>
            <p:cNvGraphicFramePr>
              <a:graphicFrameLocks noChangeAspect="1"/>
            </p:cNvGraphicFramePr>
            <p:nvPr/>
          </p:nvGraphicFramePr>
          <p:xfrm>
            <a:off x="720" y="2688"/>
            <a:ext cx="2448" cy="283"/>
          </p:xfrm>
          <a:graphic>
            <a:graphicData uri="http://schemas.openxmlformats.org/presentationml/2006/ole">
              <mc:AlternateContent xmlns:mc="http://schemas.openxmlformats.org/markup-compatibility/2006">
                <mc:Choice xmlns:v="urn:schemas-microsoft-com:vml" Requires="v">
                  <p:oleObj spid="_x0000_s86109" name="Bitmap Image" r:id="rId6" imgW="2911092" imgH="365792" progId="PBrush">
                    <p:embed/>
                  </p:oleObj>
                </mc:Choice>
                <mc:Fallback>
                  <p:oleObj name="Bitmap Image" r:id="rId6" imgW="2911092" imgH="365792" progId="PBrus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 y="2688"/>
                          <a:ext cx="2448"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6023" name="Rectangle 13"/>
          <p:cNvSpPr>
            <a:spLocks noChangeArrowheads="1"/>
          </p:cNvSpPr>
          <p:nvPr/>
        </p:nvSpPr>
        <p:spPr bwMode="auto">
          <a:xfrm>
            <a:off x="5029200" y="1981200"/>
            <a:ext cx="3429000" cy="4114800"/>
          </a:xfrm>
          <a:prstGeom prst="rect">
            <a:avLst/>
          </a:prstGeom>
          <a:noFill/>
          <a:ln w="9525">
            <a:noFill/>
            <a:miter lim="800000"/>
            <a:headEnd/>
            <a:tailEnd/>
          </a:ln>
        </p:spPr>
        <p:txBody>
          <a:bodyPr/>
          <a:lstStyle/>
          <a:p>
            <a:pPr marL="609600" indent="-609600">
              <a:spcBef>
                <a:spcPct val="20000"/>
              </a:spcBef>
              <a:buFontTx/>
              <a:buAutoNum type="alphaUcPeriod"/>
            </a:pPr>
            <a:r>
              <a:rPr lang="en-US" sz="4000"/>
              <a:t>Same size</a:t>
            </a:r>
          </a:p>
          <a:p>
            <a:pPr marL="609600" indent="-609600">
              <a:spcBef>
                <a:spcPct val="20000"/>
              </a:spcBef>
              <a:buFontTx/>
              <a:buAutoNum type="alphaUcPeriod"/>
            </a:pPr>
            <a:r>
              <a:rPr lang="en-US" sz="4000"/>
              <a:t>Smaller</a:t>
            </a:r>
          </a:p>
          <a:p>
            <a:pPr marL="609600" indent="-609600">
              <a:spcBef>
                <a:spcPct val="20000"/>
              </a:spcBef>
              <a:buFontTx/>
              <a:buAutoNum type="alphaUcPeriod"/>
            </a:pPr>
            <a:r>
              <a:rPr lang="en-US" sz="4000"/>
              <a:t>Larger</a:t>
            </a:r>
          </a:p>
          <a:p>
            <a:pPr marL="609600" indent="-609600">
              <a:spcBef>
                <a:spcPct val="20000"/>
              </a:spcBef>
              <a:buFontTx/>
              <a:buAutoNum type="alphaUcPeriod"/>
            </a:pPr>
            <a:r>
              <a:rPr lang="en-US" sz="4000"/>
              <a:t>Same size</a:t>
            </a:r>
          </a:p>
          <a:p>
            <a:pPr marL="609600" indent="-609600">
              <a:spcBef>
                <a:spcPct val="20000"/>
              </a:spcBef>
              <a:buFontTx/>
              <a:buAutoNum type="alphaUcPeriod"/>
            </a:pPr>
            <a:r>
              <a:rPr lang="en-US" sz="4000"/>
              <a:t>Smaller</a:t>
            </a:r>
          </a:p>
          <a:p>
            <a:pPr marL="609600" indent="-609600">
              <a:spcBef>
                <a:spcPct val="20000"/>
              </a:spcBef>
              <a:buFontTx/>
              <a:buAutoNum type="alphaUcPeriod"/>
            </a:pPr>
            <a:endParaRPr lang="en-US" sz="400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a:xfrm>
            <a:off x="381000" y="609600"/>
            <a:ext cx="8458200" cy="1143000"/>
          </a:xfrm>
        </p:spPr>
        <p:txBody>
          <a:bodyPr/>
          <a:lstStyle/>
          <a:p>
            <a:pPr eaLnBrk="1" hangingPunct="1"/>
            <a:r>
              <a:rPr lang="en-US" smtClean="0"/>
              <a:t>If the lens had a lower index of refraction, the image be</a:t>
            </a:r>
          </a:p>
        </p:txBody>
      </p:sp>
      <p:graphicFrame>
        <p:nvGraphicFramePr>
          <p:cNvPr id="87042" name="Object 0"/>
          <p:cNvGraphicFramePr>
            <a:graphicFrameLocks noChangeAspect="1"/>
          </p:cNvGraphicFramePr>
          <p:nvPr/>
        </p:nvGraphicFramePr>
        <p:xfrm>
          <a:off x="457200" y="2362200"/>
          <a:ext cx="4953000" cy="2957513"/>
        </p:xfrm>
        <a:graphic>
          <a:graphicData uri="http://schemas.openxmlformats.org/presentationml/2006/ole">
            <mc:AlternateContent xmlns:mc="http://schemas.openxmlformats.org/markup-compatibility/2006">
              <mc:Choice xmlns:v="urn:schemas-microsoft-com:vml" Requires="v">
                <p:oleObj spid="_x0000_s87087" name="Bitmap Image" r:id="rId4" imgW="4465707" imgH="2666667" progId="PBrush">
                  <p:embed/>
                </p:oleObj>
              </mc:Choice>
              <mc:Fallback>
                <p:oleObj name="Bitmap Image" r:id="rId4" imgW="4465707" imgH="2666667"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362200"/>
                        <a:ext cx="4953000"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Rectangle 4"/>
          <p:cNvSpPr>
            <a:spLocks noChangeArrowheads="1"/>
          </p:cNvSpPr>
          <p:nvPr/>
        </p:nvSpPr>
        <p:spPr bwMode="auto">
          <a:xfrm>
            <a:off x="5410200" y="1981200"/>
            <a:ext cx="3429000" cy="4114800"/>
          </a:xfrm>
          <a:prstGeom prst="rect">
            <a:avLst/>
          </a:prstGeom>
          <a:noFill/>
          <a:ln w="9525">
            <a:noFill/>
            <a:miter lim="800000"/>
            <a:headEnd/>
            <a:tailEnd/>
          </a:ln>
        </p:spPr>
        <p:txBody>
          <a:bodyPr/>
          <a:lstStyle/>
          <a:p>
            <a:pPr marL="609600" indent="-609600">
              <a:spcBef>
                <a:spcPct val="20000"/>
              </a:spcBef>
              <a:buFontTx/>
              <a:buAutoNum type="alphaUcPeriod"/>
            </a:pPr>
            <a:r>
              <a:rPr lang="en-US" sz="4000"/>
              <a:t>Same size</a:t>
            </a:r>
          </a:p>
          <a:p>
            <a:pPr marL="609600" indent="-609600">
              <a:spcBef>
                <a:spcPct val="20000"/>
              </a:spcBef>
              <a:buFontTx/>
              <a:buAutoNum type="alphaUcPeriod"/>
            </a:pPr>
            <a:r>
              <a:rPr lang="en-US" sz="4000"/>
              <a:t>Smaller</a:t>
            </a:r>
          </a:p>
          <a:p>
            <a:pPr marL="609600" indent="-609600">
              <a:spcBef>
                <a:spcPct val="20000"/>
              </a:spcBef>
              <a:buFontTx/>
              <a:buAutoNum type="alphaUcPeriod"/>
            </a:pPr>
            <a:r>
              <a:rPr lang="en-US" sz="4000"/>
              <a:t>Larger</a:t>
            </a:r>
          </a:p>
          <a:p>
            <a:pPr marL="609600" indent="-609600">
              <a:spcBef>
                <a:spcPct val="20000"/>
              </a:spcBef>
              <a:buFontTx/>
              <a:buAutoNum type="alphaUcPeriod"/>
            </a:pPr>
            <a:r>
              <a:rPr lang="en-US" sz="4000"/>
              <a:t>Same size</a:t>
            </a:r>
          </a:p>
          <a:p>
            <a:pPr marL="609600" indent="-609600">
              <a:spcBef>
                <a:spcPct val="20000"/>
              </a:spcBef>
              <a:buFontTx/>
              <a:buAutoNum type="alphaUcPeriod"/>
            </a:pPr>
            <a:r>
              <a:rPr lang="en-US" sz="4000"/>
              <a:t>Smaller</a:t>
            </a:r>
          </a:p>
          <a:p>
            <a:pPr marL="609600" indent="-609600">
              <a:spcBef>
                <a:spcPct val="20000"/>
              </a:spcBef>
              <a:buFontTx/>
              <a:buAutoNum type="alphaUcPeriod"/>
            </a:pPr>
            <a:endParaRPr lang="en-US" sz="4000"/>
          </a:p>
        </p:txBody>
      </p:sp>
      <p:sp>
        <p:nvSpPr>
          <p:cNvPr id="87045" name="AutoShape 5"/>
          <p:cNvSpPr>
            <a:spLocks noChangeArrowheads="1"/>
          </p:cNvSpPr>
          <p:nvPr/>
        </p:nvSpPr>
        <p:spPr bwMode="auto">
          <a:xfrm>
            <a:off x="8305800" y="1828800"/>
            <a:ext cx="609600" cy="685800"/>
          </a:xfrm>
          <a:prstGeom prst="smileyFace">
            <a:avLst>
              <a:gd name="adj" fmla="val 4653"/>
            </a:avLst>
          </a:prstGeom>
          <a:solidFill>
            <a:srgbClr val="FFFF00"/>
          </a:solidFill>
          <a:ln w="9525">
            <a:solidFill>
              <a:schemeClr val="tx1"/>
            </a:solidFill>
            <a:round/>
            <a:headEnd/>
            <a:tailEnd/>
          </a:ln>
        </p:spPr>
        <p:txBody>
          <a:bodyPr wrap="none" anchor="ctr"/>
          <a:lstStyle/>
          <a:p>
            <a:endParaRPr lang="en-US"/>
          </a:p>
        </p:txBody>
      </p:sp>
      <p:sp>
        <p:nvSpPr>
          <p:cNvPr id="87046" name="AutoShape 6"/>
          <p:cNvSpPr>
            <a:spLocks noChangeArrowheads="1"/>
          </p:cNvSpPr>
          <p:nvPr/>
        </p:nvSpPr>
        <p:spPr bwMode="auto">
          <a:xfrm>
            <a:off x="7924800" y="2590800"/>
            <a:ext cx="609600" cy="685800"/>
          </a:xfrm>
          <a:prstGeom prst="smileyFace">
            <a:avLst>
              <a:gd name="adj" fmla="val 4653"/>
            </a:avLst>
          </a:prstGeom>
          <a:solidFill>
            <a:srgbClr val="FFFF00"/>
          </a:solidFill>
          <a:ln w="9525">
            <a:solidFill>
              <a:schemeClr val="tx1"/>
            </a:solidFill>
            <a:round/>
            <a:headEnd/>
            <a:tailEnd/>
          </a:ln>
        </p:spPr>
        <p:txBody>
          <a:bodyPr wrap="none" anchor="ctr"/>
          <a:lstStyle/>
          <a:p>
            <a:endParaRPr lang="en-US"/>
          </a:p>
        </p:txBody>
      </p:sp>
      <p:sp>
        <p:nvSpPr>
          <p:cNvPr id="87047" name="AutoShape 7"/>
          <p:cNvSpPr>
            <a:spLocks noChangeArrowheads="1"/>
          </p:cNvSpPr>
          <p:nvPr/>
        </p:nvSpPr>
        <p:spPr bwMode="auto">
          <a:xfrm flipV="1">
            <a:off x="7924800" y="3429000"/>
            <a:ext cx="609600" cy="685800"/>
          </a:xfrm>
          <a:prstGeom prst="smileyFace">
            <a:avLst>
              <a:gd name="adj" fmla="val 4653"/>
            </a:avLst>
          </a:prstGeom>
          <a:solidFill>
            <a:srgbClr val="FFFF00"/>
          </a:solidFill>
          <a:ln w="9525">
            <a:solidFill>
              <a:schemeClr val="tx1"/>
            </a:solidFill>
            <a:round/>
            <a:headEnd/>
            <a:tailEnd/>
          </a:ln>
        </p:spPr>
        <p:txBody>
          <a:bodyPr wrap="none" anchor="ctr"/>
          <a:lstStyle/>
          <a:p>
            <a:endParaRPr lang="en-US"/>
          </a:p>
        </p:txBody>
      </p:sp>
      <p:sp>
        <p:nvSpPr>
          <p:cNvPr id="87048" name="AutoShape 8"/>
          <p:cNvSpPr>
            <a:spLocks noChangeArrowheads="1"/>
          </p:cNvSpPr>
          <p:nvPr/>
        </p:nvSpPr>
        <p:spPr bwMode="auto">
          <a:xfrm flipV="1">
            <a:off x="8305800" y="4114800"/>
            <a:ext cx="609600" cy="685800"/>
          </a:xfrm>
          <a:prstGeom prst="smileyFace">
            <a:avLst>
              <a:gd name="adj" fmla="val 4653"/>
            </a:avLst>
          </a:prstGeom>
          <a:solidFill>
            <a:srgbClr val="FFFF00"/>
          </a:solidFill>
          <a:ln w="9525">
            <a:solidFill>
              <a:schemeClr val="tx1"/>
            </a:solidFill>
            <a:round/>
            <a:headEnd/>
            <a:tailEnd/>
          </a:ln>
        </p:spPr>
        <p:txBody>
          <a:bodyPr wrap="none" anchor="ctr"/>
          <a:lstStyle/>
          <a:p>
            <a:endParaRPr lang="en-US"/>
          </a:p>
        </p:txBody>
      </p:sp>
      <p:sp>
        <p:nvSpPr>
          <p:cNvPr id="87049" name="AutoShape 9"/>
          <p:cNvSpPr>
            <a:spLocks noChangeArrowheads="1"/>
          </p:cNvSpPr>
          <p:nvPr/>
        </p:nvSpPr>
        <p:spPr bwMode="auto">
          <a:xfrm flipV="1">
            <a:off x="8001000" y="4953000"/>
            <a:ext cx="609600" cy="685800"/>
          </a:xfrm>
          <a:prstGeom prst="smileyFace">
            <a:avLst>
              <a:gd name="adj" fmla="val 4653"/>
            </a:avLst>
          </a:prstGeom>
          <a:solidFill>
            <a:srgbClr val="FFFF00"/>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r>
              <a:rPr lang="en-US" smtClean="0"/>
              <a:t>answer</a:t>
            </a:r>
          </a:p>
        </p:txBody>
      </p:sp>
      <p:pic>
        <p:nvPicPr>
          <p:cNvPr id="207875" name="Picture 3"/>
          <p:cNvPicPr>
            <a:picLocks noChangeAspect="1" noChangeArrowheads="1"/>
          </p:cNvPicPr>
          <p:nvPr/>
        </p:nvPicPr>
        <p:blipFill>
          <a:blip r:embed="rId3" cstate="print"/>
          <a:srcRect/>
          <a:stretch>
            <a:fillRect/>
          </a:stretch>
        </p:blipFill>
        <p:spPr bwMode="auto">
          <a:xfrm>
            <a:off x="388938" y="152400"/>
            <a:ext cx="6164262" cy="3594100"/>
          </a:xfrm>
          <a:prstGeom prst="rect">
            <a:avLst/>
          </a:prstGeom>
          <a:noFill/>
          <a:ln w="9525">
            <a:noFill/>
            <a:miter lim="800000"/>
            <a:headEnd/>
            <a:tailEnd/>
          </a:ln>
        </p:spPr>
      </p:pic>
      <p:pic>
        <p:nvPicPr>
          <p:cNvPr id="207876" name="Picture 4"/>
          <p:cNvPicPr>
            <a:picLocks noChangeAspect="1" noChangeArrowheads="1"/>
          </p:cNvPicPr>
          <p:nvPr/>
        </p:nvPicPr>
        <p:blipFill>
          <a:blip r:embed="rId4" cstate="print"/>
          <a:srcRect/>
          <a:stretch>
            <a:fillRect/>
          </a:stretch>
        </p:blipFill>
        <p:spPr bwMode="auto">
          <a:xfrm>
            <a:off x="228600" y="3171825"/>
            <a:ext cx="6324600" cy="3686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371600"/>
            <a:ext cx="8077200" cy="1470025"/>
          </a:xfrm>
        </p:spPr>
        <p:txBody>
          <a:bodyPr>
            <a:normAutofit fontScale="90000"/>
          </a:bodyPr>
          <a:lstStyle/>
          <a:p>
            <a:r>
              <a:rPr lang="en-US" i="1" dirty="0" smtClean="0">
                <a:hlinkClick r:id="rId3"/>
              </a:rPr>
              <a:t>Faraday’s </a:t>
            </a:r>
            <a:r>
              <a:rPr lang="en-US" i="1" dirty="0">
                <a:hlinkClick r:id="rId3"/>
              </a:rPr>
              <a:t>Electromagnet Lab </a:t>
            </a:r>
            <a:r>
              <a:rPr lang="en-US" dirty="0"/>
              <a:t/>
            </a:r>
            <a:br>
              <a:rPr lang="en-US" dirty="0"/>
            </a:br>
            <a:r>
              <a:rPr lang="en-US" sz="3600" dirty="0" smtClean="0"/>
              <a:t>by Trish Loeblein May 10, 2010</a:t>
            </a:r>
            <a:r>
              <a:rPr lang="en-US" dirty="0"/>
              <a:t/>
            </a:r>
            <a:br>
              <a:rPr lang="en-US" dirty="0"/>
            </a:br>
            <a:r>
              <a:rPr lang="en-US" dirty="0" smtClean="0"/>
              <a:t/>
            </a:r>
            <a:br>
              <a:rPr lang="en-US" dirty="0" smtClean="0"/>
            </a:br>
            <a:endParaRPr lang="en-US" dirty="0"/>
          </a:p>
        </p:txBody>
      </p:sp>
      <p:sp>
        <p:nvSpPr>
          <p:cNvPr id="3" name="Subtitle 2"/>
          <p:cNvSpPr>
            <a:spLocks noGrp="1"/>
          </p:cNvSpPr>
          <p:nvPr>
            <p:ph type="subTitle" idx="1"/>
          </p:nvPr>
        </p:nvSpPr>
        <p:spPr>
          <a:xfrm>
            <a:off x="685800" y="2362200"/>
            <a:ext cx="7391400" cy="3581400"/>
          </a:xfrm>
        </p:spPr>
        <p:txBody>
          <a:bodyPr>
            <a:noAutofit/>
          </a:bodyPr>
          <a:lstStyle/>
          <a:p>
            <a:pPr algn="l"/>
            <a:r>
              <a:rPr lang="en-US" sz="1600" b="1" dirty="0" smtClean="0">
                <a:solidFill>
                  <a:schemeClr val="tx1"/>
                </a:solidFill>
              </a:rPr>
              <a:t>Learning Goals </a:t>
            </a:r>
            <a:r>
              <a:rPr lang="en-US" sz="1600" b="1" dirty="0" smtClean="0">
                <a:solidFill>
                  <a:schemeClr val="tx1"/>
                </a:solidFill>
                <a:hlinkClick r:id="rId4"/>
              </a:rPr>
              <a:t>Activity 1</a:t>
            </a:r>
            <a:r>
              <a:rPr lang="en-US" sz="1600" b="1" dirty="0" smtClean="0">
                <a:solidFill>
                  <a:schemeClr val="tx1"/>
                </a:solidFill>
              </a:rPr>
              <a:t>: </a:t>
            </a:r>
            <a:r>
              <a:rPr lang="en-US" sz="1600" b="1" i="1" dirty="0" smtClean="0">
                <a:solidFill>
                  <a:schemeClr val="tx1"/>
                </a:solidFill>
              </a:rPr>
              <a:t>Students will be able to</a:t>
            </a:r>
            <a:endParaRPr lang="en-US" sz="1600" b="1" dirty="0" smtClean="0">
              <a:solidFill>
                <a:schemeClr val="tx1"/>
              </a:solidFill>
            </a:endParaRPr>
          </a:p>
          <a:p>
            <a:pPr marL="514350" lvl="0" indent="-514350" algn="l">
              <a:buFont typeface="+mj-lt"/>
              <a:buAutoNum type="arabicPeriod"/>
            </a:pPr>
            <a:r>
              <a:rPr lang="en-US" sz="1600" b="1" dirty="0" smtClean="0">
                <a:solidFill>
                  <a:schemeClr val="tx1"/>
                </a:solidFill>
              </a:rPr>
              <a:t>Predict the direction of the magnet field for different locations around a bar magnet and electromagnet.</a:t>
            </a:r>
          </a:p>
          <a:p>
            <a:pPr marL="514350" lvl="0" indent="-514350" algn="l">
              <a:buFont typeface="+mj-lt"/>
              <a:buAutoNum type="arabicPeriod"/>
            </a:pPr>
            <a:r>
              <a:rPr lang="en-US" sz="1600" b="1" dirty="0" smtClean="0">
                <a:solidFill>
                  <a:schemeClr val="tx1"/>
                </a:solidFill>
              </a:rPr>
              <a:t>Compare and contrast bar magnets and electromagnets</a:t>
            </a:r>
          </a:p>
          <a:p>
            <a:pPr marL="514350" lvl="0" indent="-514350" algn="l">
              <a:buFont typeface="+mj-lt"/>
              <a:buAutoNum type="arabicPeriod"/>
            </a:pPr>
            <a:r>
              <a:rPr lang="en-US" sz="1600" b="1" dirty="0" smtClean="0">
                <a:solidFill>
                  <a:schemeClr val="tx1"/>
                </a:solidFill>
              </a:rPr>
              <a:t>Identify the characteristics of electromagnets that are variable and what effects each variable has on the magnetic field’s strength and direction.</a:t>
            </a:r>
          </a:p>
          <a:p>
            <a:pPr marL="514350" lvl="0" indent="-514350" algn="l">
              <a:buFont typeface="+mj-lt"/>
              <a:buAutoNum type="arabicPeriod"/>
            </a:pPr>
            <a:r>
              <a:rPr lang="en-US" sz="1600" b="1" dirty="0" smtClean="0">
                <a:solidFill>
                  <a:schemeClr val="tx1"/>
                </a:solidFill>
              </a:rPr>
              <a:t>Relate magnetic field strength to distance quantitatively and qualitatively</a:t>
            </a:r>
          </a:p>
          <a:p>
            <a:pPr marL="514350" lvl="0" indent="-514350" algn="l">
              <a:buFont typeface="+mj-lt"/>
              <a:buAutoNum type="arabicPeriod"/>
            </a:pPr>
            <a:r>
              <a:rPr lang="en-US" sz="1600" b="1" dirty="0" smtClean="0">
                <a:solidFill>
                  <a:schemeClr val="tx1"/>
                </a:solidFill>
              </a:rPr>
              <a:t>Compare and contrast the fields of gravity and magnets qualitatively</a:t>
            </a:r>
          </a:p>
          <a:p>
            <a:pPr algn="l"/>
            <a:endParaRPr lang="en-US" sz="1600" b="1" dirty="0" smtClean="0">
              <a:solidFill>
                <a:schemeClr val="tx1"/>
              </a:solidFill>
              <a:cs typeface="Times New Roman" pitchFamily="18" charset="0"/>
            </a:endParaRPr>
          </a:p>
          <a:p>
            <a:pPr algn="l"/>
            <a:r>
              <a:rPr lang="en-US" sz="1600" b="1" dirty="0" smtClean="0">
                <a:solidFill>
                  <a:schemeClr val="tx1"/>
                </a:solidFill>
                <a:cs typeface="Times New Roman" pitchFamily="18" charset="0"/>
              </a:rPr>
              <a:t>Learning Goals </a:t>
            </a:r>
            <a:r>
              <a:rPr lang="en-US" sz="1600" b="1" dirty="0" smtClean="0">
                <a:solidFill>
                  <a:schemeClr val="tx1"/>
                </a:solidFill>
                <a:cs typeface="Times New Roman" pitchFamily="18" charset="0"/>
                <a:hlinkClick r:id="rId5"/>
              </a:rPr>
              <a:t>Activity 2</a:t>
            </a:r>
            <a:r>
              <a:rPr lang="en-US" sz="1600" b="1" dirty="0" smtClean="0">
                <a:solidFill>
                  <a:schemeClr val="tx1"/>
                </a:solidFill>
                <a:cs typeface="Times New Roman" pitchFamily="18" charset="0"/>
              </a:rPr>
              <a:t>:  Students will be able to: </a:t>
            </a:r>
          </a:p>
          <a:p>
            <a:pPr algn="l">
              <a:buFontTx/>
              <a:buChar char="•"/>
            </a:pPr>
            <a:r>
              <a:rPr lang="en-US" sz="1600" b="1" dirty="0" smtClean="0">
                <a:solidFill>
                  <a:schemeClr val="tx1"/>
                </a:solidFill>
              </a:rPr>
              <a:t>Identify equipment and conditions that produce induction</a:t>
            </a:r>
          </a:p>
          <a:p>
            <a:pPr algn="l">
              <a:buFontTx/>
              <a:buChar char="•"/>
            </a:pPr>
            <a:r>
              <a:rPr lang="en-US" sz="1600" b="1" dirty="0" smtClean="0">
                <a:solidFill>
                  <a:schemeClr val="tx1"/>
                </a:solidFill>
              </a:rPr>
              <a:t>Compare and contrast how both a light bulb and voltmeter can be used to show characteristics of the induced current </a:t>
            </a:r>
          </a:p>
          <a:p>
            <a:pPr algn="l">
              <a:buFontTx/>
              <a:buChar char="•"/>
            </a:pPr>
            <a:r>
              <a:rPr lang="en-US" sz="1600" b="1" dirty="0" smtClean="0">
                <a:solidFill>
                  <a:schemeClr val="tx1"/>
                </a:solidFill>
                <a:cs typeface="Times New Roman" pitchFamily="18" charset="0"/>
              </a:rPr>
              <a:t>Predict how the current will change when the conditions are varied.</a:t>
            </a:r>
            <a:r>
              <a:rPr lang="en-US" sz="1600" b="1" dirty="0" smtClean="0">
                <a:solidFill>
                  <a:schemeClr val="tx1"/>
                </a:solidFill>
              </a:rPr>
              <a:t> </a:t>
            </a:r>
          </a:p>
          <a:p>
            <a:pPr algn="l"/>
            <a:endParaRPr lang="en-US" sz="1600" dirty="0"/>
          </a:p>
        </p:txBody>
      </p:sp>
      <p:sp>
        <p:nvSpPr>
          <p:cNvPr id="4" name="TextBox 5"/>
          <p:cNvSpPr txBox="1">
            <a:spLocks noChangeArrowheads="1"/>
          </p:cNvSpPr>
          <p:nvPr/>
        </p:nvSpPr>
        <p:spPr bwMode="auto">
          <a:xfrm>
            <a:off x="6747641" y="6396036"/>
            <a:ext cx="242000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hlinkClick r:id="rId6" action="ppaction://hlinkfile"/>
              </a:rPr>
              <a:t>phet.colorado.edu</a:t>
            </a:r>
            <a:endParaRPr lang="en-US" dirty="0"/>
          </a:p>
        </p:txBody>
      </p:sp>
    </p:spTree>
    <p:extLst>
      <p:ext uri="{BB962C8B-B14F-4D97-AF65-F5344CB8AC3E}">
        <p14:creationId xmlns:p14="http://schemas.microsoft.com/office/powerpoint/2010/main" val="252412820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401762"/>
          </a:xfrm>
        </p:spPr>
        <p:txBody>
          <a:bodyPr>
            <a:noAutofit/>
          </a:bodyPr>
          <a:lstStyle/>
          <a:p>
            <a:pPr algn="l"/>
            <a:r>
              <a:rPr lang="en-US" sz="3600" b="1" dirty="0" smtClean="0"/>
              <a:t>1.Which compass shows the correct direction of the magnet field at point A?</a:t>
            </a:r>
            <a:endParaRPr lang="en-US" sz="3600" b="1" dirty="0"/>
          </a:p>
        </p:txBody>
      </p:sp>
      <p:sp>
        <p:nvSpPr>
          <p:cNvPr id="3" name="Content Placeholder 2"/>
          <p:cNvSpPr>
            <a:spLocks noGrp="1"/>
          </p:cNvSpPr>
          <p:nvPr>
            <p:ph idx="1"/>
          </p:nvPr>
        </p:nvSpPr>
        <p:spPr>
          <a:xfrm>
            <a:off x="533400" y="990600"/>
            <a:ext cx="1143000" cy="5181600"/>
          </a:xfrm>
        </p:spPr>
        <p:txBody>
          <a:bodyPr>
            <a:normAutofit fontScale="92500"/>
          </a:bodyPr>
          <a:lstStyle/>
          <a:p>
            <a:pPr marL="514350" indent="-514350">
              <a:buNone/>
            </a:pPr>
            <a:r>
              <a:rPr lang="en-US" b="1" dirty="0" smtClean="0"/>
              <a:t> </a:t>
            </a:r>
            <a:endParaRPr lang="en-US" sz="4800" b="1" dirty="0" smtClean="0"/>
          </a:p>
          <a:p>
            <a:pPr marL="514350" indent="-514350">
              <a:lnSpc>
                <a:spcPct val="150000"/>
              </a:lnSpc>
              <a:buFont typeface="+mj-lt"/>
              <a:buAutoNum type="alphaUcPeriod"/>
            </a:pPr>
            <a:r>
              <a:rPr lang="en-US" sz="4800" b="1" dirty="0" smtClean="0"/>
              <a:t> </a:t>
            </a:r>
          </a:p>
          <a:p>
            <a:pPr marL="514350" indent="-514350">
              <a:lnSpc>
                <a:spcPct val="150000"/>
              </a:lnSpc>
              <a:buFont typeface="+mj-lt"/>
              <a:buAutoNum type="alphaUcPeriod"/>
            </a:pPr>
            <a:r>
              <a:rPr lang="en-US" sz="4800" b="1" dirty="0"/>
              <a:t> </a:t>
            </a:r>
            <a:endParaRPr lang="en-US" sz="4800" b="1" dirty="0" smtClean="0"/>
          </a:p>
          <a:p>
            <a:pPr marL="514350" indent="-514350">
              <a:lnSpc>
                <a:spcPct val="150000"/>
              </a:lnSpc>
              <a:buFont typeface="+mj-lt"/>
              <a:buAutoNum type="alphaUcPeriod"/>
            </a:pPr>
            <a:r>
              <a:rPr lang="en-US" sz="4800" b="1" dirty="0" smtClean="0"/>
              <a:t> </a:t>
            </a:r>
          </a:p>
          <a:p>
            <a:pPr marL="514350" indent="-514350">
              <a:lnSpc>
                <a:spcPct val="150000"/>
              </a:lnSpc>
              <a:buFont typeface="+mj-lt"/>
              <a:buAutoNum type="alphaUcPeriod"/>
            </a:pPr>
            <a:r>
              <a:rPr lang="en-US" sz="4800" b="1" dirty="0" smtClean="0"/>
              <a:t> </a:t>
            </a:r>
          </a:p>
          <a:p>
            <a:pPr marL="514350" indent="-514350">
              <a:buFont typeface="+mj-lt"/>
              <a:buAutoNum type="alphaUcPeriod"/>
            </a:pPr>
            <a:endParaRPr lang="en-US" sz="4800" b="1" dirty="0" smtClean="0"/>
          </a:p>
          <a:p>
            <a:pPr marL="514350" indent="-514350">
              <a:buFont typeface="+mj-lt"/>
              <a:buAutoNum type="alphaUcPeriod"/>
            </a:pPr>
            <a:endParaRPr lang="en-US" b="1" dirty="0" smtClean="0"/>
          </a:p>
        </p:txBody>
      </p:sp>
      <p:pic>
        <p:nvPicPr>
          <p:cNvPr id="1027" name="Picture 3"/>
          <p:cNvPicPr>
            <a:picLocks noChangeAspect="1" noChangeArrowheads="1"/>
          </p:cNvPicPr>
          <p:nvPr/>
        </p:nvPicPr>
        <p:blipFill>
          <a:blip r:embed="rId3" cstate="print"/>
          <a:srcRect/>
          <a:stretch>
            <a:fillRect/>
          </a:stretch>
        </p:blipFill>
        <p:spPr bwMode="auto">
          <a:xfrm>
            <a:off x="4656046" y="2895600"/>
            <a:ext cx="4487954" cy="1143000"/>
          </a:xfrm>
          <a:prstGeom prst="rect">
            <a:avLst/>
          </a:prstGeom>
          <a:noFill/>
          <a:ln w="9525">
            <a:noFill/>
            <a:miter lim="800000"/>
            <a:headEnd/>
            <a:tailEnd/>
          </a:ln>
        </p:spPr>
      </p:pic>
      <p:sp>
        <p:nvSpPr>
          <p:cNvPr id="9" name="TextBox 8"/>
          <p:cNvSpPr txBox="1"/>
          <p:nvPr/>
        </p:nvSpPr>
        <p:spPr>
          <a:xfrm>
            <a:off x="4038600" y="1676400"/>
            <a:ext cx="609600" cy="830997"/>
          </a:xfrm>
          <a:prstGeom prst="rect">
            <a:avLst/>
          </a:prstGeom>
          <a:noFill/>
        </p:spPr>
        <p:txBody>
          <a:bodyPr wrap="square" rtlCol="0">
            <a:spAutoFit/>
          </a:bodyPr>
          <a:lstStyle/>
          <a:p>
            <a:r>
              <a:rPr lang="en-US" sz="4800" b="1" dirty="0" smtClean="0"/>
              <a:t>A</a:t>
            </a:r>
            <a:endParaRPr lang="en-US" sz="4800" b="1" dirty="0"/>
          </a:p>
        </p:txBody>
      </p:sp>
      <p:pic>
        <p:nvPicPr>
          <p:cNvPr id="1030" name="Picture 6"/>
          <p:cNvPicPr>
            <a:picLocks noChangeAspect="1" noChangeArrowheads="1"/>
          </p:cNvPicPr>
          <p:nvPr/>
        </p:nvPicPr>
        <p:blipFill>
          <a:blip r:embed="rId4" cstate="print"/>
          <a:srcRect/>
          <a:stretch>
            <a:fillRect/>
          </a:stretch>
        </p:blipFill>
        <p:spPr bwMode="auto">
          <a:xfrm>
            <a:off x="1295400" y="1600200"/>
            <a:ext cx="838200" cy="904875"/>
          </a:xfrm>
          <a:prstGeom prst="rect">
            <a:avLst/>
          </a:prstGeom>
          <a:noFill/>
          <a:ln w="9525">
            <a:noFill/>
            <a:miter lim="800000"/>
            <a:headEnd/>
            <a:tailEnd/>
          </a:ln>
        </p:spPr>
      </p:pic>
      <p:pic>
        <p:nvPicPr>
          <p:cNvPr id="1032" name="Picture 8"/>
          <p:cNvPicPr>
            <a:picLocks noChangeAspect="1" noChangeArrowheads="1"/>
          </p:cNvPicPr>
          <p:nvPr/>
        </p:nvPicPr>
        <p:blipFill>
          <a:blip r:embed="rId5" cstate="print"/>
          <a:srcRect/>
          <a:stretch>
            <a:fillRect/>
          </a:stretch>
        </p:blipFill>
        <p:spPr bwMode="auto">
          <a:xfrm>
            <a:off x="1295400" y="3886200"/>
            <a:ext cx="923925" cy="857250"/>
          </a:xfrm>
          <a:prstGeom prst="rect">
            <a:avLst/>
          </a:prstGeom>
          <a:noFill/>
          <a:ln w="9525">
            <a:noFill/>
            <a:miter lim="800000"/>
            <a:headEnd/>
            <a:tailEnd/>
          </a:ln>
        </p:spPr>
      </p:pic>
      <p:pic>
        <p:nvPicPr>
          <p:cNvPr id="1034" name="Picture 10"/>
          <p:cNvPicPr>
            <a:picLocks noChangeAspect="1" noChangeArrowheads="1"/>
          </p:cNvPicPr>
          <p:nvPr/>
        </p:nvPicPr>
        <p:blipFill>
          <a:blip r:embed="rId6" cstate="print"/>
          <a:srcRect/>
          <a:stretch>
            <a:fillRect/>
          </a:stretch>
        </p:blipFill>
        <p:spPr bwMode="auto">
          <a:xfrm>
            <a:off x="1371600" y="5029200"/>
            <a:ext cx="895350" cy="914400"/>
          </a:xfrm>
          <a:prstGeom prst="rect">
            <a:avLst/>
          </a:prstGeom>
          <a:noFill/>
          <a:ln w="9525">
            <a:noFill/>
            <a:miter lim="800000"/>
            <a:headEnd/>
            <a:tailEnd/>
          </a:ln>
        </p:spPr>
      </p:pic>
      <p:pic>
        <p:nvPicPr>
          <p:cNvPr id="1035" name="Picture 11"/>
          <p:cNvPicPr>
            <a:picLocks noChangeAspect="1" noChangeArrowheads="1"/>
          </p:cNvPicPr>
          <p:nvPr/>
        </p:nvPicPr>
        <p:blipFill>
          <a:blip r:embed="rId7" cstate="print"/>
          <a:srcRect/>
          <a:stretch>
            <a:fillRect/>
          </a:stretch>
        </p:blipFill>
        <p:spPr bwMode="auto">
          <a:xfrm>
            <a:off x="1295400" y="2667000"/>
            <a:ext cx="914400" cy="914400"/>
          </a:xfrm>
          <a:prstGeom prst="rect">
            <a:avLst/>
          </a:prstGeom>
          <a:noFill/>
          <a:ln w="9525">
            <a:noFill/>
            <a:miter lim="800000"/>
            <a:headEnd/>
            <a:tailEnd/>
          </a:ln>
        </p:spPr>
      </p:pic>
    </p:spTree>
    <p:extLst>
      <p:ext uri="{BB962C8B-B14F-4D97-AF65-F5344CB8AC3E}">
        <p14:creationId xmlns:p14="http://schemas.microsoft.com/office/powerpoint/2010/main" val="346123288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401762"/>
          </a:xfrm>
        </p:spPr>
        <p:txBody>
          <a:bodyPr>
            <a:noAutofit/>
          </a:bodyPr>
          <a:lstStyle/>
          <a:p>
            <a:pPr algn="l"/>
            <a:r>
              <a:rPr lang="en-US" sz="3600" b="1" dirty="0" smtClean="0"/>
              <a:t>2.Which compass shows the correct direction of the magnet field at point A?</a:t>
            </a:r>
            <a:endParaRPr lang="en-US" sz="3600" b="1" dirty="0"/>
          </a:p>
        </p:txBody>
      </p:sp>
      <p:sp>
        <p:nvSpPr>
          <p:cNvPr id="3" name="Content Placeholder 2"/>
          <p:cNvSpPr>
            <a:spLocks noGrp="1"/>
          </p:cNvSpPr>
          <p:nvPr>
            <p:ph idx="1"/>
          </p:nvPr>
        </p:nvSpPr>
        <p:spPr>
          <a:xfrm>
            <a:off x="533400" y="990600"/>
            <a:ext cx="1143000" cy="5181600"/>
          </a:xfrm>
        </p:spPr>
        <p:txBody>
          <a:bodyPr>
            <a:normAutofit fontScale="92500"/>
          </a:bodyPr>
          <a:lstStyle/>
          <a:p>
            <a:pPr marL="514350" indent="-514350">
              <a:buNone/>
            </a:pPr>
            <a:r>
              <a:rPr lang="en-US" b="1" dirty="0" smtClean="0"/>
              <a:t> </a:t>
            </a:r>
            <a:endParaRPr lang="en-US" sz="4800" b="1" dirty="0" smtClean="0"/>
          </a:p>
          <a:p>
            <a:pPr marL="514350" indent="-514350">
              <a:lnSpc>
                <a:spcPct val="150000"/>
              </a:lnSpc>
              <a:buFont typeface="+mj-lt"/>
              <a:buAutoNum type="alphaUcPeriod"/>
            </a:pPr>
            <a:r>
              <a:rPr lang="en-US" sz="4800" b="1" dirty="0" smtClean="0"/>
              <a:t> </a:t>
            </a:r>
          </a:p>
          <a:p>
            <a:pPr marL="514350" indent="-514350">
              <a:lnSpc>
                <a:spcPct val="150000"/>
              </a:lnSpc>
              <a:buFont typeface="+mj-lt"/>
              <a:buAutoNum type="alphaUcPeriod"/>
            </a:pPr>
            <a:r>
              <a:rPr lang="en-US" sz="4800" b="1" dirty="0"/>
              <a:t> </a:t>
            </a:r>
            <a:endParaRPr lang="en-US" sz="4800" b="1" dirty="0" smtClean="0"/>
          </a:p>
          <a:p>
            <a:pPr marL="514350" indent="-514350">
              <a:lnSpc>
                <a:spcPct val="150000"/>
              </a:lnSpc>
              <a:buFont typeface="+mj-lt"/>
              <a:buAutoNum type="alphaUcPeriod"/>
            </a:pPr>
            <a:r>
              <a:rPr lang="en-US" sz="4800" b="1" dirty="0" smtClean="0"/>
              <a:t> </a:t>
            </a:r>
          </a:p>
          <a:p>
            <a:pPr marL="514350" indent="-514350">
              <a:lnSpc>
                <a:spcPct val="150000"/>
              </a:lnSpc>
              <a:buFont typeface="+mj-lt"/>
              <a:buAutoNum type="alphaUcPeriod"/>
            </a:pPr>
            <a:r>
              <a:rPr lang="en-US" sz="4800" b="1" dirty="0" smtClean="0"/>
              <a:t> </a:t>
            </a:r>
          </a:p>
          <a:p>
            <a:pPr marL="514350" indent="-514350">
              <a:buFont typeface="+mj-lt"/>
              <a:buAutoNum type="alphaUcPeriod"/>
            </a:pPr>
            <a:endParaRPr lang="en-US" sz="4800" b="1" dirty="0" smtClean="0"/>
          </a:p>
          <a:p>
            <a:pPr marL="514350" indent="-514350">
              <a:buFont typeface="+mj-lt"/>
              <a:buAutoNum type="alphaUcPeriod"/>
            </a:pPr>
            <a:endParaRPr lang="en-US" b="1" dirty="0" smtClean="0"/>
          </a:p>
        </p:txBody>
      </p:sp>
      <p:sp>
        <p:nvSpPr>
          <p:cNvPr id="9" name="TextBox 8"/>
          <p:cNvSpPr txBox="1"/>
          <p:nvPr/>
        </p:nvSpPr>
        <p:spPr>
          <a:xfrm>
            <a:off x="8001000" y="4419600"/>
            <a:ext cx="609600" cy="830997"/>
          </a:xfrm>
          <a:prstGeom prst="rect">
            <a:avLst/>
          </a:prstGeom>
          <a:noFill/>
        </p:spPr>
        <p:txBody>
          <a:bodyPr wrap="square" rtlCol="0">
            <a:spAutoFit/>
          </a:bodyPr>
          <a:lstStyle/>
          <a:p>
            <a:r>
              <a:rPr lang="en-US" sz="4800" b="1" dirty="0" smtClean="0"/>
              <a:t>A</a:t>
            </a:r>
            <a:endParaRPr lang="en-US" sz="4800" b="1" dirty="0"/>
          </a:p>
        </p:txBody>
      </p:sp>
      <p:pic>
        <p:nvPicPr>
          <p:cNvPr id="1032" name="Picture 8"/>
          <p:cNvPicPr>
            <a:picLocks noChangeAspect="1" noChangeArrowheads="1"/>
          </p:cNvPicPr>
          <p:nvPr/>
        </p:nvPicPr>
        <p:blipFill>
          <a:blip r:embed="rId3" cstate="print"/>
          <a:srcRect/>
          <a:stretch>
            <a:fillRect/>
          </a:stretch>
        </p:blipFill>
        <p:spPr bwMode="auto">
          <a:xfrm>
            <a:off x="1295400" y="3886200"/>
            <a:ext cx="923925" cy="857250"/>
          </a:xfrm>
          <a:prstGeom prst="rect">
            <a:avLst/>
          </a:prstGeom>
          <a:noFill/>
          <a:ln w="9525">
            <a:noFill/>
            <a:miter lim="800000"/>
            <a:headEnd/>
            <a:tailEnd/>
          </a:ln>
        </p:spPr>
      </p:pic>
      <p:pic>
        <p:nvPicPr>
          <p:cNvPr id="1034" name="Picture 10"/>
          <p:cNvPicPr>
            <a:picLocks noChangeAspect="1" noChangeArrowheads="1"/>
          </p:cNvPicPr>
          <p:nvPr/>
        </p:nvPicPr>
        <p:blipFill>
          <a:blip r:embed="rId4" cstate="print"/>
          <a:srcRect/>
          <a:stretch>
            <a:fillRect/>
          </a:stretch>
        </p:blipFill>
        <p:spPr bwMode="auto">
          <a:xfrm>
            <a:off x="1371600" y="5029200"/>
            <a:ext cx="895350" cy="914400"/>
          </a:xfrm>
          <a:prstGeom prst="rect">
            <a:avLst/>
          </a:prstGeom>
          <a:noFill/>
          <a:ln w="9525">
            <a:noFill/>
            <a:miter lim="800000"/>
            <a:headEnd/>
            <a:tailEnd/>
          </a:ln>
        </p:spPr>
      </p:pic>
      <p:pic>
        <p:nvPicPr>
          <p:cNvPr id="1035" name="Picture 11"/>
          <p:cNvPicPr>
            <a:picLocks noChangeAspect="1" noChangeArrowheads="1"/>
          </p:cNvPicPr>
          <p:nvPr/>
        </p:nvPicPr>
        <p:blipFill>
          <a:blip r:embed="rId5" cstate="print"/>
          <a:srcRect/>
          <a:stretch>
            <a:fillRect/>
          </a:stretch>
        </p:blipFill>
        <p:spPr bwMode="auto">
          <a:xfrm>
            <a:off x="1295400" y="2667000"/>
            <a:ext cx="914400" cy="91440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495800" y="1676400"/>
            <a:ext cx="3429000" cy="4094544"/>
          </a:xfrm>
          <a:prstGeom prst="rect">
            <a:avLst/>
          </a:prstGeom>
          <a:noFill/>
          <a:ln w="9525">
            <a:noFill/>
            <a:miter lim="800000"/>
            <a:headEnd/>
            <a:tailEnd/>
          </a:ln>
        </p:spPr>
      </p:pic>
      <p:pic>
        <p:nvPicPr>
          <p:cNvPr id="4" name="Picture 3"/>
          <p:cNvPicPr>
            <a:picLocks noChangeAspect="1" noChangeArrowheads="1"/>
          </p:cNvPicPr>
          <p:nvPr/>
        </p:nvPicPr>
        <p:blipFill>
          <a:blip r:embed="rId7" cstate="print"/>
          <a:srcRect/>
          <a:stretch>
            <a:fillRect/>
          </a:stretch>
        </p:blipFill>
        <p:spPr bwMode="auto">
          <a:xfrm>
            <a:off x="1295400" y="1524000"/>
            <a:ext cx="857250" cy="923925"/>
          </a:xfrm>
          <a:prstGeom prst="rect">
            <a:avLst/>
          </a:prstGeom>
          <a:noFill/>
          <a:ln w="9525">
            <a:noFill/>
            <a:miter lim="800000"/>
            <a:headEnd/>
            <a:tailEnd/>
          </a:ln>
        </p:spPr>
      </p:pic>
    </p:spTree>
    <p:extLst>
      <p:ext uri="{BB962C8B-B14F-4D97-AF65-F5344CB8AC3E}">
        <p14:creationId xmlns:p14="http://schemas.microsoft.com/office/powerpoint/2010/main" val="292003800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401762"/>
          </a:xfrm>
        </p:spPr>
        <p:txBody>
          <a:bodyPr>
            <a:noAutofit/>
          </a:bodyPr>
          <a:lstStyle/>
          <a:p>
            <a:pPr algn="l"/>
            <a:r>
              <a:rPr lang="en-US" sz="3600" b="1" dirty="0" smtClean="0"/>
              <a:t>3.Which compass shows the correct direction of the magnet field at point A?</a:t>
            </a:r>
            <a:endParaRPr lang="en-US" sz="3600" b="1" dirty="0"/>
          </a:p>
        </p:txBody>
      </p:sp>
      <p:sp>
        <p:nvSpPr>
          <p:cNvPr id="3" name="Content Placeholder 2"/>
          <p:cNvSpPr>
            <a:spLocks noGrp="1"/>
          </p:cNvSpPr>
          <p:nvPr>
            <p:ph idx="1"/>
          </p:nvPr>
        </p:nvSpPr>
        <p:spPr>
          <a:xfrm>
            <a:off x="533400" y="990600"/>
            <a:ext cx="1143000" cy="5181600"/>
          </a:xfrm>
        </p:spPr>
        <p:txBody>
          <a:bodyPr>
            <a:normAutofit fontScale="92500"/>
          </a:bodyPr>
          <a:lstStyle/>
          <a:p>
            <a:pPr marL="514350" indent="-514350">
              <a:buNone/>
            </a:pPr>
            <a:r>
              <a:rPr lang="en-US" b="1" dirty="0" smtClean="0"/>
              <a:t> </a:t>
            </a:r>
            <a:endParaRPr lang="en-US" sz="4800" b="1" dirty="0" smtClean="0"/>
          </a:p>
          <a:p>
            <a:pPr marL="514350" indent="-514350">
              <a:lnSpc>
                <a:spcPct val="150000"/>
              </a:lnSpc>
              <a:buFont typeface="+mj-lt"/>
              <a:buAutoNum type="alphaUcPeriod"/>
            </a:pPr>
            <a:r>
              <a:rPr lang="en-US" sz="4800" b="1" dirty="0" smtClean="0"/>
              <a:t> </a:t>
            </a:r>
          </a:p>
          <a:p>
            <a:pPr marL="514350" indent="-514350">
              <a:lnSpc>
                <a:spcPct val="150000"/>
              </a:lnSpc>
              <a:buFont typeface="+mj-lt"/>
              <a:buAutoNum type="alphaUcPeriod"/>
            </a:pPr>
            <a:r>
              <a:rPr lang="en-US" sz="4800" b="1" dirty="0"/>
              <a:t> </a:t>
            </a:r>
            <a:endParaRPr lang="en-US" sz="4800" b="1" dirty="0" smtClean="0"/>
          </a:p>
          <a:p>
            <a:pPr marL="514350" indent="-514350">
              <a:lnSpc>
                <a:spcPct val="150000"/>
              </a:lnSpc>
              <a:buFont typeface="+mj-lt"/>
              <a:buAutoNum type="alphaUcPeriod"/>
            </a:pPr>
            <a:r>
              <a:rPr lang="en-US" sz="4800" b="1" dirty="0" smtClean="0"/>
              <a:t> </a:t>
            </a:r>
          </a:p>
          <a:p>
            <a:pPr marL="514350" indent="-514350">
              <a:lnSpc>
                <a:spcPct val="150000"/>
              </a:lnSpc>
              <a:buFont typeface="+mj-lt"/>
              <a:buAutoNum type="alphaUcPeriod"/>
            </a:pPr>
            <a:r>
              <a:rPr lang="en-US" sz="4800" b="1" dirty="0" smtClean="0"/>
              <a:t> </a:t>
            </a:r>
          </a:p>
          <a:p>
            <a:pPr marL="514350" indent="-514350">
              <a:buFont typeface="+mj-lt"/>
              <a:buAutoNum type="alphaUcPeriod"/>
            </a:pPr>
            <a:endParaRPr lang="en-US" sz="4800" b="1" dirty="0" smtClean="0"/>
          </a:p>
          <a:p>
            <a:pPr marL="514350" indent="-514350">
              <a:buFont typeface="+mj-lt"/>
              <a:buAutoNum type="alphaUcPeriod"/>
            </a:pPr>
            <a:endParaRPr lang="en-US" b="1" dirty="0" smtClean="0"/>
          </a:p>
        </p:txBody>
      </p:sp>
      <p:sp>
        <p:nvSpPr>
          <p:cNvPr id="9" name="TextBox 8"/>
          <p:cNvSpPr txBox="1"/>
          <p:nvPr/>
        </p:nvSpPr>
        <p:spPr>
          <a:xfrm>
            <a:off x="8001000" y="4419600"/>
            <a:ext cx="609600" cy="830997"/>
          </a:xfrm>
          <a:prstGeom prst="rect">
            <a:avLst/>
          </a:prstGeom>
          <a:noFill/>
        </p:spPr>
        <p:txBody>
          <a:bodyPr wrap="square" rtlCol="0">
            <a:spAutoFit/>
          </a:bodyPr>
          <a:lstStyle/>
          <a:p>
            <a:r>
              <a:rPr lang="en-US" sz="4800" b="1" dirty="0" smtClean="0"/>
              <a:t>A</a:t>
            </a:r>
            <a:endParaRPr lang="en-US" sz="4800" b="1" dirty="0"/>
          </a:p>
        </p:txBody>
      </p:sp>
      <p:pic>
        <p:nvPicPr>
          <p:cNvPr id="1032" name="Picture 8"/>
          <p:cNvPicPr>
            <a:picLocks noChangeAspect="1" noChangeArrowheads="1"/>
          </p:cNvPicPr>
          <p:nvPr/>
        </p:nvPicPr>
        <p:blipFill>
          <a:blip r:embed="rId3" cstate="print"/>
          <a:srcRect/>
          <a:stretch>
            <a:fillRect/>
          </a:stretch>
        </p:blipFill>
        <p:spPr bwMode="auto">
          <a:xfrm>
            <a:off x="1295400" y="3886200"/>
            <a:ext cx="923925" cy="857250"/>
          </a:xfrm>
          <a:prstGeom prst="rect">
            <a:avLst/>
          </a:prstGeom>
          <a:noFill/>
          <a:ln w="9525">
            <a:noFill/>
            <a:miter lim="800000"/>
            <a:headEnd/>
            <a:tailEnd/>
          </a:ln>
        </p:spPr>
      </p:pic>
      <p:pic>
        <p:nvPicPr>
          <p:cNvPr id="1034" name="Picture 10"/>
          <p:cNvPicPr>
            <a:picLocks noChangeAspect="1" noChangeArrowheads="1"/>
          </p:cNvPicPr>
          <p:nvPr/>
        </p:nvPicPr>
        <p:blipFill>
          <a:blip r:embed="rId4" cstate="print"/>
          <a:srcRect/>
          <a:stretch>
            <a:fillRect/>
          </a:stretch>
        </p:blipFill>
        <p:spPr bwMode="auto">
          <a:xfrm>
            <a:off x="1371600" y="5029200"/>
            <a:ext cx="895350" cy="914400"/>
          </a:xfrm>
          <a:prstGeom prst="rect">
            <a:avLst/>
          </a:prstGeom>
          <a:noFill/>
          <a:ln w="9525">
            <a:noFill/>
            <a:miter lim="800000"/>
            <a:headEnd/>
            <a:tailEnd/>
          </a:ln>
        </p:spPr>
      </p:pic>
      <p:pic>
        <p:nvPicPr>
          <p:cNvPr id="1035" name="Picture 11"/>
          <p:cNvPicPr>
            <a:picLocks noChangeAspect="1" noChangeArrowheads="1"/>
          </p:cNvPicPr>
          <p:nvPr/>
        </p:nvPicPr>
        <p:blipFill>
          <a:blip r:embed="rId5" cstate="print"/>
          <a:srcRect/>
          <a:stretch>
            <a:fillRect/>
          </a:stretch>
        </p:blipFill>
        <p:spPr bwMode="auto">
          <a:xfrm>
            <a:off x="1295400" y="2667000"/>
            <a:ext cx="914400" cy="91440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495800" y="1676400"/>
            <a:ext cx="3429000" cy="4094544"/>
          </a:xfrm>
          <a:prstGeom prst="rect">
            <a:avLst/>
          </a:prstGeom>
          <a:noFill/>
          <a:ln w="9525">
            <a:noFill/>
            <a:miter lim="800000"/>
            <a:headEnd/>
            <a:tailEnd/>
          </a:ln>
        </p:spPr>
      </p:pic>
      <p:pic>
        <p:nvPicPr>
          <p:cNvPr id="4" name="Picture 3"/>
          <p:cNvPicPr>
            <a:picLocks noChangeAspect="1" noChangeArrowheads="1"/>
          </p:cNvPicPr>
          <p:nvPr/>
        </p:nvPicPr>
        <p:blipFill>
          <a:blip r:embed="rId7" cstate="print"/>
          <a:srcRect/>
          <a:stretch>
            <a:fillRect/>
          </a:stretch>
        </p:blipFill>
        <p:spPr bwMode="auto">
          <a:xfrm>
            <a:off x="1295400" y="1524000"/>
            <a:ext cx="857250" cy="923925"/>
          </a:xfrm>
          <a:prstGeom prst="rect">
            <a:avLst/>
          </a:prstGeom>
          <a:noFill/>
          <a:ln w="9525">
            <a:noFill/>
            <a:miter lim="800000"/>
            <a:headEnd/>
            <a:tailEnd/>
          </a:ln>
        </p:spPr>
      </p:pic>
    </p:spTree>
    <p:extLst>
      <p:ext uri="{BB962C8B-B14F-4D97-AF65-F5344CB8AC3E}">
        <p14:creationId xmlns:p14="http://schemas.microsoft.com/office/powerpoint/2010/main" val="379425445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05400" cy="2392362"/>
          </a:xfrm>
        </p:spPr>
        <p:txBody>
          <a:bodyPr>
            <a:noAutofit/>
          </a:bodyPr>
          <a:lstStyle/>
          <a:p>
            <a:pPr algn="l"/>
            <a:r>
              <a:rPr lang="en-US" sz="3600" b="1" dirty="0" smtClean="0"/>
              <a:t>4.What will happen if you switch the battery so that the positive end is on the right?</a:t>
            </a:r>
            <a:endParaRPr lang="en-US" sz="3600" b="1" dirty="0"/>
          </a:p>
        </p:txBody>
      </p:sp>
      <p:sp>
        <p:nvSpPr>
          <p:cNvPr id="3" name="Content Placeholder 2"/>
          <p:cNvSpPr>
            <a:spLocks noGrp="1"/>
          </p:cNvSpPr>
          <p:nvPr>
            <p:ph idx="1"/>
          </p:nvPr>
        </p:nvSpPr>
        <p:spPr>
          <a:xfrm>
            <a:off x="457200" y="2743200"/>
            <a:ext cx="5410200" cy="4343400"/>
          </a:xfrm>
        </p:spPr>
        <p:txBody>
          <a:bodyPr>
            <a:normAutofit/>
          </a:bodyPr>
          <a:lstStyle/>
          <a:p>
            <a:pPr marL="914400" indent="-914400">
              <a:buFont typeface="+mj-lt"/>
              <a:buAutoNum type="alphaUcPeriod"/>
            </a:pPr>
            <a:endParaRPr lang="en-US" sz="4800" b="1" dirty="0" smtClean="0"/>
          </a:p>
          <a:p>
            <a:pPr marL="914400" indent="-914400">
              <a:buFont typeface="+mj-lt"/>
              <a:buAutoNum type="alphaUcPeriod"/>
            </a:pPr>
            <a:endParaRPr lang="en-US" sz="4800" b="1" dirty="0" smtClean="0"/>
          </a:p>
          <a:p>
            <a:pPr marL="514350" indent="-514350">
              <a:buFont typeface="+mj-lt"/>
              <a:buAutoNum type="alphaUcPeriod"/>
            </a:pPr>
            <a:endParaRPr lang="en-US" b="1" dirty="0" smtClean="0"/>
          </a:p>
        </p:txBody>
      </p:sp>
      <p:pic>
        <p:nvPicPr>
          <p:cNvPr id="2050" name="Picture 2"/>
          <p:cNvPicPr>
            <a:picLocks noChangeAspect="1" noChangeArrowheads="1"/>
          </p:cNvPicPr>
          <p:nvPr/>
        </p:nvPicPr>
        <p:blipFill>
          <a:blip r:embed="rId3" cstate="print"/>
          <a:srcRect/>
          <a:stretch>
            <a:fillRect/>
          </a:stretch>
        </p:blipFill>
        <p:spPr bwMode="auto">
          <a:xfrm>
            <a:off x="6010275" y="228600"/>
            <a:ext cx="3133725" cy="30670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553200" y="3429000"/>
            <a:ext cx="2392516" cy="3048000"/>
          </a:xfrm>
          <a:prstGeom prst="rect">
            <a:avLst/>
          </a:prstGeom>
          <a:noFill/>
          <a:ln w="9525">
            <a:noFill/>
            <a:miter lim="800000"/>
            <a:headEnd/>
            <a:tailEnd/>
          </a:ln>
        </p:spPr>
      </p:pic>
      <p:sp>
        <p:nvSpPr>
          <p:cNvPr id="12" name="TextBox 11"/>
          <p:cNvSpPr txBox="1"/>
          <p:nvPr/>
        </p:nvSpPr>
        <p:spPr>
          <a:xfrm>
            <a:off x="304800" y="2743200"/>
            <a:ext cx="6553200" cy="4524315"/>
          </a:xfrm>
          <a:prstGeom prst="rect">
            <a:avLst/>
          </a:prstGeom>
          <a:noFill/>
        </p:spPr>
        <p:txBody>
          <a:bodyPr wrap="square" rtlCol="0">
            <a:spAutoFit/>
          </a:bodyPr>
          <a:lstStyle/>
          <a:p>
            <a:pPr marL="342900" indent="-342900">
              <a:buFont typeface="+mj-lt"/>
              <a:buAutoNum type="alphaUcPeriod"/>
            </a:pPr>
            <a:r>
              <a:rPr lang="en-US" sz="3600" dirty="0" smtClean="0"/>
              <a:t> The electrons will go faster</a:t>
            </a:r>
          </a:p>
          <a:p>
            <a:pPr marL="342900" indent="-342900">
              <a:buFont typeface="+mj-lt"/>
              <a:buAutoNum type="alphaUcPeriod"/>
            </a:pPr>
            <a:r>
              <a:rPr lang="en-US" sz="3600" dirty="0" smtClean="0"/>
              <a:t>The electrons will go the slower</a:t>
            </a:r>
          </a:p>
          <a:p>
            <a:pPr marL="342900" indent="-342900">
              <a:buFont typeface="+mj-lt"/>
              <a:buAutoNum type="alphaUcPeriod"/>
            </a:pPr>
            <a:r>
              <a:rPr lang="en-US" sz="3600" dirty="0" smtClean="0"/>
              <a:t>The compass will switch directions</a:t>
            </a:r>
          </a:p>
          <a:p>
            <a:pPr marL="342900" indent="-342900">
              <a:buFont typeface="+mj-lt"/>
              <a:buAutoNum type="alphaUcPeriod"/>
            </a:pPr>
            <a:r>
              <a:rPr lang="en-US" sz="3600" dirty="0" smtClean="0"/>
              <a:t>The electrons will go the other direction</a:t>
            </a:r>
          </a:p>
          <a:p>
            <a:pPr marL="342900" indent="-342900">
              <a:buFont typeface="+mj-lt"/>
              <a:buAutoNum type="alphaUcPeriod"/>
            </a:pPr>
            <a:r>
              <a:rPr lang="en-US" sz="3600" dirty="0" smtClean="0"/>
              <a:t>Two of the above.</a:t>
            </a:r>
          </a:p>
          <a:p>
            <a:pPr marL="342900" indent="-342900">
              <a:buFont typeface="+mj-lt"/>
              <a:buAutoNum type="alphaUcPeriod"/>
            </a:pPr>
            <a:endParaRPr lang="en-US" sz="3600" dirty="0"/>
          </a:p>
        </p:txBody>
      </p:sp>
    </p:spTree>
    <p:extLst>
      <p:ext uri="{BB962C8B-B14F-4D97-AF65-F5344CB8AC3E}">
        <p14:creationId xmlns:p14="http://schemas.microsoft.com/office/powerpoint/2010/main" val="3701651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762000" y="228600"/>
            <a:ext cx="7772400" cy="1470025"/>
          </a:xfrm>
        </p:spPr>
        <p:txBody>
          <a:bodyPr/>
          <a:lstStyle/>
          <a:p>
            <a:r>
              <a:rPr lang="en-US" dirty="0" smtClean="0">
                <a:hlinkClick r:id="rId3"/>
              </a:rPr>
              <a:t>Calculus </a:t>
            </a:r>
            <a:r>
              <a:rPr lang="en-US" dirty="0" err="1" smtClean="0">
                <a:hlinkClick r:id="rId3"/>
              </a:rPr>
              <a:t>Grapher</a:t>
            </a:r>
            <a:r>
              <a:rPr lang="en-US" dirty="0" smtClean="0">
                <a:hlinkClick r:id="rId3"/>
              </a:rPr>
              <a:t> </a:t>
            </a:r>
            <a:r>
              <a:rPr lang="en-US" dirty="0" smtClean="0"/>
              <a:t>for Physics</a:t>
            </a:r>
            <a:br>
              <a:rPr lang="en-US" dirty="0" smtClean="0"/>
            </a:br>
            <a:r>
              <a:rPr lang="en-US" dirty="0" smtClean="0">
                <a:hlinkClick r:id="rId4"/>
              </a:rPr>
              <a:t>Activity </a:t>
            </a:r>
            <a:endParaRPr lang="en-US" dirty="0" smtClean="0"/>
          </a:p>
        </p:txBody>
      </p:sp>
      <p:sp>
        <p:nvSpPr>
          <p:cNvPr id="3" name="Subtitle 2"/>
          <p:cNvSpPr>
            <a:spLocks noGrp="1"/>
          </p:cNvSpPr>
          <p:nvPr>
            <p:ph type="subTitle" idx="1"/>
          </p:nvPr>
        </p:nvSpPr>
        <p:spPr>
          <a:xfrm>
            <a:off x="838200" y="1828800"/>
            <a:ext cx="7924800" cy="3810000"/>
          </a:xfrm>
        </p:spPr>
        <p:txBody>
          <a:bodyPr rtlCol="0">
            <a:normAutofit fontScale="55000" lnSpcReduction="20000"/>
          </a:bodyPr>
          <a:lstStyle/>
          <a:p>
            <a:pPr algn="l" fontAlgn="auto">
              <a:spcAft>
                <a:spcPts val="0"/>
              </a:spcAft>
              <a:buFont typeface="Arial" pitchFamily="34" charset="0"/>
              <a:buNone/>
              <a:defRPr/>
            </a:pPr>
            <a:r>
              <a:rPr lang="en-US" sz="5700" b="1" dirty="0"/>
              <a:t>Learning Goals: </a:t>
            </a:r>
            <a:r>
              <a:rPr lang="en-US" sz="5700" dirty="0"/>
              <a:t>Students will be able to: </a:t>
            </a:r>
          </a:p>
          <a:p>
            <a:pPr algn="l" fontAlgn="auto">
              <a:spcAft>
                <a:spcPts val="0"/>
              </a:spcAft>
              <a:buFont typeface="Arial" pitchFamily="34" charset="0"/>
              <a:buChar char="•"/>
              <a:defRPr/>
            </a:pPr>
            <a:r>
              <a:rPr lang="en-US" sz="5700" dirty="0"/>
              <a:t>Use the language of calculus to discuss motion</a:t>
            </a:r>
          </a:p>
          <a:p>
            <a:pPr algn="l" fontAlgn="auto">
              <a:spcAft>
                <a:spcPts val="0"/>
              </a:spcAft>
              <a:buFont typeface="Arial" pitchFamily="34" charset="0"/>
              <a:buChar char="•"/>
              <a:defRPr/>
            </a:pPr>
            <a:r>
              <a:rPr lang="en-US" sz="5700" dirty="0"/>
              <a:t>Given a function sketch the derivative, or integral curves </a:t>
            </a:r>
            <a:endParaRPr lang="en-US" sz="5700" dirty="0" smtClean="0"/>
          </a:p>
          <a:p>
            <a:pPr algn="l" fontAlgn="auto">
              <a:spcAft>
                <a:spcPts val="0"/>
              </a:spcAft>
              <a:buFont typeface="Arial" pitchFamily="34" charset="0"/>
              <a:buNone/>
              <a:defRPr/>
            </a:pPr>
            <a:endParaRPr lang="en-US" sz="5700" dirty="0"/>
          </a:p>
          <a:p>
            <a:pPr algn="l" fontAlgn="auto">
              <a:spcAft>
                <a:spcPts val="0"/>
              </a:spcAft>
              <a:buFont typeface="Arial" pitchFamily="34" charset="0"/>
              <a:buNone/>
              <a:defRPr/>
            </a:pPr>
            <a:r>
              <a:rPr lang="en-US" sz="3600" dirty="0" smtClean="0"/>
              <a:t>Open</a:t>
            </a:r>
            <a:r>
              <a:rPr lang="en-US" sz="3600" b="1" i="1" dirty="0" smtClean="0"/>
              <a:t> Calculus </a:t>
            </a:r>
            <a:r>
              <a:rPr lang="en-US" sz="3600" b="1" i="1" dirty="0" err="1" smtClean="0"/>
              <a:t>Grapher</a:t>
            </a:r>
            <a:r>
              <a:rPr lang="en-US" sz="3600" b="1" i="1" dirty="0" smtClean="0"/>
              <a:t>  and Moving Man before starting presentation </a:t>
            </a:r>
            <a:endParaRPr lang="en-US" sz="3600" dirty="0" smtClean="0"/>
          </a:p>
          <a:p>
            <a:pPr algn="l" fontAlgn="auto">
              <a:spcAft>
                <a:spcPts val="0"/>
              </a:spcAft>
              <a:buFont typeface="Arial" pitchFamily="34" charset="0"/>
              <a:buNone/>
              <a:defRPr/>
            </a:pPr>
            <a:endParaRPr lang="en-US" sz="3600" dirty="0"/>
          </a:p>
          <a:p>
            <a:pPr algn="l" fontAlgn="auto">
              <a:spcAft>
                <a:spcPts val="0"/>
              </a:spcAft>
              <a:buFont typeface="Arial" pitchFamily="34" charset="0"/>
              <a:buNone/>
              <a:defRPr/>
            </a:pPr>
            <a:r>
              <a:rPr lang="en-US" sz="3600" dirty="0" smtClean="0"/>
              <a:t>Trish Loeblein  July 2009</a:t>
            </a:r>
            <a:endParaRPr lang="en-US" sz="3600" dirty="0"/>
          </a:p>
        </p:txBody>
      </p:sp>
      <p:sp>
        <p:nvSpPr>
          <p:cNvPr id="4" name="TextBox 5"/>
          <p:cNvSpPr txBox="1">
            <a:spLocks noChangeArrowheads="1"/>
          </p:cNvSpPr>
          <p:nvPr/>
        </p:nvSpPr>
        <p:spPr bwMode="auto">
          <a:xfrm>
            <a:off x="3352800" y="60198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hlinkClick r:id="rId5" action="ppaction://hlinkfile"/>
              </a:rPr>
              <a:t>phet.colorado.edu</a:t>
            </a:r>
            <a:endParaRPr lang="en-US" dirty="0"/>
          </a:p>
        </p:txBody>
      </p:sp>
    </p:spTree>
    <p:extLst>
      <p:ext uri="{BB962C8B-B14F-4D97-AF65-F5344CB8AC3E}">
        <p14:creationId xmlns:p14="http://schemas.microsoft.com/office/powerpoint/2010/main" val="369018473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401762"/>
          </a:xfrm>
        </p:spPr>
        <p:txBody>
          <a:bodyPr>
            <a:noAutofit/>
          </a:bodyPr>
          <a:lstStyle/>
          <a:p>
            <a:pPr algn="l"/>
            <a:r>
              <a:rPr lang="en-US" sz="3600" b="1" dirty="0" smtClean="0"/>
              <a:t>5.What would you expect the light to do if you change the coils from </a:t>
            </a:r>
            <a:r>
              <a:rPr lang="en-US" sz="3600" b="1" dirty="0"/>
              <a:t>2 to </a:t>
            </a:r>
            <a:r>
              <a:rPr lang="en-US" sz="3600" b="1" dirty="0" smtClean="0"/>
              <a:t>3</a:t>
            </a:r>
            <a:r>
              <a:rPr lang="en-US" sz="3600" b="1" dirty="0"/>
              <a:t> </a:t>
            </a:r>
            <a:r>
              <a:rPr lang="en-US" sz="3600" b="1" dirty="0" smtClean="0"/>
              <a:t>and you move the magnet the same speed? </a:t>
            </a:r>
            <a:endParaRPr lang="en-US" sz="3600" b="1" dirty="0"/>
          </a:p>
        </p:txBody>
      </p:sp>
      <p:sp>
        <p:nvSpPr>
          <p:cNvPr id="3" name="Content Placeholder 2"/>
          <p:cNvSpPr>
            <a:spLocks noGrp="1"/>
          </p:cNvSpPr>
          <p:nvPr>
            <p:ph idx="1"/>
          </p:nvPr>
        </p:nvSpPr>
        <p:spPr>
          <a:xfrm>
            <a:off x="457200" y="2286000"/>
            <a:ext cx="3505200" cy="3840163"/>
          </a:xfrm>
        </p:spPr>
        <p:txBody>
          <a:bodyPr/>
          <a:lstStyle/>
          <a:p>
            <a:pPr marL="514350" indent="-514350">
              <a:buFont typeface="+mj-lt"/>
              <a:buAutoNum type="alphaUcPeriod"/>
            </a:pPr>
            <a:r>
              <a:rPr lang="en-US" b="1" dirty="0" smtClean="0"/>
              <a:t>Show the same brightness</a:t>
            </a:r>
          </a:p>
          <a:p>
            <a:pPr marL="514350" indent="-514350">
              <a:buFont typeface="+mj-lt"/>
              <a:buAutoNum type="alphaUcPeriod"/>
            </a:pPr>
            <a:r>
              <a:rPr lang="en-US" b="1" dirty="0" smtClean="0"/>
              <a:t>Show less brightness</a:t>
            </a:r>
          </a:p>
          <a:p>
            <a:pPr marL="514350" indent="-514350">
              <a:buFont typeface="+mj-lt"/>
              <a:buAutoNum type="alphaUcPeriod"/>
            </a:pPr>
            <a:r>
              <a:rPr lang="en-US" b="1" dirty="0" smtClean="0"/>
              <a:t>Show more  brightness</a:t>
            </a:r>
            <a:endParaRPr lang="en-US" b="1" dirty="0"/>
          </a:p>
        </p:txBody>
      </p:sp>
      <p:grpSp>
        <p:nvGrpSpPr>
          <p:cNvPr id="4" name="Group 7"/>
          <p:cNvGrpSpPr/>
          <p:nvPr/>
        </p:nvGrpSpPr>
        <p:grpSpPr>
          <a:xfrm>
            <a:off x="5483928" y="1919737"/>
            <a:ext cx="3352800" cy="4572000"/>
            <a:chOff x="4953000" y="1447800"/>
            <a:chExt cx="3886200" cy="5057775"/>
          </a:xfrm>
        </p:grpSpPr>
        <p:pic>
          <p:nvPicPr>
            <p:cNvPr id="1026" name="Picture 2"/>
            <p:cNvPicPr>
              <a:picLocks noChangeAspect="1" noChangeArrowheads="1"/>
            </p:cNvPicPr>
            <p:nvPr/>
          </p:nvPicPr>
          <p:blipFill>
            <a:blip r:embed="rId3" cstate="print"/>
            <a:srcRect l="14184" r="14894"/>
            <a:stretch>
              <a:fillRect/>
            </a:stretch>
          </p:blipFill>
          <p:spPr bwMode="auto">
            <a:xfrm>
              <a:off x="4953000" y="1447800"/>
              <a:ext cx="1905000" cy="505777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r="13793"/>
            <a:stretch>
              <a:fillRect/>
            </a:stretch>
          </p:blipFill>
          <p:spPr bwMode="auto">
            <a:xfrm>
              <a:off x="6934200" y="1447800"/>
              <a:ext cx="1905000" cy="4991100"/>
            </a:xfrm>
            <a:prstGeom prst="rect">
              <a:avLst/>
            </a:prstGeom>
            <a:noFill/>
            <a:ln w="9525">
              <a:noFill/>
              <a:miter lim="800000"/>
              <a:headEnd/>
              <a:tailEnd/>
            </a:ln>
          </p:spPr>
        </p:pic>
      </p:grpSp>
      <p:pic>
        <p:nvPicPr>
          <p:cNvPr id="1027" name="Picture 3"/>
          <p:cNvPicPr>
            <a:picLocks noChangeAspect="1" noChangeArrowheads="1"/>
          </p:cNvPicPr>
          <p:nvPr/>
        </p:nvPicPr>
        <p:blipFill>
          <a:blip r:embed="rId5" cstate="print"/>
          <a:srcRect/>
          <a:stretch>
            <a:fillRect/>
          </a:stretch>
        </p:blipFill>
        <p:spPr bwMode="auto">
          <a:xfrm>
            <a:off x="3773021" y="4572000"/>
            <a:ext cx="2094379" cy="533400"/>
          </a:xfrm>
          <a:prstGeom prst="rect">
            <a:avLst/>
          </a:prstGeom>
          <a:noFill/>
          <a:ln w="9525">
            <a:noFill/>
            <a:miter lim="800000"/>
            <a:headEnd/>
            <a:tailEnd/>
          </a:ln>
        </p:spPr>
      </p:pic>
    </p:spTree>
    <p:extLst>
      <p:ext uri="{BB962C8B-B14F-4D97-AF65-F5344CB8AC3E}">
        <p14:creationId xmlns:p14="http://schemas.microsoft.com/office/powerpoint/2010/main" val="2646785163"/>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4267200" cy="1935162"/>
          </a:xfrm>
        </p:spPr>
        <p:txBody>
          <a:bodyPr>
            <a:normAutofit fontScale="90000"/>
          </a:bodyPr>
          <a:lstStyle/>
          <a:p>
            <a:pPr algn="l"/>
            <a:r>
              <a:rPr lang="en-US" b="1" dirty="0" smtClean="0"/>
              <a:t>6.Which would be a more strong magnet?</a:t>
            </a:r>
            <a:endParaRPr lang="en-US" b="1" dirty="0"/>
          </a:p>
        </p:txBody>
      </p:sp>
      <p:sp>
        <p:nvSpPr>
          <p:cNvPr id="3" name="Content Placeholder 2"/>
          <p:cNvSpPr>
            <a:spLocks noGrp="1"/>
          </p:cNvSpPr>
          <p:nvPr>
            <p:ph idx="1"/>
          </p:nvPr>
        </p:nvSpPr>
        <p:spPr>
          <a:xfrm>
            <a:off x="457200" y="2667000"/>
            <a:ext cx="3886200" cy="4525963"/>
          </a:xfrm>
        </p:spPr>
        <p:txBody>
          <a:bodyPr/>
          <a:lstStyle/>
          <a:p>
            <a:pPr marL="514350" indent="-514350">
              <a:buFont typeface="+mj-lt"/>
              <a:buAutoNum type="alphaUcPeriod"/>
            </a:pPr>
            <a:r>
              <a:rPr lang="en-US" b="1" dirty="0" smtClean="0"/>
              <a:t>A</a:t>
            </a:r>
          </a:p>
          <a:p>
            <a:pPr marL="514350" indent="-514350">
              <a:buFont typeface="+mj-lt"/>
              <a:buAutoNum type="alphaUcPeriod"/>
            </a:pPr>
            <a:r>
              <a:rPr lang="en-US" b="1" dirty="0" smtClean="0"/>
              <a:t>B</a:t>
            </a:r>
          </a:p>
          <a:p>
            <a:pPr marL="514350" indent="-514350">
              <a:buFont typeface="+mj-lt"/>
              <a:buAutoNum type="alphaUcPeriod"/>
            </a:pPr>
            <a:r>
              <a:rPr lang="en-US" b="1" dirty="0" smtClean="0"/>
              <a:t>They would be the same</a:t>
            </a:r>
          </a:p>
          <a:p>
            <a:pPr marL="514350" indent="-514350">
              <a:buFont typeface="+mj-lt"/>
              <a:buAutoNum type="alphaUcPeriod"/>
            </a:pPr>
            <a:r>
              <a:rPr lang="en-US" b="1" dirty="0" smtClean="0"/>
              <a:t>Not enough information to decide</a:t>
            </a:r>
            <a:endParaRPr lang="en-US" b="1" dirty="0"/>
          </a:p>
        </p:txBody>
      </p:sp>
      <p:grpSp>
        <p:nvGrpSpPr>
          <p:cNvPr id="4" name="Group 7"/>
          <p:cNvGrpSpPr/>
          <p:nvPr/>
        </p:nvGrpSpPr>
        <p:grpSpPr>
          <a:xfrm>
            <a:off x="4343400" y="304800"/>
            <a:ext cx="4800600" cy="5334000"/>
            <a:chOff x="4876800" y="1752600"/>
            <a:chExt cx="4267200" cy="4343400"/>
          </a:xfrm>
        </p:grpSpPr>
        <p:pic>
          <p:nvPicPr>
            <p:cNvPr id="2050" name="Picture 2"/>
            <p:cNvPicPr>
              <a:picLocks noChangeAspect="1" noChangeArrowheads="1"/>
            </p:cNvPicPr>
            <p:nvPr/>
          </p:nvPicPr>
          <p:blipFill>
            <a:blip r:embed="rId3" cstate="print"/>
            <a:srcRect/>
            <a:stretch>
              <a:fillRect/>
            </a:stretch>
          </p:blipFill>
          <p:spPr bwMode="auto">
            <a:xfrm>
              <a:off x="5105400" y="2819400"/>
              <a:ext cx="1657350" cy="32766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7315200" y="2895600"/>
              <a:ext cx="1638300" cy="205740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876800" y="1752600"/>
              <a:ext cx="2038350" cy="1133475"/>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7105650" y="1752600"/>
              <a:ext cx="2038350" cy="1133475"/>
            </a:xfrm>
            <a:prstGeom prst="rect">
              <a:avLst/>
            </a:prstGeom>
            <a:noFill/>
            <a:ln w="9525">
              <a:noFill/>
              <a:miter lim="800000"/>
              <a:headEnd/>
              <a:tailEnd/>
            </a:ln>
          </p:spPr>
        </p:pic>
      </p:grpSp>
      <p:sp>
        <p:nvSpPr>
          <p:cNvPr id="11" name="TextBox 10"/>
          <p:cNvSpPr txBox="1"/>
          <p:nvPr/>
        </p:nvSpPr>
        <p:spPr>
          <a:xfrm>
            <a:off x="5181600" y="5525736"/>
            <a:ext cx="609600" cy="1015663"/>
          </a:xfrm>
          <a:prstGeom prst="rect">
            <a:avLst/>
          </a:prstGeom>
          <a:noFill/>
        </p:spPr>
        <p:txBody>
          <a:bodyPr wrap="square" rtlCol="0">
            <a:spAutoFit/>
          </a:bodyPr>
          <a:lstStyle/>
          <a:p>
            <a:r>
              <a:rPr lang="en-US" sz="6000" b="1" dirty="0" smtClean="0"/>
              <a:t>A</a:t>
            </a:r>
            <a:endParaRPr lang="en-US" sz="6000" b="1" dirty="0"/>
          </a:p>
        </p:txBody>
      </p:sp>
      <p:sp>
        <p:nvSpPr>
          <p:cNvPr id="12" name="TextBox 11"/>
          <p:cNvSpPr txBox="1"/>
          <p:nvPr/>
        </p:nvSpPr>
        <p:spPr>
          <a:xfrm>
            <a:off x="7620000" y="4343400"/>
            <a:ext cx="609600" cy="1015663"/>
          </a:xfrm>
          <a:prstGeom prst="rect">
            <a:avLst/>
          </a:prstGeom>
          <a:noFill/>
        </p:spPr>
        <p:txBody>
          <a:bodyPr wrap="square" rtlCol="0">
            <a:spAutoFit/>
          </a:bodyPr>
          <a:lstStyle/>
          <a:p>
            <a:r>
              <a:rPr lang="en-US" sz="6000" b="1" dirty="0" smtClean="0"/>
              <a:t>B</a:t>
            </a:r>
            <a:endParaRPr lang="en-US" sz="6000" b="1" dirty="0"/>
          </a:p>
        </p:txBody>
      </p:sp>
    </p:spTree>
    <p:extLst>
      <p:ext uri="{BB962C8B-B14F-4D97-AF65-F5344CB8AC3E}">
        <p14:creationId xmlns:p14="http://schemas.microsoft.com/office/powerpoint/2010/main" val="363461978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4267200" cy="1935162"/>
          </a:xfrm>
        </p:spPr>
        <p:txBody>
          <a:bodyPr>
            <a:normAutofit fontScale="90000"/>
          </a:bodyPr>
          <a:lstStyle/>
          <a:p>
            <a:pPr algn="l"/>
            <a:r>
              <a:rPr lang="en-US" b="1" dirty="0" smtClean="0"/>
              <a:t>7.Which would be a more strong magnet?</a:t>
            </a:r>
            <a:endParaRPr lang="en-US" b="1" dirty="0"/>
          </a:p>
        </p:txBody>
      </p:sp>
      <p:sp>
        <p:nvSpPr>
          <p:cNvPr id="3" name="Content Placeholder 2"/>
          <p:cNvSpPr>
            <a:spLocks noGrp="1"/>
          </p:cNvSpPr>
          <p:nvPr>
            <p:ph idx="1"/>
          </p:nvPr>
        </p:nvSpPr>
        <p:spPr>
          <a:xfrm>
            <a:off x="457200" y="2667000"/>
            <a:ext cx="3886200" cy="4525963"/>
          </a:xfrm>
        </p:spPr>
        <p:txBody>
          <a:bodyPr/>
          <a:lstStyle/>
          <a:p>
            <a:pPr marL="514350" indent="-514350">
              <a:buFont typeface="+mj-lt"/>
              <a:buAutoNum type="alphaUcPeriod"/>
            </a:pPr>
            <a:r>
              <a:rPr lang="en-US" b="1" dirty="0" smtClean="0"/>
              <a:t>A</a:t>
            </a:r>
          </a:p>
          <a:p>
            <a:pPr marL="514350" indent="-514350">
              <a:buFont typeface="+mj-lt"/>
              <a:buAutoNum type="alphaUcPeriod"/>
            </a:pPr>
            <a:r>
              <a:rPr lang="en-US" b="1" dirty="0" smtClean="0"/>
              <a:t>B</a:t>
            </a:r>
          </a:p>
          <a:p>
            <a:pPr marL="514350" indent="-514350">
              <a:buFont typeface="+mj-lt"/>
              <a:buAutoNum type="alphaUcPeriod"/>
            </a:pPr>
            <a:r>
              <a:rPr lang="en-US" b="1" dirty="0" smtClean="0"/>
              <a:t>They would be the same</a:t>
            </a:r>
          </a:p>
          <a:p>
            <a:pPr marL="514350" indent="-514350">
              <a:buFont typeface="+mj-lt"/>
              <a:buAutoNum type="alphaUcPeriod"/>
            </a:pPr>
            <a:r>
              <a:rPr lang="en-US" b="1" dirty="0" smtClean="0"/>
              <a:t>Not enough information to decide</a:t>
            </a:r>
            <a:endParaRPr lang="en-US" b="1" dirty="0"/>
          </a:p>
        </p:txBody>
      </p:sp>
      <p:pic>
        <p:nvPicPr>
          <p:cNvPr id="2052" name="Picture 4"/>
          <p:cNvPicPr>
            <a:picLocks noChangeAspect="1" noChangeArrowheads="1"/>
          </p:cNvPicPr>
          <p:nvPr/>
        </p:nvPicPr>
        <p:blipFill>
          <a:blip r:embed="rId3" cstate="print"/>
          <a:srcRect/>
          <a:stretch>
            <a:fillRect/>
          </a:stretch>
        </p:blipFill>
        <p:spPr bwMode="auto">
          <a:xfrm>
            <a:off x="4343400" y="304800"/>
            <a:ext cx="2293144" cy="1391987"/>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6850856" y="304800"/>
            <a:ext cx="2293144" cy="1391987"/>
          </a:xfrm>
          <a:prstGeom prst="rect">
            <a:avLst/>
          </a:prstGeom>
          <a:noFill/>
          <a:ln w="9525">
            <a:noFill/>
            <a:miter lim="800000"/>
            <a:headEnd/>
            <a:tailEnd/>
          </a:ln>
        </p:spPr>
      </p:pic>
      <p:sp>
        <p:nvSpPr>
          <p:cNvPr id="11" name="TextBox 10"/>
          <p:cNvSpPr txBox="1"/>
          <p:nvPr/>
        </p:nvSpPr>
        <p:spPr>
          <a:xfrm>
            <a:off x="5181600" y="5525736"/>
            <a:ext cx="609600" cy="1015663"/>
          </a:xfrm>
          <a:prstGeom prst="rect">
            <a:avLst/>
          </a:prstGeom>
          <a:noFill/>
        </p:spPr>
        <p:txBody>
          <a:bodyPr wrap="square" rtlCol="0">
            <a:spAutoFit/>
          </a:bodyPr>
          <a:lstStyle/>
          <a:p>
            <a:r>
              <a:rPr lang="en-US" sz="6000" b="1" dirty="0" smtClean="0"/>
              <a:t>A</a:t>
            </a:r>
            <a:endParaRPr lang="en-US" sz="6000" b="1" dirty="0"/>
          </a:p>
        </p:txBody>
      </p:sp>
      <p:sp>
        <p:nvSpPr>
          <p:cNvPr id="12" name="TextBox 11"/>
          <p:cNvSpPr txBox="1"/>
          <p:nvPr/>
        </p:nvSpPr>
        <p:spPr>
          <a:xfrm>
            <a:off x="7620000" y="5562600"/>
            <a:ext cx="609600" cy="1015663"/>
          </a:xfrm>
          <a:prstGeom prst="rect">
            <a:avLst/>
          </a:prstGeom>
          <a:noFill/>
        </p:spPr>
        <p:txBody>
          <a:bodyPr wrap="square" rtlCol="0">
            <a:spAutoFit/>
          </a:bodyPr>
          <a:lstStyle/>
          <a:p>
            <a:r>
              <a:rPr lang="en-US" sz="6000" b="1" dirty="0" smtClean="0"/>
              <a:t>B</a:t>
            </a:r>
            <a:endParaRPr lang="en-US" sz="6000" b="1" dirty="0"/>
          </a:p>
        </p:txBody>
      </p:sp>
      <p:pic>
        <p:nvPicPr>
          <p:cNvPr id="3074" name="Picture 2"/>
          <p:cNvPicPr>
            <a:picLocks noChangeAspect="1" noChangeArrowheads="1"/>
          </p:cNvPicPr>
          <p:nvPr/>
        </p:nvPicPr>
        <p:blipFill>
          <a:blip r:embed="rId4" cstate="print"/>
          <a:srcRect r="13609"/>
          <a:stretch>
            <a:fillRect/>
          </a:stretch>
        </p:blipFill>
        <p:spPr bwMode="auto">
          <a:xfrm>
            <a:off x="4724400" y="1676400"/>
            <a:ext cx="1828800" cy="3657600"/>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l="10195" r="11675"/>
          <a:stretch>
            <a:fillRect/>
          </a:stretch>
        </p:blipFill>
        <p:spPr bwMode="auto">
          <a:xfrm>
            <a:off x="7162800" y="1649364"/>
            <a:ext cx="1676400" cy="3716592"/>
          </a:xfrm>
          <a:prstGeom prst="rect">
            <a:avLst/>
          </a:prstGeom>
          <a:noFill/>
          <a:ln w="9525">
            <a:noFill/>
            <a:miter lim="800000"/>
            <a:headEnd/>
            <a:tailEnd/>
          </a:ln>
        </p:spPr>
      </p:pic>
    </p:spTree>
    <p:extLst>
      <p:ext uri="{BB962C8B-B14F-4D97-AF65-F5344CB8AC3E}">
        <p14:creationId xmlns:p14="http://schemas.microsoft.com/office/powerpoint/2010/main" val="151842216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i="1" dirty="0" smtClean="0">
                <a:hlinkClick r:id="rId2"/>
              </a:rPr>
              <a:t>Faraday </a:t>
            </a:r>
            <a:r>
              <a:rPr lang="en-US" i="1" dirty="0" smtClean="0">
                <a:hlinkClick r:id="rId2"/>
              </a:rPr>
              <a:t>Law Flash Lab</a:t>
            </a:r>
            <a:r>
              <a:rPr lang="en-US" dirty="0" smtClean="0"/>
              <a:t/>
            </a:r>
            <a:br>
              <a:rPr lang="en-US" dirty="0" smtClean="0"/>
            </a:br>
            <a:r>
              <a:rPr lang="en-US" dirty="0" smtClean="0">
                <a:hlinkClick r:id="rId3"/>
              </a:rPr>
              <a:t>Activity</a:t>
            </a:r>
            <a:endParaRPr lang="en-US" dirty="0" smtClean="0"/>
          </a:p>
        </p:txBody>
      </p:sp>
      <p:sp>
        <p:nvSpPr>
          <p:cNvPr id="111619" name="Rectangle 3"/>
          <p:cNvSpPr>
            <a:spLocks noChangeArrowheads="1"/>
          </p:cNvSpPr>
          <p:nvPr/>
        </p:nvSpPr>
        <p:spPr bwMode="auto">
          <a:xfrm>
            <a:off x="1371600" y="2514600"/>
            <a:ext cx="6400800" cy="1752600"/>
          </a:xfrm>
          <a:prstGeom prst="rect">
            <a:avLst/>
          </a:prstGeom>
          <a:noFill/>
          <a:ln w="9525">
            <a:noFill/>
            <a:miter lim="800000"/>
            <a:headEnd/>
            <a:tailEnd/>
          </a:ln>
        </p:spPr>
        <p:txBody>
          <a:bodyPr/>
          <a:lstStyle/>
          <a:p>
            <a:pPr>
              <a:spcBef>
                <a:spcPct val="20000"/>
              </a:spcBef>
            </a:pPr>
            <a:r>
              <a:rPr lang="en-US" dirty="0">
                <a:cs typeface="Times New Roman" pitchFamily="18" charset="0"/>
              </a:rPr>
              <a:t>Learning Goals: </a:t>
            </a:r>
          </a:p>
          <a:p>
            <a:pPr marL="342900" indent="-342900">
              <a:spcBef>
                <a:spcPct val="20000"/>
              </a:spcBef>
              <a:buFontTx/>
              <a:buChar char="•"/>
            </a:pPr>
            <a:r>
              <a:rPr lang="en-US" dirty="0">
                <a:cs typeface="Times New Roman" pitchFamily="18" charset="0"/>
              </a:rPr>
              <a:t>Students will be able to: </a:t>
            </a:r>
          </a:p>
          <a:p>
            <a:pPr marL="342900" indent="-342900">
              <a:spcBef>
                <a:spcPct val="20000"/>
              </a:spcBef>
              <a:buFontTx/>
              <a:buChar char="•"/>
            </a:pPr>
            <a:r>
              <a:rPr lang="en-US" dirty="0"/>
              <a:t>Identify equipment and conditions that produce induction</a:t>
            </a:r>
          </a:p>
          <a:p>
            <a:pPr marL="342900" indent="-342900">
              <a:spcBef>
                <a:spcPct val="20000"/>
              </a:spcBef>
              <a:buFontTx/>
              <a:buChar char="•"/>
            </a:pPr>
            <a:r>
              <a:rPr lang="en-US" dirty="0"/>
              <a:t>Compare and contrast how both a light bulb and voltmeter can be used to show characteristics of the induced current </a:t>
            </a:r>
          </a:p>
          <a:p>
            <a:pPr marL="342900" indent="-342900">
              <a:spcBef>
                <a:spcPct val="20000"/>
              </a:spcBef>
              <a:buFontTx/>
              <a:buChar char="•"/>
            </a:pPr>
            <a:r>
              <a:rPr lang="en-US" dirty="0">
                <a:cs typeface="Times New Roman" pitchFamily="18" charset="0"/>
              </a:rPr>
              <a:t>Predict how the current will change when the conditions are varied.</a:t>
            </a:r>
            <a:r>
              <a:rPr lang="en-US" dirty="0"/>
              <a:t> </a:t>
            </a:r>
          </a:p>
        </p:txBody>
      </p:sp>
      <p:sp>
        <p:nvSpPr>
          <p:cNvPr id="4" name="TextBox 5"/>
          <p:cNvSpPr txBox="1">
            <a:spLocks noChangeArrowheads="1"/>
          </p:cNvSpPr>
          <p:nvPr/>
        </p:nvSpPr>
        <p:spPr bwMode="auto">
          <a:xfrm>
            <a:off x="1828800" y="1913375"/>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Trish Loeblein    </a:t>
            </a:r>
            <a:r>
              <a:rPr lang="en-US" dirty="0">
                <a:hlinkClick r:id="rId4" action="ppaction://hlinkfile"/>
              </a:rPr>
              <a:t>phet.colorado.edu</a:t>
            </a:r>
            <a:endParaRPr lang="en-US" dirty="0"/>
          </a:p>
        </p:txBody>
      </p:sp>
    </p:spTree>
    <p:extLst>
      <p:ext uri="{BB962C8B-B14F-4D97-AF65-F5344CB8AC3E}">
        <p14:creationId xmlns:p14="http://schemas.microsoft.com/office/powerpoint/2010/main" val="335399062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26"/>
          <p:cNvSpPr>
            <a:spLocks noGrp="1" noChangeArrowheads="1"/>
          </p:cNvSpPr>
          <p:nvPr>
            <p:ph type="ctrTitle"/>
          </p:nvPr>
        </p:nvSpPr>
        <p:spPr>
          <a:xfrm>
            <a:off x="457200" y="457200"/>
            <a:ext cx="1447800" cy="533400"/>
          </a:xfrm>
        </p:spPr>
        <p:txBody>
          <a:bodyPr/>
          <a:lstStyle/>
          <a:p>
            <a:pPr eaLnBrk="1" hangingPunct="1"/>
            <a:r>
              <a:rPr lang="en-US" sz="1600" smtClean="0"/>
              <a:t>Magnet</a:t>
            </a:r>
            <a:r>
              <a:rPr lang="en-US" smtClean="0"/>
              <a:t/>
            </a:r>
            <a:br>
              <a:rPr lang="en-US" smtClean="0"/>
            </a:br>
            <a:endParaRPr lang="en-US" smtClean="0"/>
          </a:p>
        </p:txBody>
      </p:sp>
      <p:sp>
        <p:nvSpPr>
          <p:cNvPr id="114691" name="Rectangle 1027"/>
          <p:cNvSpPr>
            <a:spLocks noGrp="1" noChangeArrowheads="1"/>
          </p:cNvSpPr>
          <p:nvPr>
            <p:ph type="subTitle" idx="1"/>
          </p:nvPr>
        </p:nvSpPr>
        <p:spPr>
          <a:xfrm>
            <a:off x="685800" y="990600"/>
            <a:ext cx="6781800" cy="1752600"/>
          </a:xfrm>
        </p:spPr>
        <p:txBody>
          <a:bodyPr/>
          <a:lstStyle/>
          <a:p>
            <a:pPr eaLnBrk="1" hangingPunct="1"/>
            <a:r>
              <a:rPr lang="en-US" smtClean="0">
                <a:cs typeface="Times New Roman" pitchFamily="18" charset="0"/>
              </a:rPr>
              <a:t>Two bar magnets are brought near each other as shown.  The magnets...</a:t>
            </a:r>
          </a:p>
          <a:p>
            <a:pPr algn="l" eaLnBrk="1" hangingPunct="1"/>
            <a:r>
              <a:rPr lang="en-US" smtClean="0">
                <a:cs typeface="Times New Roman" pitchFamily="18" charset="0"/>
              </a:rPr>
              <a:t>A) attract         </a:t>
            </a:r>
          </a:p>
          <a:p>
            <a:pPr algn="l" eaLnBrk="1" hangingPunct="1"/>
            <a:r>
              <a:rPr lang="en-US" smtClean="0">
                <a:cs typeface="Times New Roman" pitchFamily="18" charset="0"/>
              </a:rPr>
              <a:t>B) repel           </a:t>
            </a:r>
          </a:p>
          <a:p>
            <a:pPr algn="l" eaLnBrk="1" hangingPunct="1"/>
            <a:r>
              <a:rPr lang="en-US" smtClean="0">
                <a:cs typeface="Times New Roman" pitchFamily="18" charset="0"/>
              </a:rPr>
              <a:t> C) exert no net force on each other.</a:t>
            </a:r>
          </a:p>
          <a:p>
            <a:pPr eaLnBrk="1" hangingPunct="1"/>
            <a:r>
              <a:rPr lang="en-US" smtClean="0">
                <a:cs typeface="Times New Roman" pitchFamily="18" charset="0"/>
              </a:rPr>
              <a:t> </a:t>
            </a:r>
          </a:p>
          <a:p>
            <a:pPr eaLnBrk="1" hangingPunct="1"/>
            <a:endParaRPr lang="en-US" smtClean="0"/>
          </a:p>
        </p:txBody>
      </p:sp>
      <p:pic>
        <p:nvPicPr>
          <p:cNvPr id="114692" name="Picture 1028" descr="image003"/>
          <p:cNvPicPr>
            <a:picLocks noChangeAspect="1" noChangeArrowheads="1"/>
          </p:cNvPicPr>
          <p:nvPr/>
        </p:nvPicPr>
        <p:blipFill>
          <a:blip r:embed="rId3" cstate="print"/>
          <a:srcRect/>
          <a:stretch>
            <a:fillRect/>
          </a:stretch>
        </p:blipFill>
        <p:spPr bwMode="auto">
          <a:xfrm>
            <a:off x="609600" y="4343400"/>
            <a:ext cx="7696200" cy="1316038"/>
          </a:xfrm>
          <a:prstGeom prst="rect">
            <a:avLst/>
          </a:prstGeom>
          <a:noFill/>
          <a:ln w="9525">
            <a:noFill/>
            <a:miter lim="800000"/>
            <a:headEnd/>
            <a:tailEnd/>
          </a:ln>
        </p:spPr>
      </p:pic>
    </p:spTree>
    <p:extLst>
      <p:ext uri="{BB962C8B-B14F-4D97-AF65-F5344CB8AC3E}">
        <p14:creationId xmlns:p14="http://schemas.microsoft.com/office/powerpoint/2010/main" val="91730176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381000" y="457200"/>
            <a:ext cx="7772400" cy="1143000"/>
          </a:xfrm>
        </p:spPr>
        <p:txBody>
          <a:bodyPr/>
          <a:lstStyle/>
          <a:p>
            <a:pPr eaLnBrk="1" hangingPunct="1"/>
            <a:r>
              <a:rPr lang="en-US" i="1" dirty="0" smtClean="0">
                <a:hlinkClick r:id="rId2"/>
              </a:rPr>
              <a:t>Electric Field Hockey </a:t>
            </a:r>
            <a:r>
              <a:rPr lang="en-US" dirty="0" smtClean="0"/>
              <a:t>and </a:t>
            </a:r>
            <a:r>
              <a:rPr lang="en-US" i="1" dirty="0" smtClean="0">
                <a:hlinkClick r:id="rId3"/>
              </a:rPr>
              <a:t>Charges and Fields</a:t>
            </a:r>
            <a:r>
              <a:rPr lang="en-US" dirty="0" smtClean="0"/>
              <a:t/>
            </a:r>
            <a:br>
              <a:rPr lang="en-US" dirty="0" smtClean="0"/>
            </a:br>
            <a:r>
              <a:rPr lang="en-US" dirty="0" smtClean="0">
                <a:hlinkClick r:id="rId4"/>
              </a:rPr>
              <a:t>Activity</a:t>
            </a:r>
            <a:endParaRPr lang="en-US" dirty="0" smtClean="0"/>
          </a:p>
        </p:txBody>
      </p:sp>
      <p:sp>
        <p:nvSpPr>
          <p:cNvPr id="208899" name="Rectangle 3"/>
          <p:cNvSpPr>
            <a:spLocks noGrp="1" noChangeArrowheads="1"/>
          </p:cNvSpPr>
          <p:nvPr>
            <p:ph type="subTitle" idx="1"/>
          </p:nvPr>
        </p:nvSpPr>
        <p:spPr>
          <a:xfrm>
            <a:off x="685800" y="5186363"/>
            <a:ext cx="8458200" cy="1524000"/>
          </a:xfrm>
        </p:spPr>
        <p:txBody>
          <a:bodyPr/>
          <a:lstStyle/>
          <a:p>
            <a:pPr algn="l" eaLnBrk="1" hangingPunct="1"/>
            <a:r>
              <a:rPr lang="en-US" sz="2000" dirty="0" smtClean="0"/>
              <a:t>All but the last 2 questions are adapted from Perkins’ </a:t>
            </a:r>
            <a:r>
              <a:rPr lang="en-US" sz="2000" dirty="0" smtClean="0">
                <a:hlinkClick r:id="rId5"/>
              </a:rPr>
              <a:t>homework for a PHYS1010 lecture </a:t>
            </a:r>
            <a:r>
              <a:rPr lang="en-US" sz="2000" dirty="0" smtClean="0"/>
              <a:t>on electric charges from CU Boulder.   The assignment can be downloaded from the PhET Teaching Ideas pages.</a:t>
            </a:r>
          </a:p>
          <a:p>
            <a:pPr eaLnBrk="1" hangingPunct="1"/>
            <a:endParaRPr lang="en-US" dirty="0" smtClean="0"/>
          </a:p>
        </p:txBody>
      </p:sp>
      <p:sp>
        <p:nvSpPr>
          <p:cNvPr id="208900" name="Text Box 4"/>
          <p:cNvSpPr txBox="1">
            <a:spLocks noChangeArrowheads="1"/>
          </p:cNvSpPr>
          <p:nvPr/>
        </p:nvSpPr>
        <p:spPr bwMode="auto">
          <a:xfrm>
            <a:off x="838200" y="2209800"/>
            <a:ext cx="7391400" cy="3292475"/>
          </a:xfrm>
          <a:prstGeom prst="rect">
            <a:avLst/>
          </a:prstGeom>
          <a:noFill/>
          <a:ln w="9525">
            <a:noFill/>
            <a:miter lim="800000"/>
            <a:headEnd/>
            <a:tailEnd/>
          </a:ln>
        </p:spPr>
        <p:txBody>
          <a:bodyPr>
            <a:spAutoFit/>
          </a:bodyPr>
          <a:lstStyle/>
          <a:p>
            <a:pPr>
              <a:spcBef>
                <a:spcPct val="50000"/>
              </a:spcBef>
            </a:pPr>
            <a:r>
              <a:rPr lang="en-US" sz="2000" dirty="0">
                <a:cs typeface="Times New Roman" pitchFamily="18" charset="0"/>
              </a:rPr>
              <a:t>Learning Goals:  Students will be able to</a:t>
            </a:r>
          </a:p>
          <a:p>
            <a:pPr>
              <a:spcBef>
                <a:spcPct val="50000"/>
              </a:spcBef>
              <a:buFontTx/>
              <a:buChar char="•"/>
            </a:pPr>
            <a:r>
              <a:rPr lang="en-US" sz="2000" dirty="0"/>
              <a:t>Determine the variables that affect how charged bodies interact</a:t>
            </a:r>
          </a:p>
          <a:p>
            <a:pPr>
              <a:spcBef>
                <a:spcPct val="50000"/>
              </a:spcBef>
              <a:buFontTx/>
              <a:buChar char="•"/>
            </a:pPr>
            <a:r>
              <a:rPr lang="en-US" sz="2000" dirty="0"/>
              <a:t>Predict how charged bodies will interact </a:t>
            </a:r>
          </a:p>
          <a:p>
            <a:pPr>
              <a:spcBef>
                <a:spcPct val="50000"/>
              </a:spcBef>
              <a:buFontTx/>
              <a:buChar char="•"/>
            </a:pPr>
            <a:r>
              <a:rPr lang="en-US" sz="2000" dirty="0"/>
              <a:t>Describe the strength and direction of the electric field around a charged body.</a:t>
            </a:r>
          </a:p>
          <a:p>
            <a:pPr>
              <a:spcBef>
                <a:spcPct val="50000"/>
              </a:spcBef>
              <a:buFontTx/>
              <a:buChar char="•"/>
            </a:pPr>
            <a:r>
              <a:rPr lang="en-US" sz="2000" dirty="0"/>
              <a:t>Use free-body diagrams and vector addition to help explain the interactions.</a:t>
            </a:r>
          </a:p>
          <a:p>
            <a:pPr>
              <a:spcBef>
                <a:spcPct val="50000"/>
              </a:spcBef>
            </a:pPr>
            <a:endParaRPr lang="en-US" sz="2000" dirty="0"/>
          </a:p>
        </p:txBody>
      </p:sp>
      <p:sp>
        <p:nvSpPr>
          <p:cNvPr id="5" name="TextBox 5"/>
          <p:cNvSpPr txBox="1">
            <a:spLocks noChangeArrowheads="1"/>
          </p:cNvSpPr>
          <p:nvPr/>
        </p:nvSpPr>
        <p:spPr bwMode="auto">
          <a:xfrm>
            <a:off x="3429000" y="62484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6" action="ppaction://hlinkfile"/>
              </a:rPr>
              <a:t>phet.colorado.edu</a:t>
            </a:r>
            <a:endParaRPr lang="en-US" dirty="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a:xfrm>
            <a:off x="228600" y="5257800"/>
            <a:ext cx="8077200" cy="609600"/>
          </a:xfrm>
        </p:spPr>
        <p:txBody>
          <a:bodyPr/>
          <a:lstStyle/>
          <a:p>
            <a:pPr eaLnBrk="1" hangingPunct="1"/>
            <a:r>
              <a:rPr lang="en-US" altLang="ko-KR" smtClean="0">
                <a:ea typeface="Batang" pitchFamily="18" charset="-127"/>
              </a:rPr>
              <a:t>  All of the pucks   feel a force to the right.</a:t>
            </a:r>
            <a:br>
              <a:rPr lang="en-US" altLang="ko-KR" smtClean="0">
                <a:ea typeface="Batang" pitchFamily="18" charset="-127"/>
              </a:rPr>
            </a:br>
            <a:r>
              <a:rPr lang="en-US" altLang="ko-KR" smtClean="0">
                <a:ea typeface="Batang" pitchFamily="18" charset="-127"/>
              </a:rPr>
              <a:t> </a:t>
            </a:r>
            <a:r>
              <a:rPr lang="en-US" altLang="ko-KR" b="1" smtClean="0">
                <a:ea typeface="Batang" pitchFamily="18" charset="-127"/>
              </a:rPr>
              <a:t>A.</a:t>
            </a:r>
            <a:r>
              <a:rPr lang="en-US" altLang="ko-KR" smtClean="0">
                <a:ea typeface="Batang" pitchFamily="18" charset="-127"/>
              </a:rPr>
              <a:t> </a:t>
            </a:r>
            <a:r>
              <a:rPr lang="en-US" altLang="ko-KR" b="1" smtClean="0">
                <a:solidFill>
                  <a:schemeClr val="tx1"/>
                </a:solidFill>
                <a:ea typeface="Batang" pitchFamily="18" charset="-127"/>
              </a:rPr>
              <a:t>True</a:t>
            </a:r>
            <a:r>
              <a:rPr lang="en-US" altLang="ko-KR" b="1" smtClean="0">
                <a:solidFill>
                  <a:srgbClr val="006600"/>
                </a:solidFill>
                <a:latin typeface="Comic Sans MS" pitchFamily="66" charset="0"/>
                <a:ea typeface="Batang" pitchFamily="18" charset="-127"/>
              </a:rPr>
              <a:t> </a:t>
            </a:r>
            <a:r>
              <a:rPr lang="en-US" altLang="ko-KR" smtClean="0">
                <a:latin typeface="Comic Sans MS" pitchFamily="66" charset="0"/>
                <a:ea typeface="Batang" pitchFamily="18" charset="-127"/>
              </a:rPr>
              <a:t>  </a:t>
            </a:r>
            <a:r>
              <a:rPr lang="en-US" altLang="ko-KR" b="1" smtClean="0">
                <a:ea typeface="Batang" pitchFamily="18" charset="-127"/>
              </a:rPr>
              <a:t>B</a:t>
            </a:r>
            <a:r>
              <a:rPr lang="en-US" altLang="ko-KR" smtClean="0">
                <a:latin typeface="Comic Sans MS" pitchFamily="66" charset="0"/>
                <a:ea typeface="Batang" pitchFamily="18" charset="-127"/>
              </a:rPr>
              <a:t>. </a:t>
            </a:r>
            <a:r>
              <a:rPr lang="en-US" altLang="ko-KR" smtClean="0">
                <a:solidFill>
                  <a:srgbClr val="33CC00"/>
                </a:solidFill>
                <a:ea typeface="Batang" pitchFamily="18" charset="-127"/>
              </a:rPr>
              <a:t> </a:t>
            </a:r>
            <a:r>
              <a:rPr lang="en-US" altLang="ko-KR" b="1" smtClean="0">
                <a:solidFill>
                  <a:schemeClr val="tx1"/>
                </a:solidFill>
                <a:ea typeface="Batang" pitchFamily="18" charset="-127"/>
              </a:rPr>
              <a:t>False</a:t>
            </a:r>
            <a:r>
              <a:rPr lang="en-US" altLang="ko-KR" sz="1200" b="1" smtClean="0">
                <a:ea typeface="Batang" pitchFamily="18" charset="-127"/>
              </a:rPr>
              <a:t> </a:t>
            </a:r>
            <a:endParaRPr lang="en-US" sz="1200" b="1" smtClean="0">
              <a:ea typeface="Batang" pitchFamily="18" charset="-127"/>
            </a:endParaRPr>
          </a:p>
        </p:txBody>
      </p:sp>
      <p:sp>
        <p:nvSpPr>
          <p:cNvPr id="88068" name="Rectangle 3"/>
          <p:cNvSpPr>
            <a:spLocks noChangeArrowheads="1"/>
          </p:cNvSpPr>
          <p:nvPr/>
        </p:nvSpPr>
        <p:spPr bwMode="auto">
          <a:xfrm>
            <a:off x="1828800" y="1874838"/>
            <a:ext cx="9144000" cy="0"/>
          </a:xfrm>
          <a:prstGeom prst="rect">
            <a:avLst/>
          </a:prstGeom>
          <a:noFill/>
          <a:ln w="9525">
            <a:noFill/>
            <a:miter lim="800000"/>
            <a:headEnd/>
            <a:tailEnd/>
          </a:ln>
        </p:spPr>
        <p:txBody>
          <a:bodyPr>
            <a:spAutoFit/>
          </a:bodyPr>
          <a:lstStyle/>
          <a:p>
            <a:endParaRPr lang="en-US"/>
          </a:p>
        </p:txBody>
      </p:sp>
      <p:pic>
        <p:nvPicPr>
          <p:cNvPr id="88069" name="Picture 4" descr="http://cosmos.colorado.edu/stem/courses/fall-03/PHYS1010-1/documents/HW9/hw9_q3a_image.png"/>
          <p:cNvPicPr>
            <a:picLocks noChangeAspect="1" noChangeArrowheads="1"/>
          </p:cNvPicPr>
          <p:nvPr/>
        </p:nvPicPr>
        <p:blipFill>
          <a:blip r:embed="rId4" r:link="rId5" cstate="print"/>
          <a:srcRect/>
          <a:stretch>
            <a:fillRect/>
          </a:stretch>
        </p:blipFill>
        <p:spPr bwMode="auto">
          <a:xfrm>
            <a:off x="304800" y="0"/>
            <a:ext cx="8001000" cy="4532313"/>
          </a:xfrm>
          <a:prstGeom prst="rect">
            <a:avLst/>
          </a:prstGeom>
          <a:noFill/>
          <a:ln w="9525">
            <a:noFill/>
            <a:miter lim="800000"/>
            <a:headEnd/>
            <a:tailEnd/>
          </a:ln>
        </p:spPr>
      </p:pic>
      <p:graphicFrame>
        <p:nvGraphicFramePr>
          <p:cNvPr id="88066" name="Object 5"/>
          <p:cNvGraphicFramePr>
            <a:graphicFrameLocks noChangeAspect="1"/>
          </p:cNvGraphicFramePr>
          <p:nvPr/>
        </p:nvGraphicFramePr>
        <p:xfrm>
          <a:off x="4495800" y="4800600"/>
          <a:ext cx="327025" cy="258763"/>
        </p:xfrm>
        <a:graphic>
          <a:graphicData uri="http://schemas.openxmlformats.org/presentationml/2006/ole">
            <mc:AlternateContent xmlns:mc="http://schemas.openxmlformats.org/markup-compatibility/2006">
              <mc:Choice xmlns:v="urn:schemas-microsoft-com:vml" Requires="v">
                <p:oleObj spid="_x0000_s88112" name="Bitmap Image" r:id="rId6" imgW="327619" imgH="259212" progId="PBrush">
                  <p:embed/>
                </p:oleObj>
              </mc:Choice>
              <mc:Fallback>
                <p:oleObj name="Bitmap Image" r:id="rId6" imgW="327619" imgH="259212" progId="PBrus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800600"/>
                        <a:ext cx="327025"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txBox="1">
            <a:spLocks noChangeArrowheads="1"/>
          </p:cNvSpPr>
          <p:nvPr/>
        </p:nvSpPr>
        <p:spPr bwMode="auto">
          <a:xfrm>
            <a:off x="5227320" y="6397626"/>
            <a:ext cx="388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1000" dirty="0" smtClean="0"/>
              <a:t>Original question from Perkins University of Colorado </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2"/>
          <p:cNvSpPr>
            <a:spLocks noGrp="1" noChangeArrowheads="1"/>
          </p:cNvSpPr>
          <p:nvPr>
            <p:ph type="title"/>
          </p:nvPr>
        </p:nvSpPr>
        <p:spPr>
          <a:xfrm>
            <a:off x="304800" y="5257800"/>
            <a:ext cx="8458200" cy="1143000"/>
          </a:xfrm>
        </p:spPr>
        <p:txBody>
          <a:bodyPr/>
          <a:lstStyle/>
          <a:p>
            <a:pPr eaLnBrk="1" hangingPunct="1"/>
            <a:r>
              <a:rPr lang="en-US" altLang="ko-KR" smtClean="0">
                <a:ea typeface="Batang" pitchFamily="18" charset="-127"/>
              </a:rPr>
              <a:t>The puck   in C feels a greater force to the right than the puck in D. </a:t>
            </a:r>
            <a:br>
              <a:rPr lang="en-US" altLang="ko-KR" smtClean="0">
                <a:ea typeface="Batang" pitchFamily="18" charset="-127"/>
              </a:rPr>
            </a:br>
            <a:r>
              <a:rPr lang="en-US" altLang="ko-KR" smtClean="0">
                <a:ea typeface="Batang" pitchFamily="18" charset="-127"/>
              </a:rPr>
              <a:t> </a:t>
            </a:r>
            <a:r>
              <a:rPr lang="en-US" altLang="ko-KR" b="1" smtClean="0">
                <a:ea typeface="Batang" pitchFamily="18" charset="-127"/>
              </a:rPr>
              <a:t>A.</a:t>
            </a:r>
            <a:r>
              <a:rPr lang="en-US" altLang="ko-KR" smtClean="0">
                <a:ea typeface="Batang" pitchFamily="18" charset="-127"/>
              </a:rPr>
              <a:t> </a:t>
            </a:r>
            <a:r>
              <a:rPr lang="en-US" altLang="ko-KR" b="1" smtClean="0">
                <a:solidFill>
                  <a:schemeClr val="tx1"/>
                </a:solidFill>
                <a:ea typeface="Batang" pitchFamily="18" charset="-127"/>
              </a:rPr>
              <a:t>True</a:t>
            </a:r>
            <a:r>
              <a:rPr lang="en-US" altLang="ko-KR" b="1" smtClean="0">
                <a:solidFill>
                  <a:srgbClr val="006600"/>
                </a:solidFill>
                <a:latin typeface="Comic Sans MS" pitchFamily="66" charset="0"/>
                <a:ea typeface="Batang" pitchFamily="18" charset="-127"/>
              </a:rPr>
              <a:t> </a:t>
            </a:r>
            <a:r>
              <a:rPr lang="en-US" altLang="ko-KR" smtClean="0">
                <a:latin typeface="Comic Sans MS" pitchFamily="66" charset="0"/>
                <a:ea typeface="Batang" pitchFamily="18" charset="-127"/>
              </a:rPr>
              <a:t>  </a:t>
            </a:r>
            <a:r>
              <a:rPr lang="en-US" altLang="ko-KR" b="1" smtClean="0">
                <a:ea typeface="Batang" pitchFamily="18" charset="-127"/>
              </a:rPr>
              <a:t>B</a:t>
            </a:r>
            <a:r>
              <a:rPr lang="en-US" altLang="ko-KR" smtClean="0">
                <a:latin typeface="Comic Sans MS" pitchFamily="66" charset="0"/>
                <a:ea typeface="Batang" pitchFamily="18" charset="-127"/>
              </a:rPr>
              <a:t>. </a:t>
            </a:r>
            <a:r>
              <a:rPr lang="en-US" altLang="ko-KR" smtClean="0">
                <a:solidFill>
                  <a:srgbClr val="33CC00"/>
                </a:solidFill>
                <a:ea typeface="Batang" pitchFamily="18" charset="-127"/>
              </a:rPr>
              <a:t> </a:t>
            </a:r>
            <a:r>
              <a:rPr lang="en-US" altLang="ko-KR" b="1" smtClean="0">
                <a:solidFill>
                  <a:schemeClr val="tx1"/>
                </a:solidFill>
                <a:ea typeface="Batang" pitchFamily="18" charset="-127"/>
              </a:rPr>
              <a:t>False</a:t>
            </a:r>
            <a:endParaRPr lang="en-US" b="1" smtClean="0">
              <a:solidFill>
                <a:schemeClr val="tx1"/>
              </a:solidFill>
              <a:ea typeface="Batang" pitchFamily="18" charset="-127"/>
            </a:endParaRPr>
          </a:p>
        </p:txBody>
      </p:sp>
      <p:pic>
        <p:nvPicPr>
          <p:cNvPr id="89093" name="Picture 3" descr="http://cosmos.colorado.edu/stem/courses/fall-03/PHYS1010-1/documents/HW9/hw9_q3a_image.png"/>
          <p:cNvPicPr>
            <a:picLocks noChangeAspect="1" noChangeArrowheads="1"/>
          </p:cNvPicPr>
          <p:nvPr/>
        </p:nvPicPr>
        <p:blipFill>
          <a:blip r:embed="rId4" r:link="rId5" cstate="print"/>
          <a:srcRect t="52367" b="14421"/>
          <a:stretch>
            <a:fillRect/>
          </a:stretch>
        </p:blipFill>
        <p:spPr bwMode="auto">
          <a:xfrm>
            <a:off x="76200" y="2438400"/>
            <a:ext cx="9067800" cy="2127250"/>
          </a:xfrm>
          <a:prstGeom prst="rect">
            <a:avLst/>
          </a:prstGeom>
          <a:noFill/>
          <a:ln w="9525">
            <a:noFill/>
            <a:miter lim="800000"/>
            <a:headEnd/>
            <a:tailEnd/>
          </a:ln>
        </p:spPr>
      </p:pic>
      <p:graphicFrame>
        <p:nvGraphicFramePr>
          <p:cNvPr id="89090" name="Object 4"/>
          <p:cNvGraphicFramePr>
            <a:graphicFrameLocks noChangeAspect="1"/>
          </p:cNvGraphicFramePr>
          <p:nvPr/>
        </p:nvGraphicFramePr>
        <p:xfrm>
          <a:off x="838200" y="457200"/>
          <a:ext cx="7467600" cy="1179513"/>
        </p:xfrm>
        <a:graphic>
          <a:graphicData uri="http://schemas.openxmlformats.org/presentationml/2006/ole">
            <mc:AlternateContent xmlns:mc="http://schemas.openxmlformats.org/markup-compatibility/2006">
              <mc:Choice xmlns:v="urn:schemas-microsoft-com:vml" Requires="v">
                <p:oleObj spid="_x0000_s89182" name="Bitmap Image" r:id="rId6" imgW="6172735" imgH="975238" progId="PBrush">
                  <p:embed/>
                </p:oleObj>
              </mc:Choice>
              <mc:Fallback>
                <p:oleObj name="Bitmap Image" r:id="rId6" imgW="6172735" imgH="97523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57200"/>
                        <a:ext cx="7467600"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091" name="Object 5"/>
          <p:cNvGraphicFramePr>
            <a:graphicFrameLocks noChangeAspect="1"/>
          </p:cNvGraphicFramePr>
          <p:nvPr/>
        </p:nvGraphicFramePr>
        <p:xfrm>
          <a:off x="2667000" y="5029200"/>
          <a:ext cx="327025" cy="258763"/>
        </p:xfrm>
        <a:graphic>
          <a:graphicData uri="http://schemas.openxmlformats.org/presentationml/2006/ole">
            <mc:AlternateContent xmlns:mc="http://schemas.openxmlformats.org/markup-compatibility/2006">
              <mc:Choice xmlns:v="urn:schemas-microsoft-com:vml" Requires="v">
                <p:oleObj spid="_x0000_s89183" name="Bitmap Image" r:id="rId8" imgW="327619" imgH="259212" progId="PBrush">
                  <p:embed/>
                </p:oleObj>
              </mc:Choice>
              <mc:Fallback>
                <p:oleObj name="Bitmap Image" r:id="rId8" imgW="327619" imgH="259212" progId="PBrush">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5029200"/>
                        <a:ext cx="327025"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txBox="1">
            <a:spLocks noChangeArrowheads="1"/>
          </p:cNvSpPr>
          <p:nvPr/>
        </p:nvSpPr>
        <p:spPr bwMode="auto">
          <a:xfrm>
            <a:off x="5227320" y="6397626"/>
            <a:ext cx="388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1000" dirty="0" smtClean="0"/>
              <a:t>Original question from Perkins University of Colorado </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9" name="Rectangle 2"/>
          <p:cNvSpPr>
            <a:spLocks noGrp="1" noChangeArrowheads="1"/>
          </p:cNvSpPr>
          <p:nvPr>
            <p:ph type="title"/>
          </p:nvPr>
        </p:nvSpPr>
        <p:spPr>
          <a:xfrm>
            <a:off x="762000" y="4724400"/>
            <a:ext cx="7772400" cy="1143000"/>
          </a:xfrm>
        </p:spPr>
        <p:txBody>
          <a:bodyPr/>
          <a:lstStyle/>
          <a:p>
            <a:pPr eaLnBrk="1" hangingPunct="1"/>
            <a:r>
              <a:rPr lang="en-US" altLang="ko-KR" smtClean="0">
                <a:ea typeface="Batang" pitchFamily="18" charset="-127"/>
              </a:rPr>
              <a:t>The puck   in E feels a force to the right that is four times greater than that felt by the puck in B. </a:t>
            </a:r>
            <a:br>
              <a:rPr lang="en-US" altLang="ko-KR" smtClean="0">
                <a:ea typeface="Batang" pitchFamily="18" charset="-127"/>
              </a:rPr>
            </a:br>
            <a:r>
              <a:rPr lang="en-US" altLang="ko-KR" b="1" smtClean="0">
                <a:ea typeface="Batang" pitchFamily="18" charset="-127"/>
              </a:rPr>
              <a:t>A.</a:t>
            </a:r>
            <a:r>
              <a:rPr lang="en-US" altLang="ko-KR" smtClean="0">
                <a:ea typeface="Batang" pitchFamily="18" charset="-127"/>
              </a:rPr>
              <a:t> </a:t>
            </a:r>
            <a:r>
              <a:rPr lang="en-US" altLang="ko-KR" b="1" smtClean="0">
                <a:solidFill>
                  <a:schemeClr val="tx1"/>
                </a:solidFill>
                <a:ea typeface="Batang" pitchFamily="18" charset="-127"/>
              </a:rPr>
              <a:t>True</a:t>
            </a:r>
            <a:r>
              <a:rPr lang="en-US" altLang="ko-KR" b="1" smtClean="0">
                <a:solidFill>
                  <a:srgbClr val="006600"/>
                </a:solidFill>
                <a:latin typeface="Comic Sans MS" pitchFamily="66" charset="0"/>
                <a:ea typeface="Batang" pitchFamily="18" charset="-127"/>
              </a:rPr>
              <a:t> </a:t>
            </a:r>
            <a:r>
              <a:rPr lang="en-US" altLang="ko-KR" smtClean="0">
                <a:latin typeface="Comic Sans MS" pitchFamily="66" charset="0"/>
                <a:ea typeface="Batang" pitchFamily="18" charset="-127"/>
              </a:rPr>
              <a:t>  </a:t>
            </a:r>
            <a:r>
              <a:rPr lang="en-US" altLang="ko-KR" b="1" smtClean="0">
                <a:ea typeface="Batang" pitchFamily="18" charset="-127"/>
              </a:rPr>
              <a:t>B</a:t>
            </a:r>
            <a:r>
              <a:rPr lang="en-US" altLang="ko-KR" smtClean="0">
                <a:latin typeface="Comic Sans MS" pitchFamily="66" charset="0"/>
                <a:ea typeface="Batang" pitchFamily="18" charset="-127"/>
              </a:rPr>
              <a:t>. </a:t>
            </a:r>
            <a:r>
              <a:rPr lang="en-US" altLang="ko-KR" smtClean="0">
                <a:solidFill>
                  <a:srgbClr val="33CC00"/>
                </a:solidFill>
                <a:ea typeface="Batang" pitchFamily="18" charset="-127"/>
              </a:rPr>
              <a:t> </a:t>
            </a:r>
            <a:r>
              <a:rPr lang="en-US" altLang="ko-KR" b="1" smtClean="0">
                <a:solidFill>
                  <a:schemeClr val="tx1"/>
                </a:solidFill>
                <a:ea typeface="Batang" pitchFamily="18" charset="-127"/>
              </a:rPr>
              <a:t>False</a:t>
            </a:r>
            <a:endParaRPr lang="en-US" b="1" smtClean="0">
              <a:solidFill>
                <a:schemeClr val="tx1"/>
              </a:solidFill>
              <a:ea typeface="Batang" pitchFamily="18" charset="-127"/>
            </a:endParaRPr>
          </a:p>
        </p:txBody>
      </p:sp>
      <p:graphicFrame>
        <p:nvGraphicFramePr>
          <p:cNvPr id="90114" name="Object 3"/>
          <p:cNvGraphicFramePr>
            <a:graphicFrameLocks noChangeAspect="1"/>
          </p:cNvGraphicFramePr>
          <p:nvPr/>
        </p:nvGraphicFramePr>
        <p:xfrm>
          <a:off x="838200" y="457200"/>
          <a:ext cx="7467600" cy="1179513"/>
        </p:xfrm>
        <a:graphic>
          <a:graphicData uri="http://schemas.openxmlformats.org/presentationml/2006/ole">
            <mc:AlternateContent xmlns:mc="http://schemas.openxmlformats.org/markup-compatibility/2006">
              <mc:Choice xmlns:v="urn:schemas-microsoft-com:vml" Requires="v">
                <p:oleObj spid="_x0000_s90344" name="Bitmap Image" r:id="rId4" imgW="6172735" imgH="975238" progId="PBrush">
                  <p:embed/>
                </p:oleObj>
              </mc:Choice>
              <mc:Fallback>
                <p:oleObj name="Bitmap Image" r:id="rId4" imgW="6172735" imgH="975238"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57200"/>
                        <a:ext cx="7467600"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15" name="Object 4"/>
          <p:cNvGraphicFramePr>
            <a:graphicFrameLocks noChangeAspect="1"/>
          </p:cNvGraphicFramePr>
          <p:nvPr/>
        </p:nvGraphicFramePr>
        <p:xfrm>
          <a:off x="914400" y="1676400"/>
          <a:ext cx="6477000" cy="1181100"/>
        </p:xfrm>
        <a:graphic>
          <a:graphicData uri="http://schemas.openxmlformats.org/presentationml/2006/ole">
            <mc:AlternateContent xmlns:mc="http://schemas.openxmlformats.org/markup-compatibility/2006">
              <mc:Choice xmlns:v="urn:schemas-microsoft-com:vml" Requires="v">
                <p:oleObj spid="_x0000_s90345" name="Bitmap Image" r:id="rId6" imgW="3254022" imgH="594412" progId="PBrush">
                  <p:embed/>
                </p:oleObj>
              </mc:Choice>
              <mc:Fallback>
                <p:oleObj name="Bitmap Image" r:id="rId6" imgW="3254022" imgH="594412"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676400"/>
                        <a:ext cx="64770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16" name="Object 5"/>
          <p:cNvGraphicFramePr>
            <a:graphicFrameLocks noChangeAspect="1"/>
          </p:cNvGraphicFramePr>
          <p:nvPr/>
        </p:nvGraphicFramePr>
        <p:xfrm>
          <a:off x="2438400" y="2743200"/>
          <a:ext cx="4724400" cy="1103313"/>
        </p:xfrm>
        <a:graphic>
          <a:graphicData uri="http://schemas.openxmlformats.org/presentationml/2006/ole">
            <mc:AlternateContent xmlns:mc="http://schemas.openxmlformats.org/markup-compatibility/2006">
              <mc:Choice xmlns:v="urn:schemas-microsoft-com:vml" Requires="v">
                <p:oleObj spid="_x0000_s90346" name="Bitmap Image" r:id="rId8" imgW="3116190" imgH="601905" progId="PBrush">
                  <p:embed/>
                </p:oleObj>
              </mc:Choice>
              <mc:Fallback>
                <p:oleObj name="Bitmap Image" r:id="rId8" imgW="3116190" imgH="601905" progId="PBrush">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l="13889"/>
                      <a:stretch>
                        <a:fillRect/>
                      </a:stretch>
                    </p:blipFill>
                    <p:spPr bwMode="auto">
                      <a:xfrm>
                        <a:off x="2438400" y="2743200"/>
                        <a:ext cx="4724400"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17" name="Object 6"/>
          <p:cNvGraphicFramePr>
            <a:graphicFrameLocks noChangeAspect="1"/>
          </p:cNvGraphicFramePr>
          <p:nvPr/>
        </p:nvGraphicFramePr>
        <p:xfrm>
          <a:off x="1066800" y="2895600"/>
          <a:ext cx="582613" cy="762000"/>
        </p:xfrm>
        <a:graphic>
          <a:graphicData uri="http://schemas.openxmlformats.org/presentationml/2006/ole">
            <mc:AlternateContent xmlns:mc="http://schemas.openxmlformats.org/markup-compatibility/2006">
              <mc:Choice xmlns:v="urn:schemas-microsoft-com:vml" Requires="v">
                <p:oleObj spid="_x0000_s90347" name="Bitmap Image" r:id="rId10" imgW="343075" imgH="449619" progId="PBrush">
                  <p:embed/>
                </p:oleObj>
              </mc:Choice>
              <mc:Fallback>
                <p:oleObj name="Bitmap Image" r:id="rId10" imgW="343075" imgH="449619" progId="PBrush">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2895600"/>
                        <a:ext cx="5826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18" name="Object 7"/>
          <p:cNvGraphicFramePr>
            <a:graphicFrameLocks noChangeAspect="1"/>
          </p:cNvGraphicFramePr>
          <p:nvPr/>
        </p:nvGraphicFramePr>
        <p:xfrm>
          <a:off x="3352800" y="4191000"/>
          <a:ext cx="327025" cy="258763"/>
        </p:xfrm>
        <a:graphic>
          <a:graphicData uri="http://schemas.openxmlformats.org/presentationml/2006/ole">
            <mc:AlternateContent xmlns:mc="http://schemas.openxmlformats.org/markup-compatibility/2006">
              <mc:Choice xmlns:v="urn:schemas-microsoft-com:vml" Requires="v">
                <p:oleObj spid="_x0000_s90348" name="Bitmap Image" r:id="rId12" imgW="327619" imgH="259212" progId="PBrush">
                  <p:embed/>
                </p:oleObj>
              </mc:Choice>
              <mc:Fallback>
                <p:oleObj name="Bitmap Image" r:id="rId12" imgW="327619" imgH="259212" progId="PBrush">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4191000"/>
                        <a:ext cx="327025"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27"/>
          <p:cNvSpPr txBox="1">
            <a:spLocks noChangeArrowheads="1"/>
          </p:cNvSpPr>
          <p:nvPr/>
        </p:nvSpPr>
        <p:spPr bwMode="auto">
          <a:xfrm>
            <a:off x="5227320" y="6397626"/>
            <a:ext cx="388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1000" dirty="0" smtClean="0"/>
              <a:t>Original question from Perkins University of Colorado </a:t>
            </a: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6934200" y="4267200"/>
          <a:ext cx="327025" cy="258763"/>
        </p:xfrm>
        <a:graphic>
          <a:graphicData uri="http://schemas.openxmlformats.org/presentationml/2006/ole">
            <mc:AlternateContent xmlns:mc="http://schemas.openxmlformats.org/markup-compatibility/2006">
              <mc:Choice xmlns:v="urn:schemas-microsoft-com:vml" Requires="v">
                <p:oleObj spid="_x0000_s91230" name="Bitmap Image" r:id="rId4" imgW="327619" imgH="259212" progId="PBrush">
                  <p:embed/>
                </p:oleObj>
              </mc:Choice>
              <mc:Fallback>
                <p:oleObj name="Bitmap Image" r:id="rId4" imgW="327619" imgH="259212"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267200"/>
                        <a:ext cx="327025"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39" name="Object 3"/>
          <p:cNvGraphicFramePr>
            <a:graphicFrameLocks noChangeAspect="1"/>
          </p:cNvGraphicFramePr>
          <p:nvPr/>
        </p:nvGraphicFramePr>
        <p:xfrm>
          <a:off x="685800" y="838200"/>
          <a:ext cx="8077200" cy="1920875"/>
        </p:xfrm>
        <a:graphic>
          <a:graphicData uri="http://schemas.openxmlformats.org/presentationml/2006/ole">
            <mc:AlternateContent xmlns:mc="http://schemas.openxmlformats.org/markup-compatibility/2006">
              <mc:Choice xmlns:v="urn:schemas-microsoft-com:vml" Requires="v">
                <p:oleObj spid="_x0000_s91231" name="Bitmap Image" r:id="rId6" imgW="5989839" imgH="1424762" progId="PBrush">
                  <p:embed/>
                </p:oleObj>
              </mc:Choice>
              <mc:Fallback>
                <p:oleObj name="Bitmap Image" r:id="rId6" imgW="5989839" imgH="1424762" progId="PBrush">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838200"/>
                        <a:ext cx="80772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40" name="Rectangle 4"/>
          <p:cNvSpPr>
            <a:spLocks noGrp="1" noChangeArrowheads="1"/>
          </p:cNvSpPr>
          <p:nvPr>
            <p:ph type="title"/>
          </p:nvPr>
        </p:nvSpPr>
        <p:spPr>
          <a:xfrm>
            <a:off x="914400" y="4495800"/>
            <a:ext cx="7772400" cy="1143000"/>
          </a:xfrm>
        </p:spPr>
        <p:txBody>
          <a:bodyPr/>
          <a:lstStyle/>
          <a:p>
            <a:pPr eaLnBrk="1" hangingPunct="1"/>
            <a:r>
              <a:rPr lang="en-US" altLang="ko-KR" smtClean="0">
                <a:ea typeface="Batang" pitchFamily="18" charset="-127"/>
              </a:rPr>
              <a:t>The net force on the </a:t>
            </a:r>
            <a:r>
              <a:rPr lang="en-US" altLang="ko-KR" smtClean="0">
                <a:solidFill>
                  <a:schemeClr val="tx1"/>
                </a:solidFill>
                <a:ea typeface="Batang" pitchFamily="18" charset="-127"/>
              </a:rPr>
              <a:t>puck </a:t>
            </a:r>
            <a:r>
              <a:rPr lang="en-US" altLang="ko-KR" smtClean="0">
                <a:ea typeface="Batang" pitchFamily="18" charset="-127"/>
              </a:rPr>
              <a:t>    in A is zero. </a:t>
            </a:r>
            <a:br>
              <a:rPr lang="en-US" altLang="ko-KR" smtClean="0">
                <a:ea typeface="Batang" pitchFamily="18" charset="-127"/>
              </a:rPr>
            </a:br>
            <a:r>
              <a:rPr lang="en-US" altLang="ko-KR" b="1" smtClean="0">
                <a:ea typeface="Batang" pitchFamily="18" charset="-127"/>
              </a:rPr>
              <a:t>A.</a:t>
            </a:r>
            <a:r>
              <a:rPr lang="en-US" altLang="ko-KR" smtClean="0">
                <a:ea typeface="Batang" pitchFamily="18" charset="-127"/>
              </a:rPr>
              <a:t> </a:t>
            </a:r>
            <a:r>
              <a:rPr lang="en-US" altLang="ko-KR" b="1" smtClean="0">
                <a:solidFill>
                  <a:schemeClr val="tx1"/>
                </a:solidFill>
                <a:ea typeface="Batang" pitchFamily="18" charset="-127"/>
              </a:rPr>
              <a:t>True</a:t>
            </a:r>
            <a:r>
              <a:rPr lang="en-US" altLang="ko-KR" b="1" smtClean="0">
                <a:solidFill>
                  <a:srgbClr val="006600"/>
                </a:solidFill>
                <a:latin typeface="Comic Sans MS" pitchFamily="66" charset="0"/>
                <a:ea typeface="Batang" pitchFamily="18" charset="-127"/>
              </a:rPr>
              <a:t> </a:t>
            </a:r>
            <a:r>
              <a:rPr lang="en-US" altLang="ko-KR" smtClean="0">
                <a:latin typeface="Comic Sans MS" pitchFamily="66" charset="0"/>
                <a:ea typeface="Batang" pitchFamily="18" charset="-127"/>
              </a:rPr>
              <a:t>  </a:t>
            </a:r>
            <a:r>
              <a:rPr lang="en-US" altLang="ko-KR" b="1" smtClean="0">
                <a:ea typeface="Batang" pitchFamily="18" charset="-127"/>
              </a:rPr>
              <a:t>B</a:t>
            </a:r>
            <a:r>
              <a:rPr lang="en-US" altLang="ko-KR" smtClean="0">
                <a:latin typeface="Comic Sans MS" pitchFamily="66" charset="0"/>
                <a:ea typeface="Batang" pitchFamily="18" charset="-127"/>
              </a:rPr>
              <a:t>. </a:t>
            </a:r>
            <a:r>
              <a:rPr lang="en-US" altLang="ko-KR" smtClean="0">
                <a:solidFill>
                  <a:srgbClr val="33CC00"/>
                </a:solidFill>
                <a:ea typeface="Batang" pitchFamily="18" charset="-127"/>
              </a:rPr>
              <a:t> </a:t>
            </a:r>
            <a:r>
              <a:rPr lang="en-US" altLang="ko-KR" b="1" smtClean="0">
                <a:solidFill>
                  <a:schemeClr val="tx1"/>
                </a:solidFill>
                <a:ea typeface="Batang" pitchFamily="18" charset="-127"/>
              </a:rPr>
              <a:t>False</a:t>
            </a:r>
            <a:endParaRPr lang="en-US" b="1" smtClean="0">
              <a:solidFill>
                <a:schemeClr val="tx1"/>
              </a:solidFill>
              <a:ea typeface="Batang" pitchFamily="18" charset="-127"/>
            </a:endParaRPr>
          </a:p>
        </p:txBody>
      </p:sp>
      <p:sp>
        <p:nvSpPr>
          <p:cNvPr id="6" name="Rectangle 27"/>
          <p:cNvSpPr txBox="1">
            <a:spLocks noChangeArrowheads="1"/>
          </p:cNvSpPr>
          <p:nvPr/>
        </p:nvSpPr>
        <p:spPr bwMode="auto">
          <a:xfrm>
            <a:off x="5227320" y="6397626"/>
            <a:ext cx="388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1000" dirty="0" smtClean="0"/>
              <a:t>Original question from Perkins University of Colorado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629400" cy="1143000"/>
          </a:xfrm>
        </p:spPr>
        <p:txBody>
          <a:bodyPr>
            <a:normAutofit fontScale="90000"/>
          </a:bodyPr>
          <a:lstStyle/>
          <a:p>
            <a:pPr algn="l"/>
            <a:r>
              <a:rPr lang="en-US" sz="4000" dirty="0" smtClean="0"/>
              <a:t>1. A car started from a stoplight, then sped up to a constant speed. </a:t>
            </a:r>
            <a:r>
              <a:rPr lang="en-US" sz="4000" smtClean="0"/>
              <a:t>This function graph describes his..</a:t>
            </a:r>
          </a:p>
        </p:txBody>
      </p:sp>
      <p:sp>
        <p:nvSpPr>
          <p:cNvPr id="3" name="Content Placeholder 2"/>
          <p:cNvSpPr>
            <a:spLocks noGrp="1"/>
          </p:cNvSpPr>
          <p:nvPr>
            <p:ph idx="1"/>
          </p:nvPr>
        </p:nvSpPr>
        <p:spPr>
          <a:xfrm>
            <a:off x="381000" y="3429000"/>
            <a:ext cx="3505200" cy="2667000"/>
          </a:xfrm>
        </p:spPr>
        <p:txBody>
          <a:bodyPr rtlCol="0">
            <a:normAutofit fontScale="92500"/>
          </a:bodyPr>
          <a:lstStyle/>
          <a:p>
            <a:pPr marL="514350" indent="-514350" fontAlgn="auto">
              <a:spcAft>
                <a:spcPts val="0"/>
              </a:spcAft>
              <a:buFont typeface="+mj-lt"/>
              <a:buAutoNum type="alphaUcPeriod"/>
              <a:defRPr/>
            </a:pPr>
            <a:r>
              <a:rPr lang="en-US" sz="4400" dirty="0" smtClean="0"/>
              <a:t>Position</a:t>
            </a:r>
          </a:p>
          <a:p>
            <a:pPr marL="514350" indent="-514350" fontAlgn="auto">
              <a:spcAft>
                <a:spcPts val="0"/>
              </a:spcAft>
              <a:buFont typeface="+mj-lt"/>
              <a:buAutoNum type="alphaUcPeriod"/>
              <a:defRPr/>
            </a:pPr>
            <a:r>
              <a:rPr lang="en-US" sz="4400" dirty="0" smtClean="0"/>
              <a:t>Velocity</a:t>
            </a:r>
          </a:p>
          <a:p>
            <a:pPr marL="514350" indent="-514350" fontAlgn="auto">
              <a:spcAft>
                <a:spcPts val="0"/>
              </a:spcAft>
              <a:buFont typeface="+mj-lt"/>
              <a:buAutoNum type="alphaUcPeriod"/>
              <a:defRPr/>
            </a:pPr>
            <a:r>
              <a:rPr lang="en-US" sz="4400" dirty="0" smtClean="0"/>
              <a:t>Acceleration</a:t>
            </a:r>
            <a:r>
              <a:rPr lang="en-US" dirty="0" smtClean="0"/>
              <a:t> </a:t>
            </a:r>
            <a:endParaRPr lang="en-US" dirty="0"/>
          </a:p>
        </p:txBody>
      </p:sp>
      <p:grpSp>
        <p:nvGrpSpPr>
          <p:cNvPr id="4" name="Group 8"/>
          <p:cNvGrpSpPr>
            <a:grpSpLocks/>
          </p:cNvGrpSpPr>
          <p:nvPr/>
        </p:nvGrpSpPr>
        <p:grpSpPr bwMode="auto">
          <a:xfrm>
            <a:off x="152400" y="685800"/>
            <a:ext cx="1752600" cy="1436688"/>
            <a:chOff x="685800" y="2339898"/>
            <a:chExt cx="1752600" cy="1436954"/>
          </a:xfrm>
        </p:grpSpPr>
        <p:pic>
          <p:nvPicPr>
            <p:cNvPr id="16389" name="Picture 2" descr="C:\Program Files\Microsoft Office\MEDIA\CAGCAT10\j0212957.wmf"/>
            <p:cNvPicPr>
              <a:picLocks noChangeAspect="1" noChangeArrowheads="1"/>
            </p:cNvPicPr>
            <p:nvPr/>
          </p:nvPicPr>
          <p:blipFill>
            <a:blip r:embed="rId3" cstate="print"/>
            <a:srcRect/>
            <a:stretch>
              <a:fillRect/>
            </a:stretch>
          </p:blipFill>
          <p:spPr bwMode="auto">
            <a:xfrm flipH="1">
              <a:off x="685800" y="2819400"/>
              <a:ext cx="1524915" cy="957452"/>
            </a:xfrm>
            <a:prstGeom prst="rect">
              <a:avLst/>
            </a:prstGeom>
            <a:noFill/>
            <a:ln w="9525">
              <a:noFill/>
              <a:miter lim="800000"/>
              <a:headEnd/>
              <a:tailEnd/>
            </a:ln>
          </p:spPr>
        </p:pic>
        <p:sp>
          <p:nvSpPr>
            <p:cNvPr id="5" name="Oval 4"/>
            <p:cNvSpPr/>
            <p:nvPr/>
          </p:nvSpPr>
          <p:spPr>
            <a:xfrm>
              <a:off x="2209800" y="2339898"/>
              <a:ext cx="228600" cy="22864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0B050"/>
                </a:solidFill>
              </a:endParaRPr>
            </a:p>
          </p:txBody>
        </p:sp>
        <p:sp>
          <p:nvSpPr>
            <p:cNvPr id="6" name="Oval 5"/>
            <p:cNvSpPr/>
            <p:nvPr/>
          </p:nvSpPr>
          <p:spPr>
            <a:xfrm>
              <a:off x="2209800" y="2590769"/>
              <a:ext cx="228600" cy="22864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2209800" y="2841641"/>
              <a:ext cx="228600" cy="22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grpSp>
      <p:pic>
        <p:nvPicPr>
          <p:cNvPr id="16388" name="Picture 3"/>
          <p:cNvPicPr>
            <a:picLocks noChangeAspect="1" noChangeArrowheads="1"/>
          </p:cNvPicPr>
          <p:nvPr/>
        </p:nvPicPr>
        <p:blipFill>
          <a:blip r:embed="rId4" cstate="print"/>
          <a:srcRect r="15858"/>
          <a:stretch>
            <a:fillRect/>
          </a:stretch>
        </p:blipFill>
        <p:spPr bwMode="auto">
          <a:xfrm>
            <a:off x="5029200" y="2819400"/>
            <a:ext cx="3657600" cy="3505200"/>
          </a:xfrm>
          <a:prstGeom prst="rect">
            <a:avLst/>
          </a:prstGeom>
          <a:noFill/>
          <a:ln w="9525">
            <a:noFill/>
            <a:miter lim="800000"/>
            <a:headEnd/>
            <a:tailEnd/>
          </a:ln>
        </p:spPr>
      </p:pic>
    </p:spTree>
    <p:extLst>
      <p:ext uri="{BB962C8B-B14F-4D97-AF65-F5344CB8AC3E}">
        <p14:creationId xmlns:p14="http://schemas.microsoft.com/office/powerpoint/2010/main" val="180148980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r>
              <a:rPr lang="en-US" sz="3600" smtClean="0">
                <a:solidFill>
                  <a:schemeClr val="tx1"/>
                </a:solidFill>
              </a:rPr>
              <a:t>For which of these choices is puck most likely not to move?</a:t>
            </a:r>
          </a:p>
        </p:txBody>
      </p:sp>
      <p:grpSp>
        <p:nvGrpSpPr>
          <p:cNvPr id="209923" name="Group 3"/>
          <p:cNvGrpSpPr>
            <a:grpSpLocks/>
          </p:cNvGrpSpPr>
          <p:nvPr/>
        </p:nvGrpSpPr>
        <p:grpSpPr bwMode="auto">
          <a:xfrm>
            <a:off x="663575" y="2092325"/>
            <a:ext cx="5654675" cy="2405063"/>
            <a:chOff x="418" y="1318"/>
            <a:chExt cx="3562" cy="1515"/>
          </a:xfrm>
        </p:grpSpPr>
        <p:sp>
          <p:nvSpPr>
            <p:cNvPr id="209924" name="Oval 4"/>
            <p:cNvSpPr>
              <a:spLocks noChangeArrowheads="1"/>
            </p:cNvSpPr>
            <p:nvPr/>
          </p:nvSpPr>
          <p:spPr bwMode="auto">
            <a:xfrm>
              <a:off x="927" y="1399"/>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25" name="Oval 5"/>
            <p:cNvSpPr>
              <a:spLocks noChangeArrowheads="1"/>
            </p:cNvSpPr>
            <p:nvPr/>
          </p:nvSpPr>
          <p:spPr bwMode="auto">
            <a:xfrm>
              <a:off x="1319" y="1411"/>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26" name="Oval 6"/>
            <p:cNvSpPr>
              <a:spLocks noChangeArrowheads="1"/>
            </p:cNvSpPr>
            <p:nvPr/>
          </p:nvSpPr>
          <p:spPr bwMode="auto">
            <a:xfrm>
              <a:off x="1691" y="1411"/>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27" name="Oval 7"/>
            <p:cNvSpPr>
              <a:spLocks noChangeArrowheads="1"/>
            </p:cNvSpPr>
            <p:nvPr/>
          </p:nvSpPr>
          <p:spPr bwMode="auto">
            <a:xfrm>
              <a:off x="2055" y="1409"/>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28" name="Oval 8"/>
            <p:cNvSpPr>
              <a:spLocks noChangeArrowheads="1"/>
            </p:cNvSpPr>
            <p:nvPr/>
          </p:nvSpPr>
          <p:spPr bwMode="auto">
            <a:xfrm>
              <a:off x="3757" y="1383"/>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29" name="Oval 9"/>
            <p:cNvSpPr>
              <a:spLocks noChangeArrowheads="1"/>
            </p:cNvSpPr>
            <p:nvPr/>
          </p:nvSpPr>
          <p:spPr bwMode="auto">
            <a:xfrm>
              <a:off x="3446" y="1374"/>
              <a:ext cx="211" cy="225"/>
            </a:xfrm>
            <a:prstGeom prst="ellipse">
              <a:avLst/>
            </a:prstGeom>
            <a:solidFill>
              <a:srgbClr val="008000"/>
            </a:solidFill>
            <a:ln w="9525">
              <a:solidFill>
                <a:schemeClr val="tx1"/>
              </a:solidFill>
              <a:round/>
              <a:headEnd/>
              <a:tailEnd/>
            </a:ln>
          </p:spPr>
          <p:txBody>
            <a:bodyPr wrap="none" anchor="ctr"/>
            <a:lstStyle/>
            <a:p>
              <a:pPr algn="ctr"/>
              <a:r>
                <a:rPr lang="en-US">
                  <a:solidFill>
                    <a:schemeClr val="bg1"/>
                  </a:solidFill>
                </a:rPr>
                <a:t>-</a:t>
              </a:r>
            </a:p>
          </p:txBody>
        </p:sp>
        <p:sp>
          <p:nvSpPr>
            <p:cNvPr id="209930" name="Oval 10"/>
            <p:cNvSpPr>
              <a:spLocks noChangeArrowheads="1"/>
            </p:cNvSpPr>
            <p:nvPr/>
          </p:nvSpPr>
          <p:spPr bwMode="auto">
            <a:xfrm>
              <a:off x="926" y="1974"/>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31" name="Oval 11"/>
            <p:cNvSpPr>
              <a:spLocks noChangeArrowheads="1"/>
            </p:cNvSpPr>
            <p:nvPr/>
          </p:nvSpPr>
          <p:spPr bwMode="auto">
            <a:xfrm>
              <a:off x="1318" y="1986"/>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32" name="Oval 12"/>
            <p:cNvSpPr>
              <a:spLocks noChangeArrowheads="1"/>
            </p:cNvSpPr>
            <p:nvPr/>
          </p:nvSpPr>
          <p:spPr bwMode="auto">
            <a:xfrm>
              <a:off x="1690" y="1986"/>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33" name="Oval 13"/>
            <p:cNvSpPr>
              <a:spLocks noChangeArrowheads="1"/>
            </p:cNvSpPr>
            <p:nvPr/>
          </p:nvSpPr>
          <p:spPr bwMode="auto">
            <a:xfrm>
              <a:off x="2054" y="1984"/>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34" name="Oval 14"/>
            <p:cNvSpPr>
              <a:spLocks noChangeArrowheads="1"/>
            </p:cNvSpPr>
            <p:nvPr/>
          </p:nvSpPr>
          <p:spPr bwMode="auto">
            <a:xfrm>
              <a:off x="3756" y="1958"/>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35" name="Oval 15"/>
            <p:cNvSpPr>
              <a:spLocks noChangeArrowheads="1"/>
            </p:cNvSpPr>
            <p:nvPr/>
          </p:nvSpPr>
          <p:spPr bwMode="auto">
            <a:xfrm>
              <a:off x="2567" y="1991"/>
              <a:ext cx="211" cy="225"/>
            </a:xfrm>
            <a:prstGeom prst="ellipse">
              <a:avLst/>
            </a:prstGeom>
            <a:solidFill>
              <a:srgbClr val="008000"/>
            </a:solidFill>
            <a:ln w="9525">
              <a:solidFill>
                <a:schemeClr val="tx1"/>
              </a:solidFill>
              <a:round/>
              <a:headEnd/>
              <a:tailEnd/>
            </a:ln>
          </p:spPr>
          <p:txBody>
            <a:bodyPr wrap="none" anchor="ctr"/>
            <a:lstStyle/>
            <a:p>
              <a:pPr algn="ctr"/>
              <a:r>
                <a:rPr lang="en-US">
                  <a:solidFill>
                    <a:schemeClr val="bg1"/>
                  </a:solidFill>
                </a:rPr>
                <a:t>-</a:t>
              </a:r>
            </a:p>
          </p:txBody>
        </p:sp>
        <p:sp>
          <p:nvSpPr>
            <p:cNvPr id="209936" name="Oval 16"/>
            <p:cNvSpPr>
              <a:spLocks noChangeArrowheads="1"/>
            </p:cNvSpPr>
            <p:nvPr/>
          </p:nvSpPr>
          <p:spPr bwMode="auto">
            <a:xfrm>
              <a:off x="939" y="2569"/>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37" name="Oval 17"/>
            <p:cNvSpPr>
              <a:spLocks noChangeArrowheads="1"/>
            </p:cNvSpPr>
            <p:nvPr/>
          </p:nvSpPr>
          <p:spPr bwMode="auto">
            <a:xfrm>
              <a:off x="1331" y="2581"/>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38" name="Oval 18"/>
            <p:cNvSpPr>
              <a:spLocks noChangeArrowheads="1"/>
            </p:cNvSpPr>
            <p:nvPr/>
          </p:nvSpPr>
          <p:spPr bwMode="auto">
            <a:xfrm>
              <a:off x="1703" y="2581"/>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39" name="Oval 19"/>
            <p:cNvSpPr>
              <a:spLocks noChangeArrowheads="1"/>
            </p:cNvSpPr>
            <p:nvPr/>
          </p:nvSpPr>
          <p:spPr bwMode="auto">
            <a:xfrm>
              <a:off x="2067" y="2579"/>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40" name="Oval 20"/>
            <p:cNvSpPr>
              <a:spLocks noChangeArrowheads="1"/>
            </p:cNvSpPr>
            <p:nvPr/>
          </p:nvSpPr>
          <p:spPr bwMode="auto">
            <a:xfrm>
              <a:off x="3769" y="2553"/>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09941" name="Oval 21"/>
            <p:cNvSpPr>
              <a:spLocks noChangeArrowheads="1"/>
            </p:cNvSpPr>
            <p:nvPr/>
          </p:nvSpPr>
          <p:spPr bwMode="auto">
            <a:xfrm>
              <a:off x="2905" y="2594"/>
              <a:ext cx="211" cy="225"/>
            </a:xfrm>
            <a:prstGeom prst="ellipse">
              <a:avLst/>
            </a:prstGeom>
            <a:solidFill>
              <a:srgbClr val="008000"/>
            </a:solidFill>
            <a:ln w="9525">
              <a:solidFill>
                <a:schemeClr val="tx1"/>
              </a:solidFill>
              <a:round/>
              <a:headEnd/>
              <a:tailEnd/>
            </a:ln>
          </p:spPr>
          <p:txBody>
            <a:bodyPr wrap="none" anchor="ctr"/>
            <a:lstStyle/>
            <a:p>
              <a:pPr algn="ctr"/>
              <a:r>
                <a:rPr lang="en-US">
                  <a:solidFill>
                    <a:schemeClr val="bg1"/>
                  </a:solidFill>
                </a:rPr>
                <a:t>-</a:t>
              </a:r>
            </a:p>
          </p:txBody>
        </p:sp>
        <p:sp>
          <p:nvSpPr>
            <p:cNvPr id="209942" name="Text Box 22"/>
            <p:cNvSpPr txBox="1">
              <a:spLocks noChangeArrowheads="1"/>
            </p:cNvSpPr>
            <p:nvPr/>
          </p:nvSpPr>
          <p:spPr bwMode="auto">
            <a:xfrm>
              <a:off x="448" y="1318"/>
              <a:ext cx="255" cy="288"/>
            </a:xfrm>
            <a:prstGeom prst="rect">
              <a:avLst/>
            </a:prstGeom>
            <a:noFill/>
            <a:ln w="9525">
              <a:noFill/>
              <a:miter lim="800000"/>
              <a:headEnd/>
              <a:tailEnd/>
            </a:ln>
          </p:spPr>
          <p:txBody>
            <a:bodyPr wrap="none">
              <a:spAutoFit/>
            </a:bodyPr>
            <a:lstStyle/>
            <a:p>
              <a:r>
                <a:rPr lang="en-US"/>
                <a:t>A</a:t>
              </a:r>
            </a:p>
          </p:txBody>
        </p:sp>
        <p:sp>
          <p:nvSpPr>
            <p:cNvPr id="209943" name="Text Box 23"/>
            <p:cNvSpPr txBox="1">
              <a:spLocks noChangeArrowheads="1"/>
            </p:cNvSpPr>
            <p:nvPr/>
          </p:nvSpPr>
          <p:spPr bwMode="auto">
            <a:xfrm>
              <a:off x="418" y="1942"/>
              <a:ext cx="244" cy="288"/>
            </a:xfrm>
            <a:prstGeom prst="rect">
              <a:avLst/>
            </a:prstGeom>
            <a:noFill/>
            <a:ln w="9525">
              <a:noFill/>
              <a:miter lim="800000"/>
              <a:headEnd/>
              <a:tailEnd/>
            </a:ln>
          </p:spPr>
          <p:txBody>
            <a:bodyPr wrap="none">
              <a:spAutoFit/>
            </a:bodyPr>
            <a:lstStyle/>
            <a:p>
              <a:r>
                <a:rPr lang="en-US"/>
                <a:t>B</a:t>
              </a:r>
            </a:p>
          </p:txBody>
        </p:sp>
        <p:sp>
          <p:nvSpPr>
            <p:cNvPr id="209944" name="Text Box 24"/>
            <p:cNvSpPr txBox="1">
              <a:spLocks noChangeArrowheads="1"/>
            </p:cNvSpPr>
            <p:nvPr/>
          </p:nvSpPr>
          <p:spPr bwMode="auto">
            <a:xfrm>
              <a:off x="423" y="2545"/>
              <a:ext cx="244" cy="288"/>
            </a:xfrm>
            <a:prstGeom prst="rect">
              <a:avLst/>
            </a:prstGeom>
            <a:noFill/>
            <a:ln w="9525">
              <a:noFill/>
              <a:miter lim="800000"/>
              <a:headEnd/>
              <a:tailEnd/>
            </a:ln>
          </p:spPr>
          <p:txBody>
            <a:bodyPr wrap="none">
              <a:spAutoFit/>
            </a:bodyPr>
            <a:lstStyle/>
            <a:p>
              <a:r>
                <a:rPr lang="en-US"/>
                <a:t>C</a:t>
              </a:r>
            </a:p>
          </p:txBody>
        </p:sp>
      </p:grpSp>
      <p:sp>
        <p:nvSpPr>
          <p:cNvPr id="26" name="Rectangle 27"/>
          <p:cNvSpPr txBox="1">
            <a:spLocks noChangeArrowheads="1"/>
          </p:cNvSpPr>
          <p:nvPr/>
        </p:nvSpPr>
        <p:spPr bwMode="auto">
          <a:xfrm>
            <a:off x="5363293" y="6311904"/>
            <a:ext cx="388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1000" dirty="0" smtClean="0"/>
              <a:t>Original question from Perkins University of Colorado </a:t>
            </a: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r>
              <a:rPr lang="en-US" smtClean="0"/>
              <a:t>Answer A </a:t>
            </a:r>
            <a:r>
              <a:rPr lang="en-US" sz="3600" smtClean="0">
                <a:solidFill>
                  <a:schemeClr val="tx1"/>
                </a:solidFill>
                <a:latin typeface="Comic Sans MS" pitchFamily="66" charset="0"/>
              </a:rPr>
              <a:t>Look at forces from each charge and add them up</a:t>
            </a:r>
          </a:p>
        </p:txBody>
      </p:sp>
      <p:grpSp>
        <p:nvGrpSpPr>
          <p:cNvPr id="210947" name="Group 3"/>
          <p:cNvGrpSpPr>
            <a:grpSpLocks/>
          </p:cNvGrpSpPr>
          <p:nvPr/>
        </p:nvGrpSpPr>
        <p:grpSpPr bwMode="auto">
          <a:xfrm>
            <a:off x="-457200" y="2133600"/>
            <a:ext cx="9093200" cy="1973263"/>
            <a:chOff x="0" y="2999"/>
            <a:chExt cx="5728" cy="1243"/>
          </a:xfrm>
        </p:grpSpPr>
        <p:sp>
          <p:nvSpPr>
            <p:cNvPr id="210948" name="Text Box 4"/>
            <p:cNvSpPr txBox="1">
              <a:spLocks noChangeArrowheads="1"/>
            </p:cNvSpPr>
            <p:nvPr/>
          </p:nvSpPr>
          <p:spPr bwMode="auto">
            <a:xfrm>
              <a:off x="0" y="2999"/>
              <a:ext cx="116" cy="288"/>
            </a:xfrm>
            <a:prstGeom prst="rect">
              <a:avLst/>
            </a:prstGeom>
            <a:noFill/>
            <a:ln w="9525">
              <a:noFill/>
              <a:miter lim="800000"/>
              <a:headEnd/>
              <a:tailEnd/>
            </a:ln>
          </p:spPr>
          <p:txBody>
            <a:bodyPr wrap="none">
              <a:spAutoFit/>
            </a:bodyPr>
            <a:lstStyle/>
            <a:p>
              <a:endParaRPr lang="en-US">
                <a:latin typeface="Comic Sans MS" pitchFamily="66" charset="0"/>
              </a:endParaRPr>
            </a:p>
          </p:txBody>
        </p:sp>
        <p:sp>
          <p:nvSpPr>
            <p:cNvPr id="210949" name="Oval 5"/>
            <p:cNvSpPr>
              <a:spLocks noChangeArrowheads="1"/>
            </p:cNvSpPr>
            <p:nvPr/>
          </p:nvSpPr>
          <p:spPr bwMode="auto">
            <a:xfrm>
              <a:off x="1017" y="3379"/>
              <a:ext cx="211" cy="225"/>
            </a:xfrm>
            <a:prstGeom prst="ellipse">
              <a:avLst/>
            </a:prstGeom>
            <a:solidFill>
              <a:srgbClr val="A50021"/>
            </a:solidFill>
            <a:ln w="9525">
              <a:solidFill>
                <a:srgbClr val="A50021"/>
              </a:solidFill>
              <a:round/>
              <a:headEnd/>
              <a:tailEnd/>
            </a:ln>
          </p:spPr>
          <p:txBody>
            <a:bodyPr wrap="none" anchor="ctr"/>
            <a:lstStyle/>
            <a:p>
              <a:pPr algn="ctr"/>
              <a:r>
                <a:rPr lang="en-US">
                  <a:solidFill>
                    <a:schemeClr val="bg1"/>
                  </a:solidFill>
                </a:rPr>
                <a:t>-</a:t>
              </a:r>
            </a:p>
          </p:txBody>
        </p:sp>
        <p:sp>
          <p:nvSpPr>
            <p:cNvPr id="210950" name="Oval 6"/>
            <p:cNvSpPr>
              <a:spLocks noChangeArrowheads="1"/>
            </p:cNvSpPr>
            <p:nvPr/>
          </p:nvSpPr>
          <p:spPr bwMode="auto">
            <a:xfrm>
              <a:off x="1409" y="3391"/>
              <a:ext cx="211" cy="225"/>
            </a:xfrm>
            <a:prstGeom prst="ellipse">
              <a:avLst/>
            </a:prstGeom>
            <a:solidFill>
              <a:schemeClr val="accent2"/>
            </a:solidFill>
            <a:ln w="9525">
              <a:solidFill>
                <a:schemeClr val="tx1"/>
              </a:solidFill>
              <a:round/>
              <a:headEnd/>
              <a:tailEnd/>
            </a:ln>
          </p:spPr>
          <p:txBody>
            <a:bodyPr wrap="none" anchor="ctr"/>
            <a:lstStyle/>
            <a:p>
              <a:pPr algn="ctr"/>
              <a:r>
                <a:rPr lang="en-US">
                  <a:solidFill>
                    <a:schemeClr val="bg1"/>
                  </a:solidFill>
                </a:rPr>
                <a:t>-</a:t>
              </a:r>
            </a:p>
          </p:txBody>
        </p:sp>
        <p:sp>
          <p:nvSpPr>
            <p:cNvPr id="210951" name="Oval 7"/>
            <p:cNvSpPr>
              <a:spLocks noChangeArrowheads="1"/>
            </p:cNvSpPr>
            <p:nvPr/>
          </p:nvSpPr>
          <p:spPr bwMode="auto">
            <a:xfrm>
              <a:off x="1781" y="3391"/>
              <a:ext cx="211" cy="225"/>
            </a:xfrm>
            <a:prstGeom prst="ellipse">
              <a:avLst/>
            </a:prstGeom>
            <a:solidFill>
              <a:schemeClr val="accent1"/>
            </a:solidFill>
            <a:ln w="9525">
              <a:solidFill>
                <a:schemeClr val="tx1"/>
              </a:solidFill>
              <a:round/>
              <a:headEnd/>
              <a:tailEnd/>
            </a:ln>
          </p:spPr>
          <p:txBody>
            <a:bodyPr wrap="none" anchor="ctr"/>
            <a:lstStyle/>
            <a:p>
              <a:pPr algn="ctr"/>
              <a:r>
                <a:rPr lang="en-US">
                  <a:solidFill>
                    <a:schemeClr val="bg1"/>
                  </a:solidFill>
                </a:rPr>
                <a:t>-</a:t>
              </a:r>
            </a:p>
          </p:txBody>
        </p:sp>
        <p:sp>
          <p:nvSpPr>
            <p:cNvPr id="210952" name="Oval 8"/>
            <p:cNvSpPr>
              <a:spLocks noChangeArrowheads="1"/>
            </p:cNvSpPr>
            <p:nvPr/>
          </p:nvSpPr>
          <p:spPr bwMode="auto">
            <a:xfrm>
              <a:off x="2145" y="3389"/>
              <a:ext cx="211" cy="225"/>
            </a:xfrm>
            <a:prstGeom prst="ellipse">
              <a:avLst/>
            </a:prstGeom>
            <a:solidFill>
              <a:srgbClr val="9966FF"/>
            </a:solidFill>
            <a:ln w="9525">
              <a:solidFill>
                <a:schemeClr val="tx1"/>
              </a:solidFill>
              <a:round/>
              <a:headEnd/>
              <a:tailEnd/>
            </a:ln>
          </p:spPr>
          <p:txBody>
            <a:bodyPr wrap="none" anchor="ctr"/>
            <a:lstStyle/>
            <a:p>
              <a:pPr algn="ctr"/>
              <a:r>
                <a:rPr lang="en-US">
                  <a:solidFill>
                    <a:schemeClr val="bg1"/>
                  </a:solidFill>
                </a:rPr>
                <a:t>-</a:t>
              </a:r>
            </a:p>
          </p:txBody>
        </p:sp>
        <p:sp>
          <p:nvSpPr>
            <p:cNvPr id="210953" name="Oval 9"/>
            <p:cNvSpPr>
              <a:spLocks noChangeArrowheads="1"/>
            </p:cNvSpPr>
            <p:nvPr/>
          </p:nvSpPr>
          <p:spPr bwMode="auto">
            <a:xfrm>
              <a:off x="3847" y="3423"/>
              <a:ext cx="211" cy="225"/>
            </a:xfrm>
            <a:prstGeom prst="ellipse">
              <a:avLst/>
            </a:prstGeom>
            <a:solidFill>
              <a:srgbClr val="CC9900"/>
            </a:solidFill>
            <a:ln w="9525">
              <a:solidFill>
                <a:schemeClr val="tx1"/>
              </a:solidFill>
              <a:round/>
              <a:headEnd/>
              <a:tailEnd/>
            </a:ln>
          </p:spPr>
          <p:txBody>
            <a:bodyPr wrap="none" anchor="ctr"/>
            <a:lstStyle/>
            <a:p>
              <a:pPr algn="ctr"/>
              <a:r>
                <a:rPr lang="en-US">
                  <a:solidFill>
                    <a:schemeClr val="bg1"/>
                  </a:solidFill>
                </a:rPr>
                <a:t>-</a:t>
              </a:r>
            </a:p>
          </p:txBody>
        </p:sp>
        <p:sp>
          <p:nvSpPr>
            <p:cNvPr id="210954" name="Oval 10"/>
            <p:cNvSpPr>
              <a:spLocks noChangeArrowheads="1"/>
            </p:cNvSpPr>
            <p:nvPr/>
          </p:nvSpPr>
          <p:spPr bwMode="auto">
            <a:xfrm>
              <a:off x="3536" y="3414"/>
              <a:ext cx="211" cy="225"/>
            </a:xfrm>
            <a:prstGeom prst="ellipse">
              <a:avLst/>
            </a:prstGeom>
            <a:solidFill>
              <a:srgbClr val="008000"/>
            </a:solidFill>
            <a:ln w="9525">
              <a:solidFill>
                <a:schemeClr val="tx1"/>
              </a:solidFill>
              <a:round/>
              <a:headEnd/>
              <a:tailEnd/>
            </a:ln>
          </p:spPr>
          <p:txBody>
            <a:bodyPr wrap="none" anchor="ctr"/>
            <a:lstStyle/>
            <a:p>
              <a:pPr algn="ctr"/>
              <a:r>
                <a:rPr lang="en-US">
                  <a:solidFill>
                    <a:schemeClr val="bg1"/>
                  </a:solidFill>
                </a:rPr>
                <a:t>-</a:t>
              </a:r>
            </a:p>
          </p:txBody>
        </p:sp>
        <p:sp>
          <p:nvSpPr>
            <p:cNvPr id="210955" name="Text Box 11"/>
            <p:cNvSpPr txBox="1">
              <a:spLocks noChangeArrowheads="1"/>
            </p:cNvSpPr>
            <p:nvPr/>
          </p:nvSpPr>
          <p:spPr bwMode="auto">
            <a:xfrm>
              <a:off x="538" y="3298"/>
              <a:ext cx="255" cy="288"/>
            </a:xfrm>
            <a:prstGeom prst="rect">
              <a:avLst/>
            </a:prstGeom>
            <a:noFill/>
            <a:ln w="9525">
              <a:noFill/>
              <a:miter lim="800000"/>
              <a:headEnd/>
              <a:tailEnd/>
            </a:ln>
          </p:spPr>
          <p:txBody>
            <a:bodyPr wrap="none">
              <a:spAutoFit/>
            </a:bodyPr>
            <a:lstStyle/>
            <a:p>
              <a:r>
                <a:rPr lang="en-US"/>
                <a:t>A</a:t>
              </a:r>
            </a:p>
          </p:txBody>
        </p:sp>
        <p:sp>
          <p:nvSpPr>
            <p:cNvPr id="210956" name="Line 12"/>
            <p:cNvSpPr>
              <a:spLocks noChangeShapeType="1"/>
            </p:cNvSpPr>
            <p:nvPr/>
          </p:nvSpPr>
          <p:spPr bwMode="auto">
            <a:xfrm>
              <a:off x="3660" y="3674"/>
              <a:ext cx="232" cy="0"/>
            </a:xfrm>
            <a:prstGeom prst="line">
              <a:avLst/>
            </a:prstGeom>
            <a:noFill/>
            <a:ln w="57150">
              <a:solidFill>
                <a:srgbClr val="A50021"/>
              </a:solidFill>
              <a:round/>
              <a:headEnd/>
              <a:tailEnd type="triangle" w="med" len="med"/>
            </a:ln>
          </p:spPr>
          <p:txBody>
            <a:bodyPr/>
            <a:lstStyle/>
            <a:p>
              <a:endParaRPr lang="en-US"/>
            </a:p>
          </p:txBody>
        </p:sp>
        <p:sp>
          <p:nvSpPr>
            <p:cNvPr id="210957" name="Line 13"/>
            <p:cNvSpPr>
              <a:spLocks noChangeShapeType="1"/>
            </p:cNvSpPr>
            <p:nvPr/>
          </p:nvSpPr>
          <p:spPr bwMode="auto">
            <a:xfrm>
              <a:off x="3694" y="4045"/>
              <a:ext cx="1152" cy="7"/>
            </a:xfrm>
            <a:prstGeom prst="line">
              <a:avLst/>
            </a:prstGeom>
            <a:noFill/>
            <a:ln w="57150">
              <a:solidFill>
                <a:srgbClr val="9966FF"/>
              </a:solidFill>
              <a:round/>
              <a:headEnd/>
              <a:tailEnd type="triangle" w="med" len="med"/>
            </a:ln>
          </p:spPr>
          <p:txBody>
            <a:bodyPr/>
            <a:lstStyle/>
            <a:p>
              <a:endParaRPr lang="en-US"/>
            </a:p>
          </p:txBody>
        </p:sp>
        <p:sp>
          <p:nvSpPr>
            <p:cNvPr id="210958" name="Line 14"/>
            <p:cNvSpPr>
              <a:spLocks noChangeShapeType="1"/>
            </p:cNvSpPr>
            <p:nvPr/>
          </p:nvSpPr>
          <p:spPr bwMode="auto">
            <a:xfrm>
              <a:off x="3665" y="3898"/>
              <a:ext cx="583" cy="7"/>
            </a:xfrm>
            <a:prstGeom prst="line">
              <a:avLst/>
            </a:prstGeom>
            <a:noFill/>
            <a:ln w="57150">
              <a:solidFill>
                <a:schemeClr val="accent1"/>
              </a:solidFill>
              <a:round/>
              <a:headEnd/>
              <a:tailEnd type="triangle" w="med" len="med"/>
            </a:ln>
          </p:spPr>
          <p:txBody>
            <a:bodyPr/>
            <a:lstStyle/>
            <a:p>
              <a:endParaRPr lang="en-US"/>
            </a:p>
          </p:txBody>
        </p:sp>
        <p:sp>
          <p:nvSpPr>
            <p:cNvPr id="210959" name="Line 15"/>
            <p:cNvSpPr>
              <a:spLocks noChangeShapeType="1"/>
            </p:cNvSpPr>
            <p:nvPr/>
          </p:nvSpPr>
          <p:spPr bwMode="auto">
            <a:xfrm>
              <a:off x="3677" y="3798"/>
              <a:ext cx="330" cy="7"/>
            </a:xfrm>
            <a:prstGeom prst="line">
              <a:avLst/>
            </a:prstGeom>
            <a:noFill/>
            <a:ln w="57150">
              <a:solidFill>
                <a:schemeClr val="accent2"/>
              </a:solidFill>
              <a:round/>
              <a:headEnd/>
              <a:tailEnd type="triangle" w="med" len="med"/>
            </a:ln>
          </p:spPr>
          <p:txBody>
            <a:bodyPr/>
            <a:lstStyle/>
            <a:p>
              <a:endParaRPr lang="en-US"/>
            </a:p>
          </p:txBody>
        </p:sp>
        <p:sp>
          <p:nvSpPr>
            <p:cNvPr id="210960" name="Line 16"/>
            <p:cNvSpPr>
              <a:spLocks noChangeShapeType="1"/>
            </p:cNvSpPr>
            <p:nvPr/>
          </p:nvSpPr>
          <p:spPr bwMode="auto">
            <a:xfrm flipH="1">
              <a:off x="1144" y="3868"/>
              <a:ext cx="2416" cy="0"/>
            </a:xfrm>
            <a:prstGeom prst="line">
              <a:avLst/>
            </a:prstGeom>
            <a:noFill/>
            <a:ln w="57150">
              <a:solidFill>
                <a:srgbClr val="CC9900"/>
              </a:solidFill>
              <a:round/>
              <a:headEnd/>
              <a:tailEnd type="triangle" w="med" len="med"/>
            </a:ln>
          </p:spPr>
          <p:txBody>
            <a:bodyPr/>
            <a:lstStyle/>
            <a:p>
              <a:endParaRPr lang="en-US"/>
            </a:p>
          </p:txBody>
        </p:sp>
        <p:sp>
          <p:nvSpPr>
            <p:cNvPr id="210961" name="Text Box 17"/>
            <p:cNvSpPr txBox="1">
              <a:spLocks noChangeArrowheads="1"/>
            </p:cNvSpPr>
            <p:nvPr/>
          </p:nvSpPr>
          <p:spPr bwMode="auto">
            <a:xfrm>
              <a:off x="4350" y="3256"/>
              <a:ext cx="1378" cy="748"/>
            </a:xfrm>
            <a:prstGeom prst="rect">
              <a:avLst/>
            </a:prstGeom>
            <a:noFill/>
            <a:ln w="9525">
              <a:noFill/>
              <a:miter lim="800000"/>
              <a:headEnd/>
              <a:tailEnd/>
            </a:ln>
          </p:spPr>
          <p:txBody>
            <a:bodyPr wrap="none">
              <a:spAutoFit/>
            </a:bodyPr>
            <a:lstStyle/>
            <a:p>
              <a:r>
                <a:rPr lang="en-US"/>
                <a:t>Color-code </a:t>
              </a:r>
            </a:p>
            <a:p>
              <a:r>
                <a:rPr lang="en-US"/>
                <a:t>force from each </a:t>
              </a:r>
            </a:p>
            <a:p>
              <a:r>
                <a:rPr lang="en-US"/>
                <a:t>charge.</a:t>
              </a:r>
            </a:p>
          </p:txBody>
        </p:sp>
        <p:sp>
          <p:nvSpPr>
            <p:cNvPr id="210962" name="Text Box 18"/>
            <p:cNvSpPr txBox="1">
              <a:spLocks noChangeArrowheads="1"/>
            </p:cNvSpPr>
            <p:nvPr/>
          </p:nvSpPr>
          <p:spPr bwMode="auto">
            <a:xfrm>
              <a:off x="132" y="3954"/>
              <a:ext cx="116" cy="288"/>
            </a:xfrm>
            <a:prstGeom prst="rect">
              <a:avLst/>
            </a:prstGeom>
            <a:noFill/>
            <a:ln w="9525">
              <a:noFill/>
              <a:miter lim="800000"/>
              <a:headEnd/>
              <a:tailEnd/>
            </a:ln>
          </p:spPr>
          <p:txBody>
            <a:bodyPr wrap="none">
              <a:spAutoFit/>
            </a:bodyPr>
            <a:lstStyle/>
            <a:p>
              <a:endParaRPr lang="en-US">
                <a:latin typeface="Comic Sans MS" pitchFamily="66" charset="0"/>
              </a:endParaRPr>
            </a:p>
          </p:txBody>
        </p:sp>
      </p:grpSp>
      <p:sp>
        <p:nvSpPr>
          <p:cNvPr id="19" name="Rectangle 27"/>
          <p:cNvSpPr txBox="1">
            <a:spLocks noChangeArrowheads="1"/>
          </p:cNvSpPr>
          <p:nvPr/>
        </p:nvSpPr>
        <p:spPr bwMode="auto">
          <a:xfrm>
            <a:off x="5363293" y="6311904"/>
            <a:ext cx="388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1000" dirty="0" smtClean="0"/>
              <a:t>Original question from Perkins University of Colorado </a:t>
            </a: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n-US" sz="3600" smtClean="0">
                <a:solidFill>
                  <a:schemeClr val="tx1"/>
                </a:solidFill>
                <a:latin typeface="Arial" pitchFamily="34" charset="0"/>
              </a:rPr>
              <a:t>If we put bunch of electrons in a box. They will</a:t>
            </a:r>
          </a:p>
        </p:txBody>
      </p:sp>
      <p:sp>
        <p:nvSpPr>
          <p:cNvPr id="211971" name="Rectangle 3"/>
          <p:cNvSpPr>
            <a:spLocks noChangeArrowheads="1"/>
          </p:cNvSpPr>
          <p:nvPr/>
        </p:nvSpPr>
        <p:spPr bwMode="auto">
          <a:xfrm>
            <a:off x="609600" y="2133600"/>
            <a:ext cx="7467600" cy="3113088"/>
          </a:xfrm>
          <a:prstGeom prst="rect">
            <a:avLst/>
          </a:prstGeom>
          <a:noFill/>
          <a:ln w="9525">
            <a:noFill/>
            <a:miter lim="800000"/>
            <a:headEnd/>
            <a:tailEnd/>
          </a:ln>
        </p:spPr>
        <p:txBody>
          <a:bodyPr>
            <a:spAutoFit/>
          </a:bodyPr>
          <a:lstStyle/>
          <a:p>
            <a:pPr>
              <a:spcBef>
                <a:spcPct val="50000"/>
              </a:spcBef>
            </a:pPr>
            <a:r>
              <a:rPr lang="en-US" sz="3600">
                <a:latin typeface="Arial" pitchFamily="34" charset="0"/>
              </a:rPr>
              <a:t>a. clump together.   </a:t>
            </a:r>
          </a:p>
          <a:p>
            <a:pPr>
              <a:spcBef>
                <a:spcPct val="50000"/>
              </a:spcBef>
            </a:pPr>
            <a:r>
              <a:rPr lang="en-US" sz="3600">
                <a:latin typeface="Arial" pitchFamily="34" charset="0"/>
              </a:rPr>
              <a:t>b. spread out uniformly across box.</a:t>
            </a:r>
          </a:p>
          <a:p>
            <a:pPr>
              <a:spcBef>
                <a:spcPct val="50000"/>
              </a:spcBef>
            </a:pPr>
            <a:r>
              <a:rPr lang="en-US" sz="3600">
                <a:latin typeface="Arial" pitchFamily="34" charset="0"/>
              </a:rPr>
              <a:t>c. make a layer on walls. </a:t>
            </a:r>
          </a:p>
          <a:p>
            <a:pPr>
              <a:spcBef>
                <a:spcPct val="50000"/>
              </a:spcBef>
            </a:pPr>
            <a:r>
              <a:rPr lang="en-US" sz="3600">
                <a:latin typeface="Arial" pitchFamily="34" charset="0"/>
              </a:rPr>
              <a:t>d. do something else.</a:t>
            </a:r>
          </a:p>
        </p:txBody>
      </p:sp>
      <p:sp>
        <p:nvSpPr>
          <p:cNvPr id="5" name="Rectangle 27"/>
          <p:cNvSpPr txBox="1">
            <a:spLocks noChangeArrowheads="1"/>
          </p:cNvSpPr>
          <p:nvPr/>
        </p:nvSpPr>
        <p:spPr bwMode="auto">
          <a:xfrm>
            <a:off x="5227320" y="6397626"/>
            <a:ext cx="388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1000" dirty="0" smtClean="0"/>
              <a:t>Original question from Perkins University of Colorado </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152400" y="609600"/>
            <a:ext cx="8991600" cy="1143000"/>
          </a:xfrm>
        </p:spPr>
        <p:txBody>
          <a:bodyPr/>
          <a:lstStyle/>
          <a:p>
            <a:pPr eaLnBrk="1" hangingPunct="1">
              <a:lnSpc>
                <a:spcPct val="70000"/>
              </a:lnSpc>
            </a:pPr>
            <a:r>
              <a:rPr lang="en-US" altLang="ko-KR" sz="3600" smtClean="0">
                <a:ea typeface="Batang" pitchFamily="18" charset="-127"/>
              </a:rPr>
              <a:t>Which one would help explain why a charged balloon sticks to a wall.</a:t>
            </a:r>
            <a:r>
              <a:rPr lang="en-US" altLang="ko-KR" smtClean="0">
                <a:ea typeface="Batang" pitchFamily="18" charset="-127"/>
              </a:rPr>
              <a:t> </a:t>
            </a:r>
            <a:endParaRPr lang="en-US" smtClean="0">
              <a:ea typeface="Batang" pitchFamily="18" charset="-127"/>
            </a:endParaRPr>
          </a:p>
        </p:txBody>
      </p:sp>
      <p:pic>
        <p:nvPicPr>
          <p:cNvPr id="212995" name="Picture 3" descr="http://cosmos.colorado.edu/stem/courses/fall-03/PHYS1010-1/documents/HW9/hw9_q3a_image.png"/>
          <p:cNvPicPr>
            <a:picLocks noChangeAspect="1" noChangeArrowheads="1"/>
          </p:cNvPicPr>
          <p:nvPr/>
        </p:nvPicPr>
        <p:blipFill>
          <a:blip r:embed="rId3" r:link="rId4" cstate="print"/>
          <a:srcRect/>
          <a:stretch>
            <a:fillRect/>
          </a:stretch>
        </p:blipFill>
        <p:spPr bwMode="auto">
          <a:xfrm>
            <a:off x="762000" y="1600200"/>
            <a:ext cx="8001000" cy="4532313"/>
          </a:xfrm>
          <a:prstGeom prst="rect">
            <a:avLst/>
          </a:prstGeom>
          <a:noFill/>
          <a:ln w="9525">
            <a:noFill/>
            <a:miter lim="800000"/>
            <a:headEnd/>
            <a:tailEnd/>
          </a:ln>
        </p:spPr>
      </p:pic>
      <p:sp>
        <p:nvSpPr>
          <p:cNvPr id="4" name="Rectangle 27"/>
          <p:cNvSpPr txBox="1">
            <a:spLocks noChangeArrowheads="1"/>
          </p:cNvSpPr>
          <p:nvPr/>
        </p:nvSpPr>
        <p:spPr bwMode="auto">
          <a:xfrm>
            <a:off x="5363293" y="6311904"/>
            <a:ext cx="388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1000" dirty="0" smtClean="0"/>
              <a:t>Original question from Perkins University of Colorado </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type="title"/>
          </p:nvPr>
        </p:nvSpPr>
        <p:spPr/>
        <p:txBody>
          <a:bodyPr/>
          <a:lstStyle/>
          <a:p>
            <a:pPr algn="l" eaLnBrk="1" hangingPunct="1"/>
            <a:r>
              <a:rPr lang="en-US" sz="3600" smtClean="0">
                <a:ea typeface="Batang" pitchFamily="18" charset="-127"/>
              </a:rPr>
              <a:t>Which arrow best represents the direction of acceleration of the puck   as it passes by the wall ?</a:t>
            </a:r>
          </a:p>
        </p:txBody>
      </p:sp>
      <p:sp>
        <p:nvSpPr>
          <p:cNvPr id="92165" name="Rectangle 3"/>
          <p:cNvSpPr>
            <a:spLocks noChangeArrowheads="1"/>
          </p:cNvSpPr>
          <p:nvPr/>
        </p:nvSpPr>
        <p:spPr bwMode="auto">
          <a:xfrm>
            <a:off x="2438400" y="2038350"/>
            <a:ext cx="9144000" cy="0"/>
          </a:xfrm>
          <a:prstGeom prst="rect">
            <a:avLst/>
          </a:prstGeom>
          <a:noFill/>
          <a:ln w="9525">
            <a:noFill/>
            <a:miter lim="800000"/>
            <a:headEnd/>
            <a:tailEnd/>
          </a:ln>
        </p:spPr>
        <p:txBody>
          <a:bodyPr>
            <a:spAutoFit/>
          </a:bodyPr>
          <a:lstStyle/>
          <a:p>
            <a:endParaRPr lang="en-US"/>
          </a:p>
        </p:txBody>
      </p:sp>
      <p:pic>
        <p:nvPicPr>
          <p:cNvPr id="92166" name="Picture 4" descr="http://cosmos.colorado.edu/stem/courses/fall-03/PHYS1010-1/documents/HW9/hw9_q3c_image.png"/>
          <p:cNvPicPr>
            <a:picLocks noChangeAspect="1" noChangeArrowheads="1"/>
          </p:cNvPicPr>
          <p:nvPr/>
        </p:nvPicPr>
        <p:blipFill>
          <a:blip r:embed="rId4" r:link="rId5" cstate="print"/>
          <a:srcRect/>
          <a:stretch>
            <a:fillRect/>
          </a:stretch>
        </p:blipFill>
        <p:spPr bwMode="auto">
          <a:xfrm>
            <a:off x="1143000" y="1981200"/>
            <a:ext cx="5943600" cy="3873500"/>
          </a:xfrm>
          <a:prstGeom prst="rect">
            <a:avLst/>
          </a:prstGeom>
          <a:noFill/>
          <a:ln w="9525">
            <a:noFill/>
            <a:miter lim="800000"/>
            <a:headEnd/>
            <a:tailEnd/>
          </a:ln>
        </p:spPr>
      </p:pic>
      <p:sp>
        <p:nvSpPr>
          <p:cNvPr id="92167" name="Text Box 5"/>
          <p:cNvSpPr txBox="1">
            <a:spLocks noChangeArrowheads="1"/>
          </p:cNvSpPr>
          <p:nvPr/>
        </p:nvSpPr>
        <p:spPr bwMode="auto">
          <a:xfrm>
            <a:off x="3276600" y="5181600"/>
            <a:ext cx="304800" cy="457200"/>
          </a:xfrm>
          <a:prstGeom prst="rect">
            <a:avLst/>
          </a:prstGeom>
          <a:noFill/>
          <a:ln w="9525">
            <a:noFill/>
            <a:miter lim="800000"/>
            <a:headEnd/>
            <a:tailEnd/>
          </a:ln>
        </p:spPr>
        <p:txBody>
          <a:bodyPr>
            <a:spAutoFit/>
          </a:bodyPr>
          <a:lstStyle/>
          <a:p>
            <a:pPr>
              <a:spcBef>
                <a:spcPct val="50000"/>
              </a:spcBef>
            </a:pPr>
            <a:r>
              <a:rPr lang="en-US"/>
              <a:t>+</a:t>
            </a:r>
          </a:p>
        </p:txBody>
      </p:sp>
      <p:sp>
        <p:nvSpPr>
          <p:cNvPr id="92168" name="Text Box 6"/>
          <p:cNvSpPr txBox="1">
            <a:spLocks noChangeArrowheads="1"/>
          </p:cNvSpPr>
          <p:nvPr/>
        </p:nvSpPr>
        <p:spPr bwMode="auto">
          <a:xfrm>
            <a:off x="2057400" y="3657600"/>
            <a:ext cx="381000" cy="457200"/>
          </a:xfrm>
          <a:prstGeom prst="rect">
            <a:avLst/>
          </a:prstGeom>
          <a:noFill/>
          <a:ln w="9525">
            <a:noFill/>
            <a:miter lim="800000"/>
            <a:headEnd/>
            <a:tailEnd/>
          </a:ln>
        </p:spPr>
        <p:txBody>
          <a:bodyPr>
            <a:spAutoFit/>
          </a:bodyPr>
          <a:lstStyle/>
          <a:p>
            <a:pPr>
              <a:spcBef>
                <a:spcPct val="50000"/>
              </a:spcBef>
            </a:pPr>
            <a:r>
              <a:rPr lang="en-US"/>
              <a:t>+</a:t>
            </a:r>
          </a:p>
        </p:txBody>
      </p:sp>
      <p:sp>
        <p:nvSpPr>
          <p:cNvPr id="92170" name="Text Box 8"/>
          <p:cNvSpPr txBox="1">
            <a:spLocks noChangeArrowheads="1"/>
          </p:cNvSpPr>
          <p:nvPr/>
        </p:nvSpPr>
        <p:spPr bwMode="auto">
          <a:xfrm>
            <a:off x="4876800" y="5181600"/>
            <a:ext cx="381000" cy="457200"/>
          </a:xfrm>
          <a:prstGeom prst="rect">
            <a:avLst/>
          </a:prstGeom>
          <a:noFill/>
          <a:ln w="9525">
            <a:noFill/>
            <a:miter lim="800000"/>
            <a:headEnd/>
            <a:tailEnd/>
          </a:ln>
        </p:spPr>
        <p:txBody>
          <a:bodyPr>
            <a:spAutoFit/>
          </a:bodyPr>
          <a:lstStyle/>
          <a:p>
            <a:pPr>
              <a:spcBef>
                <a:spcPct val="50000"/>
              </a:spcBef>
            </a:pPr>
            <a:r>
              <a:rPr lang="en-US"/>
              <a:t>+</a:t>
            </a:r>
          </a:p>
        </p:txBody>
      </p:sp>
      <p:graphicFrame>
        <p:nvGraphicFramePr>
          <p:cNvPr id="92162" name="Object 9"/>
          <p:cNvGraphicFramePr>
            <a:graphicFrameLocks noChangeAspect="1"/>
          </p:cNvGraphicFramePr>
          <p:nvPr/>
        </p:nvGraphicFramePr>
        <p:xfrm>
          <a:off x="7010400" y="3886200"/>
          <a:ext cx="327025" cy="258763"/>
        </p:xfrm>
        <a:graphic>
          <a:graphicData uri="http://schemas.openxmlformats.org/presentationml/2006/ole">
            <mc:AlternateContent xmlns:mc="http://schemas.openxmlformats.org/markup-compatibility/2006">
              <mc:Choice xmlns:v="urn:schemas-microsoft-com:vml" Requires="v">
                <p:oleObj spid="_x0000_s92254" name="Bitmap Image" r:id="rId6" imgW="327619" imgH="259212" progId="PBrush">
                  <p:embed/>
                </p:oleObj>
              </mc:Choice>
              <mc:Fallback>
                <p:oleObj name="Bitmap Image" r:id="rId6" imgW="327619" imgH="259212" progId="PBrush">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3886200"/>
                        <a:ext cx="327025"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63" name="Object 10"/>
          <p:cNvGraphicFramePr>
            <a:graphicFrameLocks noChangeAspect="1"/>
          </p:cNvGraphicFramePr>
          <p:nvPr/>
        </p:nvGraphicFramePr>
        <p:xfrm>
          <a:off x="7543800" y="1066800"/>
          <a:ext cx="327025" cy="258763"/>
        </p:xfrm>
        <a:graphic>
          <a:graphicData uri="http://schemas.openxmlformats.org/presentationml/2006/ole">
            <mc:AlternateContent xmlns:mc="http://schemas.openxmlformats.org/markup-compatibility/2006">
              <mc:Choice xmlns:v="urn:schemas-microsoft-com:vml" Requires="v">
                <p:oleObj spid="_x0000_s92255" name="Bitmap Image" r:id="rId8" imgW="327619" imgH="259212" progId="PBrush">
                  <p:embed/>
                </p:oleObj>
              </mc:Choice>
              <mc:Fallback>
                <p:oleObj name="Bitmap Image" r:id="rId8" imgW="327619" imgH="259212" progId="PBrush">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1066800"/>
                        <a:ext cx="327025"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1447800" y="3352800"/>
            <a:ext cx="457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7"/>
          <p:cNvSpPr txBox="1">
            <a:spLocks noChangeArrowheads="1"/>
          </p:cNvSpPr>
          <p:nvPr/>
        </p:nvSpPr>
        <p:spPr bwMode="auto">
          <a:xfrm>
            <a:off x="5227320" y="6397626"/>
            <a:ext cx="388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1000" dirty="0" smtClean="0"/>
              <a:t>Original question from Perkins University of Colorado </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43000"/>
            <a:ext cx="7772400" cy="1470025"/>
          </a:xfrm>
        </p:spPr>
        <p:txBody>
          <a:bodyPr>
            <a:normAutofit fontScale="90000"/>
          </a:bodyPr>
          <a:lstStyle/>
          <a:p>
            <a:r>
              <a:rPr lang="en-US" i="1" dirty="0" smtClean="0">
                <a:hlinkClick r:id="rId2"/>
              </a:rPr>
              <a:t>Balloons </a:t>
            </a:r>
            <a:r>
              <a:rPr lang="en-US" i="1" dirty="0">
                <a:hlinkClick r:id="rId2"/>
              </a:rPr>
              <a:t>and Static Electricity </a:t>
            </a:r>
            <a:r>
              <a:rPr lang="en-US" dirty="0"/>
              <a:t>and </a:t>
            </a:r>
            <a:r>
              <a:rPr lang="en-US" i="1" dirty="0">
                <a:hlinkClick r:id="rId3"/>
              </a:rPr>
              <a:t>John </a:t>
            </a:r>
            <a:r>
              <a:rPr lang="en-US" i="1" dirty="0" err="1">
                <a:hlinkClick r:id="rId3"/>
              </a:rPr>
              <a:t>Travoltage</a:t>
            </a:r>
            <a:r>
              <a:rPr lang="en-US" i="1" dirty="0">
                <a:hlinkClick r:id="rId3"/>
              </a:rPr>
              <a:t> </a:t>
            </a:r>
            <a:r>
              <a:rPr lang="en-US" i="1" dirty="0" smtClean="0"/>
              <a:t/>
            </a:r>
            <a:br>
              <a:rPr lang="en-US" i="1" dirty="0" smtClean="0"/>
            </a:br>
            <a:r>
              <a:rPr lang="en-US" dirty="0">
                <a:solidFill>
                  <a:srgbClr val="002060"/>
                </a:solidFill>
                <a:hlinkClick r:id="rId4"/>
              </a:rPr>
              <a:t>Activity link</a:t>
            </a:r>
            <a:r>
              <a:rPr lang="en-US" dirty="0">
                <a:solidFill>
                  <a:srgbClr val="002060"/>
                </a:solidFill>
              </a:rPr>
              <a:t/>
            </a:r>
            <a:br>
              <a:rPr lang="en-US" dirty="0">
                <a:solidFill>
                  <a:srgbClr val="002060"/>
                </a:solidFill>
              </a:rPr>
            </a:br>
            <a:r>
              <a:rPr lang="en-US" dirty="0"/>
              <a:t/>
            </a:r>
            <a:br>
              <a:rPr lang="en-US" dirty="0"/>
            </a:br>
            <a:endParaRPr lang="en-US" dirty="0"/>
          </a:p>
        </p:txBody>
      </p:sp>
      <p:sp>
        <p:nvSpPr>
          <p:cNvPr id="3" name="Subtitle 2"/>
          <p:cNvSpPr>
            <a:spLocks noGrp="1"/>
          </p:cNvSpPr>
          <p:nvPr>
            <p:ph type="subTitle" idx="1"/>
          </p:nvPr>
        </p:nvSpPr>
        <p:spPr>
          <a:xfrm>
            <a:off x="990600" y="3733800"/>
            <a:ext cx="7162800" cy="2133600"/>
          </a:xfrm>
        </p:spPr>
        <p:txBody>
          <a:bodyPr>
            <a:normAutofit fontScale="92500" lnSpcReduction="20000"/>
          </a:bodyPr>
          <a:lstStyle/>
          <a:p>
            <a:pPr algn="l"/>
            <a:r>
              <a:rPr lang="en-US" dirty="0">
                <a:solidFill>
                  <a:srgbClr val="002060"/>
                </a:solidFill>
              </a:rPr>
              <a:t>Learning Goals: Students will be able to describe and draw models for common static electricity concepts. (transfer of charge, induction, attraction, repulsion, and grounding</a:t>
            </a:r>
            <a:r>
              <a:rPr lang="en-US" dirty="0" smtClean="0">
                <a:solidFill>
                  <a:srgbClr val="002060"/>
                </a:solidFill>
              </a:rPr>
              <a:t>)</a:t>
            </a:r>
          </a:p>
          <a:p>
            <a:pPr algn="l"/>
            <a:endParaRPr lang="en-US" dirty="0" smtClean="0">
              <a:solidFill>
                <a:srgbClr val="002060"/>
              </a:solidFill>
            </a:endParaRPr>
          </a:p>
          <a:p>
            <a:pPr algn="l"/>
            <a:endParaRPr lang="en-US" dirty="0"/>
          </a:p>
        </p:txBody>
      </p:sp>
      <p:sp>
        <p:nvSpPr>
          <p:cNvPr id="4" name="TextBox 5"/>
          <p:cNvSpPr txBox="1">
            <a:spLocks noChangeArrowheads="1"/>
          </p:cNvSpPr>
          <p:nvPr/>
        </p:nvSpPr>
        <p:spPr bwMode="auto">
          <a:xfrm>
            <a:off x="3752193" y="6396037"/>
            <a:ext cx="455360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5" action="ppaction://hlinkfile"/>
              </a:rPr>
              <a:t>phet.colorado.edu</a:t>
            </a:r>
            <a:endParaRPr lang="en-US" dirty="0"/>
          </a:p>
        </p:txBody>
      </p:sp>
    </p:spTree>
    <p:extLst>
      <p:ext uri="{BB962C8B-B14F-4D97-AF65-F5344CB8AC3E}">
        <p14:creationId xmlns:p14="http://schemas.microsoft.com/office/powerpoint/2010/main" val="60064458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a:t>
            </a:r>
            <a:r>
              <a:rPr lang="en-US" b="1" dirty="0" smtClean="0"/>
              <a:t>When the balloon is rubbed on the sweater, what might happen?</a:t>
            </a:r>
            <a:endParaRPr lang="en-US" b="1" dirty="0"/>
          </a:p>
        </p:txBody>
      </p:sp>
      <p:pic>
        <p:nvPicPr>
          <p:cNvPr id="3074" name="Picture 2"/>
          <p:cNvPicPr>
            <a:picLocks noChangeAspect="1" noChangeArrowheads="1"/>
          </p:cNvPicPr>
          <p:nvPr/>
        </p:nvPicPr>
        <p:blipFill>
          <a:blip r:embed="rId2" cstate="print"/>
          <a:srcRect/>
          <a:stretch>
            <a:fillRect/>
          </a:stretch>
        </p:blipFill>
        <p:spPr bwMode="auto">
          <a:xfrm>
            <a:off x="2362200" y="1752600"/>
            <a:ext cx="5486400" cy="4977114"/>
          </a:xfrm>
          <a:prstGeom prst="rect">
            <a:avLst/>
          </a:prstGeom>
          <a:noFill/>
          <a:ln w="9525">
            <a:noFill/>
            <a:miter lim="800000"/>
            <a:headEnd/>
            <a:tailEnd/>
          </a:ln>
        </p:spPr>
      </p:pic>
    </p:spTree>
    <p:extLst>
      <p:ext uri="{BB962C8B-B14F-4D97-AF65-F5344CB8AC3E}">
        <p14:creationId xmlns:p14="http://schemas.microsoft.com/office/powerpoint/2010/main" val="16846700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153400" cy="609600"/>
          </a:xfrm>
        </p:spPr>
        <p:txBody>
          <a:bodyPr>
            <a:normAutofit/>
          </a:bodyPr>
          <a:lstStyle/>
          <a:p>
            <a:pPr algn="l"/>
            <a:r>
              <a:rPr lang="en-US" sz="1600" dirty="0" smtClean="0"/>
              <a:t>1</a:t>
            </a:r>
            <a:r>
              <a:rPr lang="en-US" sz="2000" b="1" dirty="0" smtClean="0"/>
              <a:t>. When the balloon is rubbed on the sweater, what might happen?</a:t>
            </a:r>
            <a:endParaRPr lang="en-US" sz="2000" b="1" dirty="0"/>
          </a:p>
        </p:txBody>
      </p:sp>
      <p:sp>
        <p:nvSpPr>
          <p:cNvPr id="3" name="Content Placeholder 2"/>
          <p:cNvSpPr>
            <a:spLocks noGrp="1"/>
          </p:cNvSpPr>
          <p:nvPr>
            <p:ph idx="1"/>
          </p:nvPr>
        </p:nvSpPr>
        <p:spPr>
          <a:xfrm>
            <a:off x="0" y="838200"/>
            <a:ext cx="4876800" cy="4191000"/>
          </a:xfrm>
        </p:spPr>
        <p:txBody>
          <a:bodyPr>
            <a:normAutofit/>
          </a:bodyPr>
          <a:lstStyle/>
          <a:p>
            <a:pPr marL="514350" indent="-514350">
              <a:buNone/>
            </a:pPr>
            <a:r>
              <a:rPr lang="en-US" dirty="0" smtClean="0"/>
              <a:t>A. </a:t>
            </a:r>
            <a:r>
              <a:rPr lang="en-US" b="1" dirty="0"/>
              <a:t>S</a:t>
            </a:r>
            <a:r>
              <a:rPr lang="en-US" b="1" dirty="0" smtClean="0"/>
              <a:t>ome positive charges in the sweater will move onto the balloon</a:t>
            </a:r>
          </a:p>
          <a:p>
            <a:pPr marL="514350" indent="-514350">
              <a:buNone/>
            </a:pPr>
            <a:endParaRPr lang="en-US" b="1" dirty="0" smtClean="0"/>
          </a:p>
          <a:p>
            <a:pPr marL="514350" indent="-514350">
              <a:buNone/>
            </a:pPr>
            <a:r>
              <a:rPr lang="en-US" b="1" dirty="0" smtClean="0"/>
              <a:t>B. Some negative charges in the sweater will move onto the balloon</a:t>
            </a:r>
          </a:p>
          <a:p>
            <a:pPr marL="514350" indent="-514350">
              <a:buNone/>
            </a:pPr>
            <a:endParaRPr lang="en-US" dirty="0" smtClean="0"/>
          </a:p>
        </p:txBody>
      </p:sp>
      <p:pic>
        <p:nvPicPr>
          <p:cNvPr id="4099" name="Picture 3"/>
          <p:cNvPicPr>
            <a:picLocks noChangeAspect="1" noChangeArrowheads="1"/>
          </p:cNvPicPr>
          <p:nvPr/>
        </p:nvPicPr>
        <p:blipFill>
          <a:blip r:embed="rId3" cstate="print"/>
          <a:srcRect/>
          <a:stretch>
            <a:fillRect/>
          </a:stretch>
        </p:blipFill>
        <p:spPr bwMode="auto">
          <a:xfrm>
            <a:off x="4953000" y="685799"/>
            <a:ext cx="1752600" cy="2658219"/>
          </a:xfrm>
          <a:prstGeom prst="rect">
            <a:avLst/>
          </a:prstGeom>
          <a:noFill/>
          <a:ln w="9525">
            <a:noFill/>
            <a:miter lim="800000"/>
            <a:headEnd/>
            <a:tailEnd/>
          </a:ln>
        </p:spPr>
      </p:pic>
      <p:pic>
        <p:nvPicPr>
          <p:cNvPr id="142" name="Picture 3"/>
          <p:cNvPicPr>
            <a:picLocks noChangeAspect="1" noChangeArrowheads="1"/>
          </p:cNvPicPr>
          <p:nvPr/>
        </p:nvPicPr>
        <p:blipFill>
          <a:blip r:embed="rId3" cstate="print"/>
          <a:srcRect/>
          <a:stretch>
            <a:fillRect/>
          </a:stretch>
        </p:blipFill>
        <p:spPr bwMode="auto">
          <a:xfrm>
            <a:off x="4953000" y="3352800"/>
            <a:ext cx="1808629" cy="27432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6858000" y="3276600"/>
            <a:ext cx="1331734" cy="2209800"/>
          </a:xfrm>
          <a:prstGeom prst="rect">
            <a:avLst/>
          </a:prstGeom>
          <a:noFill/>
          <a:ln w="9525">
            <a:noFill/>
            <a:miter lim="800000"/>
            <a:headEnd/>
            <a:tailEnd/>
          </a:ln>
        </p:spPr>
      </p:pic>
      <p:pic>
        <p:nvPicPr>
          <p:cNvPr id="144" name="Picture 10"/>
          <p:cNvPicPr>
            <a:picLocks noChangeAspect="1" noChangeArrowheads="1"/>
          </p:cNvPicPr>
          <p:nvPr/>
        </p:nvPicPr>
        <p:blipFill>
          <a:blip r:embed="rId5" cstate="print"/>
          <a:srcRect/>
          <a:stretch>
            <a:fillRect/>
          </a:stretch>
        </p:blipFill>
        <p:spPr bwMode="auto">
          <a:xfrm>
            <a:off x="6858000" y="838200"/>
            <a:ext cx="1219200" cy="1828800"/>
          </a:xfrm>
          <a:prstGeom prst="rect">
            <a:avLst/>
          </a:prstGeom>
          <a:noFill/>
          <a:ln w="9525">
            <a:noFill/>
            <a:miter lim="800000"/>
            <a:headEnd/>
            <a:tailEnd/>
          </a:ln>
        </p:spPr>
      </p:pic>
    </p:spTree>
    <p:extLst>
      <p:ext uri="{BB962C8B-B14F-4D97-AF65-F5344CB8AC3E}">
        <p14:creationId xmlns:p14="http://schemas.microsoft.com/office/powerpoint/2010/main" val="267937735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2</a:t>
            </a:r>
            <a:r>
              <a:rPr lang="en-US" dirty="0" smtClean="0"/>
              <a:t>. </a:t>
            </a:r>
            <a:r>
              <a:rPr lang="en-US" sz="4000" b="1" dirty="0" smtClean="0"/>
              <a:t>What do you think will happen when the balloon is moved closer to the wall?</a:t>
            </a:r>
            <a:endParaRPr lang="en-US" sz="4000" b="1" dirty="0"/>
          </a:p>
        </p:txBody>
      </p:sp>
      <p:sp>
        <p:nvSpPr>
          <p:cNvPr id="8" name="TextBox 7"/>
          <p:cNvSpPr txBox="1"/>
          <p:nvPr/>
        </p:nvSpPr>
        <p:spPr>
          <a:xfrm>
            <a:off x="6629400" y="2971800"/>
            <a:ext cx="1752600" cy="461665"/>
          </a:xfrm>
          <a:prstGeom prst="rect">
            <a:avLst/>
          </a:prstGeom>
          <a:noFill/>
        </p:spPr>
        <p:txBody>
          <a:bodyPr wrap="square" rtlCol="0">
            <a:spAutoFit/>
          </a:bodyPr>
          <a:lstStyle/>
          <a:p>
            <a:r>
              <a:rPr lang="en-US" sz="2400" b="1" dirty="0" smtClean="0"/>
              <a:t>Neutral wall</a:t>
            </a:r>
            <a:endParaRPr lang="en-US" sz="2400" b="1" dirty="0"/>
          </a:p>
        </p:txBody>
      </p:sp>
      <p:sp>
        <p:nvSpPr>
          <p:cNvPr id="9" name="TextBox 8"/>
          <p:cNvSpPr txBox="1"/>
          <p:nvPr/>
        </p:nvSpPr>
        <p:spPr>
          <a:xfrm>
            <a:off x="838200" y="3048000"/>
            <a:ext cx="1752600" cy="1200329"/>
          </a:xfrm>
          <a:prstGeom prst="rect">
            <a:avLst/>
          </a:prstGeom>
          <a:noFill/>
        </p:spPr>
        <p:txBody>
          <a:bodyPr wrap="square" rtlCol="0">
            <a:spAutoFit/>
          </a:bodyPr>
          <a:lstStyle/>
          <a:p>
            <a:r>
              <a:rPr lang="en-US" sz="2400" b="1" dirty="0" smtClean="0"/>
              <a:t>Negatively charged balloon</a:t>
            </a:r>
            <a:endParaRPr lang="en-US" sz="2400" b="1" dirty="0"/>
          </a:p>
        </p:txBody>
      </p:sp>
      <p:cxnSp>
        <p:nvCxnSpPr>
          <p:cNvPr id="12" name="Straight Arrow Connector 11"/>
          <p:cNvCxnSpPr/>
          <p:nvPr/>
        </p:nvCxnSpPr>
        <p:spPr>
          <a:xfrm>
            <a:off x="4572000" y="3429000"/>
            <a:ext cx="762000" cy="1588"/>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cstate="print"/>
          <a:srcRect/>
          <a:stretch>
            <a:fillRect/>
          </a:stretch>
        </p:blipFill>
        <p:spPr bwMode="auto">
          <a:xfrm>
            <a:off x="5562600" y="1600200"/>
            <a:ext cx="857250" cy="3781425"/>
          </a:xfrm>
          <a:prstGeom prst="rect">
            <a:avLst/>
          </a:prstGeom>
          <a:noFill/>
          <a:ln w="9525">
            <a:solidFill>
              <a:schemeClr val="accent1">
                <a:shade val="50000"/>
              </a:schemeClr>
            </a:solid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2286000" y="1828800"/>
            <a:ext cx="1838325" cy="3333750"/>
          </a:xfrm>
          <a:prstGeom prst="rect">
            <a:avLst/>
          </a:prstGeom>
          <a:noFill/>
          <a:ln w="9525">
            <a:noFill/>
            <a:miter lim="800000"/>
            <a:headEnd/>
            <a:tailEnd/>
          </a:ln>
        </p:spPr>
      </p:pic>
    </p:spTree>
    <p:extLst>
      <p:ext uri="{BB962C8B-B14F-4D97-AF65-F5344CB8AC3E}">
        <p14:creationId xmlns:p14="http://schemas.microsoft.com/office/powerpoint/2010/main" val="253064530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2"/>
          <p:cNvPicPr>
            <a:picLocks noChangeAspect="1" noChangeArrowheads="1"/>
          </p:cNvPicPr>
          <p:nvPr/>
        </p:nvPicPr>
        <p:blipFill>
          <a:blip r:embed="rId3" cstate="print"/>
          <a:srcRect/>
          <a:stretch>
            <a:fillRect/>
          </a:stretch>
        </p:blipFill>
        <p:spPr bwMode="auto">
          <a:xfrm>
            <a:off x="6248400" y="5029200"/>
            <a:ext cx="362766" cy="1600200"/>
          </a:xfrm>
          <a:prstGeom prst="rect">
            <a:avLst/>
          </a:prstGeom>
          <a:blipFill dpi="0" rotWithShape="1">
            <a:blip r:embed="rId4" cstate="print">
              <a:alphaModFix amt="0"/>
            </a:blip>
            <a:srcRect/>
            <a:tile tx="0" ty="0" sx="100000" sy="100000" flip="none" algn="tl"/>
          </a:blipFill>
          <a:ln w="9525">
            <a:noFill/>
            <a:miter lim="800000"/>
            <a:headEnd/>
            <a:tailEnd/>
          </a:ln>
        </p:spPr>
      </p:pic>
      <p:sp>
        <p:nvSpPr>
          <p:cNvPr id="2" name="Title 1"/>
          <p:cNvSpPr>
            <a:spLocks noGrp="1"/>
          </p:cNvSpPr>
          <p:nvPr>
            <p:ph type="title"/>
          </p:nvPr>
        </p:nvSpPr>
        <p:spPr>
          <a:xfrm>
            <a:off x="304800" y="152400"/>
            <a:ext cx="8153400" cy="609600"/>
          </a:xfrm>
        </p:spPr>
        <p:txBody>
          <a:bodyPr>
            <a:normAutofit fontScale="90000"/>
          </a:bodyPr>
          <a:lstStyle/>
          <a:p>
            <a:pPr algn="l"/>
            <a:r>
              <a:rPr lang="en-US" sz="1600" dirty="0"/>
              <a:t>2</a:t>
            </a:r>
            <a:r>
              <a:rPr lang="en-US" sz="1600" dirty="0" smtClean="0"/>
              <a:t>. </a:t>
            </a:r>
            <a:r>
              <a:rPr lang="en-US" sz="2000" b="1" dirty="0" smtClean="0"/>
              <a:t>What do you think will happen when the balloon is moved closer to the wall?</a:t>
            </a:r>
            <a:endParaRPr lang="en-US" sz="2000" b="1" dirty="0"/>
          </a:p>
        </p:txBody>
      </p:sp>
      <p:sp>
        <p:nvSpPr>
          <p:cNvPr id="3" name="Content Placeholder 2"/>
          <p:cNvSpPr>
            <a:spLocks noGrp="1"/>
          </p:cNvSpPr>
          <p:nvPr>
            <p:ph idx="1"/>
          </p:nvPr>
        </p:nvSpPr>
        <p:spPr>
          <a:xfrm>
            <a:off x="381000" y="838200"/>
            <a:ext cx="4572000" cy="6019800"/>
          </a:xfrm>
        </p:spPr>
        <p:txBody>
          <a:bodyPr>
            <a:normAutofit fontScale="92500"/>
          </a:bodyPr>
          <a:lstStyle/>
          <a:p>
            <a:pPr marL="514350" indent="-514350">
              <a:buFont typeface="+mj-lt"/>
              <a:buAutoNum type="alphaUcPeriod"/>
            </a:pPr>
            <a:r>
              <a:rPr lang="en-US" b="1" dirty="0" smtClean="0"/>
              <a:t>Some positive charges in the wall will move towards the balloon</a:t>
            </a:r>
          </a:p>
          <a:p>
            <a:pPr marL="514350" indent="-514350">
              <a:buFont typeface="+mj-lt"/>
              <a:buAutoNum type="alphaUcPeriod"/>
            </a:pPr>
            <a:r>
              <a:rPr lang="en-US" b="1" dirty="0" smtClean="0"/>
              <a:t>Some negative charges in the wall will move towards the balloon</a:t>
            </a:r>
          </a:p>
          <a:p>
            <a:pPr marL="514350" indent="-514350">
              <a:buFont typeface="+mj-lt"/>
              <a:buAutoNum type="alphaUcPeriod"/>
            </a:pPr>
            <a:r>
              <a:rPr lang="en-US" b="1" dirty="0" smtClean="0"/>
              <a:t>Some positive charges in the wall will go onto the balloon</a:t>
            </a:r>
          </a:p>
          <a:p>
            <a:pPr marL="514350" indent="-514350">
              <a:buFont typeface="+mj-lt"/>
              <a:buAutoNum type="alphaUcPeriod"/>
            </a:pPr>
            <a:r>
              <a:rPr lang="en-US" b="1" dirty="0"/>
              <a:t>S</a:t>
            </a:r>
            <a:r>
              <a:rPr lang="en-US" b="1" dirty="0" smtClean="0"/>
              <a:t>ome negative charges on the balloon will go to the wall</a:t>
            </a:r>
          </a:p>
          <a:p>
            <a:pPr marL="514350" indent="-514350">
              <a:buFont typeface="+mj-lt"/>
              <a:buAutoNum type="alphaUcPeriod"/>
            </a:pPr>
            <a:endParaRPr lang="en-US" dirty="0" smtClean="0"/>
          </a:p>
          <a:p>
            <a:pPr marL="514350" indent="-514350">
              <a:buFont typeface="+mj-lt"/>
              <a:buAutoNum type="alphaUcPeriod"/>
            </a:pPr>
            <a:endParaRPr lang="en-US" dirty="0" smtClean="0"/>
          </a:p>
          <a:p>
            <a:pPr marL="514350" indent="-514350">
              <a:buFont typeface="+mj-lt"/>
              <a:buAutoNum type="alphaUcPeriod"/>
            </a:pPr>
            <a:endParaRPr lang="en-US" dirty="0"/>
          </a:p>
        </p:txBody>
      </p:sp>
      <p:grpSp>
        <p:nvGrpSpPr>
          <p:cNvPr id="47" name="Group 46"/>
          <p:cNvGrpSpPr/>
          <p:nvPr/>
        </p:nvGrpSpPr>
        <p:grpSpPr>
          <a:xfrm>
            <a:off x="6248400" y="838200"/>
            <a:ext cx="609600" cy="1304925"/>
            <a:chOff x="6324600" y="838200"/>
            <a:chExt cx="609600" cy="1304925"/>
          </a:xfrm>
        </p:grpSpPr>
        <p:pic>
          <p:nvPicPr>
            <p:cNvPr id="1030" name="Picture 6"/>
            <p:cNvPicPr>
              <a:picLocks noChangeAspect="1" noChangeArrowheads="1"/>
            </p:cNvPicPr>
            <p:nvPr/>
          </p:nvPicPr>
          <p:blipFill>
            <a:blip r:embed="rId5" cstate="print"/>
            <a:srcRect/>
            <a:stretch>
              <a:fillRect/>
            </a:stretch>
          </p:blipFill>
          <p:spPr bwMode="auto">
            <a:xfrm>
              <a:off x="6324600" y="838200"/>
              <a:ext cx="371475" cy="1304925"/>
            </a:xfrm>
            <a:prstGeom prst="rect">
              <a:avLst/>
            </a:prstGeom>
            <a:noFill/>
            <a:ln w="9525">
              <a:noFill/>
              <a:miter lim="800000"/>
              <a:headEnd/>
              <a:tailEnd/>
            </a:ln>
          </p:spPr>
        </p:pic>
        <p:grpSp>
          <p:nvGrpSpPr>
            <p:cNvPr id="46" name="Group 45"/>
            <p:cNvGrpSpPr/>
            <p:nvPr/>
          </p:nvGrpSpPr>
          <p:grpSpPr>
            <a:xfrm>
              <a:off x="6553200" y="914400"/>
              <a:ext cx="381000" cy="1143000"/>
              <a:chOff x="7391400" y="2133600"/>
              <a:chExt cx="914400" cy="2133600"/>
            </a:xfrm>
          </p:grpSpPr>
          <p:grpSp>
            <p:nvGrpSpPr>
              <p:cNvPr id="27" name="Group 26"/>
              <p:cNvGrpSpPr/>
              <p:nvPr/>
            </p:nvGrpSpPr>
            <p:grpSpPr>
              <a:xfrm>
                <a:off x="7391400" y="2819400"/>
                <a:ext cx="685800" cy="685800"/>
                <a:chOff x="7467600" y="1981200"/>
                <a:chExt cx="685800" cy="685800"/>
              </a:xfrm>
            </p:grpSpPr>
            <p:cxnSp>
              <p:nvCxnSpPr>
                <p:cNvPr id="18" name="Straight Connector 17"/>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620000" y="2133600"/>
                <a:ext cx="685800" cy="685800"/>
                <a:chOff x="7467600" y="1981200"/>
                <a:chExt cx="685800" cy="685800"/>
              </a:xfrm>
            </p:grpSpPr>
            <p:cxnSp>
              <p:nvCxnSpPr>
                <p:cNvPr id="29" name="Straight Connector 28"/>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7391400" y="3581400"/>
                <a:ext cx="685800" cy="685800"/>
                <a:chOff x="7467600" y="1981200"/>
                <a:chExt cx="685800" cy="685800"/>
              </a:xfrm>
            </p:grpSpPr>
            <p:cxnSp>
              <p:nvCxnSpPr>
                <p:cNvPr id="38" name="Straight Connector 37"/>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grpSp>
      <p:pic>
        <p:nvPicPr>
          <p:cNvPr id="49" name="Picture 6"/>
          <p:cNvPicPr>
            <a:picLocks noChangeAspect="1" noChangeArrowheads="1"/>
          </p:cNvPicPr>
          <p:nvPr/>
        </p:nvPicPr>
        <p:blipFill>
          <a:blip r:embed="rId5" cstate="print"/>
          <a:srcRect/>
          <a:stretch>
            <a:fillRect/>
          </a:stretch>
        </p:blipFill>
        <p:spPr bwMode="auto">
          <a:xfrm flipH="1">
            <a:off x="6553200" y="2286000"/>
            <a:ext cx="371475" cy="1304925"/>
          </a:xfrm>
          <a:prstGeom prst="rect">
            <a:avLst/>
          </a:prstGeom>
          <a:noFill/>
          <a:ln w="9525">
            <a:noFill/>
            <a:miter lim="800000"/>
            <a:headEnd/>
            <a:tailEnd/>
          </a:ln>
        </p:spPr>
      </p:pic>
      <p:grpSp>
        <p:nvGrpSpPr>
          <p:cNvPr id="50" name="Group 45"/>
          <p:cNvGrpSpPr/>
          <p:nvPr/>
        </p:nvGrpSpPr>
        <p:grpSpPr>
          <a:xfrm flipH="1">
            <a:off x="6324600" y="3733800"/>
            <a:ext cx="381000" cy="1066800"/>
            <a:chOff x="7391400" y="2133600"/>
            <a:chExt cx="914400" cy="2133600"/>
          </a:xfrm>
        </p:grpSpPr>
        <p:grpSp>
          <p:nvGrpSpPr>
            <p:cNvPr id="51" name="Group 26"/>
            <p:cNvGrpSpPr/>
            <p:nvPr/>
          </p:nvGrpSpPr>
          <p:grpSpPr>
            <a:xfrm>
              <a:off x="7391400" y="2819400"/>
              <a:ext cx="685800" cy="685800"/>
              <a:chOff x="7467600" y="1981200"/>
              <a:chExt cx="685800" cy="685800"/>
            </a:xfrm>
          </p:grpSpPr>
          <p:cxnSp>
            <p:nvCxnSpPr>
              <p:cNvPr id="70" name="Straight Connector 69"/>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nvGrpSpPr>
            <p:cNvPr id="52" name="Group 27"/>
            <p:cNvGrpSpPr/>
            <p:nvPr/>
          </p:nvGrpSpPr>
          <p:grpSpPr>
            <a:xfrm>
              <a:off x="7620000" y="2133600"/>
              <a:ext cx="685800" cy="685800"/>
              <a:chOff x="7467600" y="1981200"/>
              <a:chExt cx="685800" cy="685800"/>
            </a:xfrm>
          </p:grpSpPr>
          <p:cxnSp>
            <p:nvCxnSpPr>
              <p:cNvPr id="62" name="Straight Connector 61"/>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nvGrpSpPr>
            <p:cNvPr id="53" name="Group 36"/>
            <p:cNvGrpSpPr/>
            <p:nvPr/>
          </p:nvGrpSpPr>
          <p:grpSpPr>
            <a:xfrm>
              <a:off x="7391400" y="3581400"/>
              <a:ext cx="685800" cy="685800"/>
              <a:chOff x="7467600" y="1981200"/>
              <a:chExt cx="685800" cy="685800"/>
            </a:xfrm>
          </p:grpSpPr>
          <p:cxnSp>
            <p:nvCxnSpPr>
              <p:cNvPr id="54" name="Straight Connector 53"/>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pic>
        <p:nvPicPr>
          <p:cNvPr id="80" name="Picture 6"/>
          <p:cNvPicPr>
            <a:picLocks noChangeAspect="1" noChangeArrowheads="1"/>
          </p:cNvPicPr>
          <p:nvPr/>
        </p:nvPicPr>
        <p:blipFill>
          <a:blip r:embed="rId5" cstate="print"/>
          <a:srcRect/>
          <a:stretch>
            <a:fillRect/>
          </a:stretch>
        </p:blipFill>
        <p:spPr bwMode="auto">
          <a:xfrm flipH="1">
            <a:off x="6019800" y="3657601"/>
            <a:ext cx="325380" cy="1143000"/>
          </a:xfrm>
          <a:prstGeom prst="rect">
            <a:avLst/>
          </a:prstGeom>
          <a:solidFill>
            <a:srgbClr val="FFC000"/>
          </a:solidFill>
          <a:ln w="9525">
            <a:noFill/>
            <a:miter lim="800000"/>
            <a:headEnd/>
            <a:tailEnd/>
          </a:ln>
        </p:spPr>
      </p:pic>
      <p:grpSp>
        <p:nvGrpSpPr>
          <p:cNvPr id="83" name="Group 45"/>
          <p:cNvGrpSpPr/>
          <p:nvPr/>
        </p:nvGrpSpPr>
        <p:grpSpPr>
          <a:xfrm flipH="1">
            <a:off x="6096000" y="5181600"/>
            <a:ext cx="381000" cy="1143000"/>
            <a:chOff x="7391400" y="2133600"/>
            <a:chExt cx="914400" cy="2133600"/>
          </a:xfrm>
        </p:grpSpPr>
        <p:grpSp>
          <p:nvGrpSpPr>
            <p:cNvPr id="84" name="Group 26"/>
            <p:cNvGrpSpPr/>
            <p:nvPr/>
          </p:nvGrpSpPr>
          <p:grpSpPr>
            <a:xfrm>
              <a:off x="7391400" y="2819400"/>
              <a:ext cx="685800" cy="685800"/>
              <a:chOff x="7467600" y="1981200"/>
              <a:chExt cx="685800" cy="685800"/>
            </a:xfrm>
          </p:grpSpPr>
          <p:cxnSp>
            <p:nvCxnSpPr>
              <p:cNvPr id="103" name="Straight Connector 102"/>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nvGrpSpPr>
            <p:cNvPr id="85" name="Group 27"/>
            <p:cNvGrpSpPr/>
            <p:nvPr/>
          </p:nvGrpSpPr>
          <p:grpSpPr>
            <a:xfrm>
              <a:off x="7620000" y="2133600"/>
              <a:ext cx="685800" cy="685800"/>
              <a:chOff x="7467600" y="1981200"/>
              <a:chExt cx="685800" cy="685800"/>
            </a:xfrm>
          </p:grpSpPr>
          <p:cxnSp>
            <p:nvCxnSpPr>
              <p:cNvPr id="95" name="Straight Connector 94"/>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nvGrpSpPr>
            <p:cNvPr id="86" name="Group 36"/>
            <p:cNvGrpSpPr/>
            <p:nvPr/>
          </p:nvGrpSpPr>
          <p:grpSpPr>
            <a:xfrm>
              <a:off x="7391400" y="3581400"/>
              <a:ext cx="685800" cy="685800"/>
              <a:chOff x="7467600" y="1981200"/>
              <a:chExt cx="685800" cy="685800"/>
            </a:xfrm>
          </p:grpSpPr>
          <p:cxnSp>
            <p:nvCxnSpPr>
              <p:cNvPr id="87" name="Straight Connector 86"/>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pic>
        <p:nvPicPr>
          <p:cNvPr id="1033" name="Picture 9"/>
          <p:cNvPicPr>
            <a:picLocks noChangeAspect="1" noChangeArrowheads="1"/>
          </p:cNvPicPr>
          <p:nvPr/>
        </p:nvPicPr>
        <p:blipFill>
          <a:blip r:embed="rId6" cstate="print"/>
          <a:srcRect/>
          <a:stretch>
            <a:fillRect/>
          </a:stretch>
        </p:blipFill>
        <p:spPr bwMode="auto">
          <a:xfrm>
            <a:off x="5181600" y="5105400"/>
            <a:ext cx="893532" cy="1371600"/>
          </a:xfrm>
          <a:prstGeom prst="rect">
            <a:avLst/>
          </a:prstGeom>
          <a:noFill/>
          <a:ln w="9525">
            <a:noFill/>
            <a:miter lim="800000"/>
            <a:headEnd/>
            <a:tailEnd/>
          </a:ln>
        </p:spPr>
      </p:pic>
      <p:grpSp>
        <p:nvGrpSpPr>
          <p:cNvPr id="113" name="Group 45"/>
          <p:cNvGrpSpPr/>
          <p:nvPr/>
        </p:nvGrpSpPr>
        <p:grpSpPr>
          <a:xfrm flipH="1">
            <a:off x="6324600" y="2438400"/>
            <a:ext cx="381000" cy="1143000"/>
            <a:chOff x="7391400" y="2133600"/>
            <a:chExt cx="914400" cy="2133600"/>
          </a:xfrm>
        </p:grpSpPr>
        <p:grpSp>
          <p:nvGrpSpPr>
            <p:cNvPr id="114" name="Group 26"/>
            <p:cNvGrpSpPr/>
            <p:nvPr/>
          </p:nvGrpSpPr>
          <p:grpSpPr>
            <a:xfrm>
              <a:off x="7391400" y="2819400"/>
              <a:ext cx="685800" cy="685800"/>
              <a:chOff x="7467600" y="1981200"/>
              <a:chExt cx="685800" cy="685800"/>
            </a:xfrm>
          </p:grpSpPr>
          <p:cxnSp>
            <p:nvCxnSpPr>
              <p:cNvPr id="133" name="Straight Connector 132"/>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nvGrpSpPr>
            <p:cNvPr id="115" name="Group 27"/>
            <p:cNvGrpSpPr/>
            <p:nvPr/>
          </p:nvGrpSpPr>
          <p:grpSpPr>
            <a:xfrm>
              <a:off x="7620000" y="2133600"/>
              <a:ext cx="685800" cy="685800"/>
              <a:chOff x="7467600" y="1981200"/>
              <a:chExt cx="685800" cy="685800"/>
            </a:xfrm>
          </p:grpSpPr>
          <p:cxnSp>
            <p:nvCxnSpPr>
              <p:cNvPr id="125" name="Straight Connector 124"/>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nvGrpSpPr>
            <p:cNvPr id="116" name="Group 36"/>
            <p:cNvGrpSpPr/>
            <p:nvPr/>
          </p:nvGrpSpPr>
          <p:grpSpPr>
            <a:xfrm>
              <a:off x="7391400" y="3581400"/>
              <a:ext cx="685800" cy="685800"/>
              <a:chOff x="7467600" y="1981200"/>
              <a:chExt cx="685800" cy="685800"/>
            </a:xfrm>
          </p:grpSpPr>
          <p:cxnSp>
            <p:nvCxnSpPr>
              <p:cNvPr id="117" name="Straight Connector 116"/>
              <p:cNvCxnSpPr/>
              <p:nvPr/>
            </p:nvCxnSpPr>
            <p:spPr>
              <a:xfrm>
                <a:off x="7467600" y="19812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543800" y="21336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696200" y="2286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543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924800" y="2057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924800" y="24384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7543800" y="26670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848600" y="2590800"/>
                <a:ext cx="228600" cy="0"/>
              </a:xfrm>
              <a:prstGeom prst="line">
                <a:avLst/>
              </a:prstGeom>
              <a:ln w="47625"/>
            </p:spPr>
            <p:style>
              <a:lnRef idx="1">
                <a:schemeClr val="accent1"/>
              </a:lnRef>
              <a:fillRef idx="0">
                <a:schemeClr val="accent1"/>
              </a:fillRef>
              <a:effectRef idx="0">
                <a:schemeClr val="accent1"/>
              </a:effectRef>
              <a:fontRef idx="minor">
                <a:schemeClr val="tx1"/>
              </a:fontRef>
            </p:style>
          </p:cxnSp>
        </p:grpSp>
      </p:grpSp>
      <p:pic>
        <p:nvPicPr>
          <p:cNvPr id="145" name="Picture 4"/>
          <p:cNvPicPr>
            <a:picLocks noChangeAspect="1" noChangeArrowheads="1"/>
          </p:cNvPicPr>
          <p:nvPr/>
        </p:nvPicPr>
        <p:blipFill>
          <a:blip r:embed="rId7" cstate="print"/>
          <a:srcRect b="13636"/>
          <a:stretch>
            <a:fillRect/>
          </a:stretch>
        </p:blipFill>
        <p:spPr bwMode="auto">
          <a:xfrm>
            <a:off x="5334000" y="838200"/>
            <a:ext cx="838200" cy="1312772"/>
          </a:xfrm>
          <a:prstGeom prst="rect">
            <a:avLst/>
          </a:prstGeom>
          <a:noFill/>
          <a:ln w="9525">
            <a:noFill/>
            <a:miter lim="800000"/>
            <a:headEnd/>
            <a:tailEnd/>
          </a:ln>
        </p:spPr>
      </p:pic>
      <p:pic>
        <p:nvPicPr>
          <p:cNvPr id="146" name="Picture 4"/>
          <p:cNvPicPr>
            <a:picLocks noChangeAspect="1" noChangeArrowheads="1"/>
          </p:cNvPicPr>
          <p:nvPr/>
        </p:nvPicPr>
        <p:blipFill>
          <a:blip r:embed="rId7" cstate="print"/>
          <a:srcRect b="13636"/>
          <a:stretch>
            <a:fillRect/>
          </a:stretch>
        </p:blipFill>
        <p:spPr bwMode="auto">
          <a:xfrm>
            <a:off x="5410200" y="2286000"/>
            <a:ext cx="838200" cy="1312772"/>
          </a:xfrm>
          <a:prstGeom prst="rect">
            <a:avLst/>
          </a:prstGeom>
          <a:noFill/>
          <a:ln w="9525">
            <a:noFill/>
            <a:miter lim="800000"/>
            <a:headEnd/>
            <a:tailEnd/>
          </a:ln>
        </p:spPr>
      </p:pic>
      <p:pic>
        <p:nvPicPr>
          <p:cNvPr id="1034" name="Picture 10"/>
          <p:cNvPicPr>
            <a:picLocks noChangeAspect="1" noChangeArrowheads="1"/>
          </p:cNvPicPr>
          <p:nvPr/>
        </p:nvPicPr>
        <p:blipFill>
          <a:blip r:embed="rId8" cstate="print"/>
          <a:srcRect/>
          <a:stretch>
            <a:fillRect/>
          </a:stretch>
        </p:blipFill>
        <p:spPr bwMode="auto">
          <a:xfrm>
            <a:off x="5334000" y="3581400"/>
            <a:ext cx="876300" cy="1314450"/>
          </a:xfrm>
          <a:prstGeom prst="rect">
            <a:avLst/>
          </a:prstGeom>
          <a:noFill/>
          <a:ln w="9525">
            <a:noFill/>
            <a:miter lim="800000"/>
            <a:headEnd/>
            <a:tailEnd/>
          </a:ln>
        </p:spPr>
      </p:pic>
    </p:spTree>
    <p:extLst>
      <p:ext uri="{BB962C8B-B14F-4D97-AF65-F5344CB8AC3E}">
        <p14:creationId xmlns:p14="http://schemas.microsoft.com/office/powerpoint/2010/main" val="24026943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4800" y="533400"/>
            <a:ext cx="8229600" cy="2133600"/>
          </a:xfrm>
        </p:spPr>
        <p:txBody>
          <a:bodyPr/>
          <a:lstStyle/>
          <a:p>
            <a:pPr algn="l"/>
            <a:r>
              <a:rPr lang="en-US" sz="2400" smtClean="0"/>
              <a:t>Use Moving man to show this: I set the acceleration at about 3 then paused the sim by the time the man got to the 4 spot, then I changed the acceleration to 0. If you have Moving man open with this type of scenario, you can use the grey bar to show that the speed was zero increasing and then constant.</a:t>
            </a:r>
            <a:br>
              <a:rPr lang="en-US" sz="2400" smtClean="0"/>
            </a:br>
            <a:endParaRPr lang="en-US" sz="2400" smtClean="0"/>
          </a:p>
        </p:txBody>
      </p:sp>
      <p:pic>
        <p:nvPicPr>
          <p:cNvPr id="18434" name="Picture 3"/>
          <p:cNvPicPr>
            <a:picLocks noChangeAspect="1" noChangeArrowheads="1"/>
          </p:cNvPicPr>
          <p:nvPr/>
        </p:nvPicPr>
        <p:blipFill>
          <a:blip r:embed="rId2" cstate="print"/>
          <a:srcRect/>
          <a:stretch>
            <a:fillRect/>
          </a:stretch>
        </p:blipFill>
        <p:spPr bwMode="auto">
          <a:xfrm>
            <a:off x="1905000" y="2590800"/>
            <a:ext cx="6324600" cy="3557588"/>
          </a:xfrm>
          <a:prstGeom prst="rect">
            <a:avLst/>
          </a:prstGeom>
          <a:noFill/>
          <a:ln w="9525">
            <a:noFill/>
            <a:miter lim="800000"/>
            <a:headEnd/>
            <a:tailEnd/>
          </a:ln>
        </p:spPr>
      </p:pic>
    </p:spTree>
    <p:extLst>
      <p:ext uri="{BB962C8B-B14F-4D97-AF65-F5344CB8AC3E}">
        <p14:creationId xmlns:p14="http://schemas.microsoft.com/office/powerpoint/2010/main" val="76917672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pPr algn="l"/>
            <a:r>
              <a:rPr lang="en-US" dirty="0"/>
              <a:t>3</a:t>
            </a:r>
            <a:r>
              <a:rPr lang="en-US" dirty="0" smtClean="0"/>
              <a:t>. </a:t>
            </a:r>
            <a:r>
              <a:rPr lang="en-US" sz="4000" b="1" dirty="0" smtClean="0"/>
              <a:t>What do you think the balloons will do?</a:t>
            </a:r>
            <a:endParaRPr lang="en-US" sz="4000" b="1" dirty="0"/>
          </a:p>
        </p:txBody>
      </p:sp>
      <p:sp>
        <p:nvSpPr>
          <p:cNvPr id="9" name="TextBox 8"/>
          <p:cNvSpPr txBox="1"/>
          <p:nvPr/>
        </p:nvSpPr>
        <p:spPr>
          <a:xfrm>
            <a:off x="304800" y="3048000"/>
            <a:ext cx="2286000" cy="1569660"/>
          </a:xfrm>
          <a:prstGeom prst="rect">
            <a:avLst/>
          </a:prstGeom>
          <a:noFill/>
        </p:spPr>
        <p:txBody>
          <a:bodyPr wrap="square" rtlCol="0">
            <a:spAutoFit/>
          </a:bodyPr>
          <a:lstStyle/>
          <a:p>
            <a:r>
              <a:rPr lang="en-US" sz="3200" b="1" dirty="0" smtClean="0"/>
              <a:t>Negatively charged balloon</a:t>
            </a:r>
            <a:endParaRPr lang="en-US" sz="3200" b="1" dirty="0"/>
          </a:p>
        </p:txBody>
      </p:sp>
      <p:grpSp>
        <p:nvGrpSpPr>
          <p:cNvPr id="19" name="Group 18"/>
          <p:cNvGrpSpPr/>
          <p:nvPr/>
        </p:nvGrpSpPr>
        <p:grpSpPr>
          <a:xfrm>
            <a:off x="2286000" y="1828800"/>
            <a:ext cx="4200525" cy="4419600"/>
            <a:chOff x="2286000" y="1828800"/>
            <a:chExt cx="4200525" cy="4419600"/>
          </a:xfrm>
        </p:grpSpPr>
        <p:pic>
          <p:nvPicPr>
            <p:cNvPr id="2052" name="Picture 4"/>
            <p:cNvPicPr>
              <a:picLocks noChangeAspect="1" noChangeArrowheads="1"/>
            </p:cNvPicPr>
            <p:nvPr/>
          </p:nvPicPr>
          <p:blipFill>
            <a:blip r:embed="rId2" cstate="print"/>
            <a:srcRect b="15429"/>
            <a:stretch>
              <a:fillRect/>
            </a:stretch>
          </p:blipFill>
          <p:spPr bwMode="auto">
            <a:xfrm>
              <a:off x="2286000" y="1828800"/>
              <a:ext cx="1838325" cy="2819400"/>
            </a:xfrm>
            <a:prstGeom prst="rect">
              <a:avLst/>
            </a:prstGeom>
            <a:noFill/>
            <a:ln w="9525">
              <a:noFill/>
              <a:miter lim="800000"/>
              <a:headEnd/>
              <a:tailEnd/>
            </a:ln>
          </p:spPr>
        </p:pic>
        <p:pic>
          <p:nvPicPr>
            <p:cNvPr id="13" name="Picture 4"/>
            <p:cNvPicPr>
              <a:picLocks noChangeAspect="1" noChangeArrowheads="1"/>
            </p:cNvPicPr>
            <p:nvPr/>
          </p:nvPicPr>
          <p:blipFill>
            <a:blip r:embed="rId2" cstate="print"/>
            <a:srcRect b="15429"/>
            <a:stretch>
              <a:fillRect/>
            </a:stretch>
          </p:blipFill>
          <p:spPr bwMode="auto">
            <a:xfrm flipH="1">
              <a:off x="4648200" y="1905000"/>
              <a:ext cx="1838325" cy="2819400"/>
            </a:xfrm>
            <a:prstGeom prst="rect">
              <a:avLst/>
            </a:prstGeom>
            <a:noFill/>
            <a:ln w="9525">
              <a:noFill/>
              <a:miter lim="800000"/>
              <a:headEnd/>
              <a:tailEnd/>
            </a:ln>
          </p:spPr>
        </p:pic>
        <p:cxnSp>
          <p:nvCxnSpPr>
            <p:cNvPr id="15" name="Straight Connector 14"/>
            <p:cNvCxnSpPr/>
            <p:nvPr/>
          </p:nvCxnSpPr>
          <p:spPr>
            <a:xfrm rot="16200000" flipH="1">
              <a:off x="3083718" y="4841082"/>
              <a:ext cx="1524000" cy="11382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150518" y="4917282"/>
              <a:ext cx="1524000" cy="1138236"/>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6553200" y="3048000"/>
            <a:ext cx="2286000" cy="1569660"/>
          </a:xfrm>
          <a:prstGeom prst="rect">
            <a:avLst/>
          </a:prstGeom>
          <a:noFill/>
        </p:spPr>
        <p:txBody>
          <a:bodyPr wrap="square" rtlCol="0">
            <a:spAutoFit/>
          </a:bodyPr>
          <a:lstStyle/>
          <a:p>
            <a:r>
              <a:rPr lang="en-US" sz="3200" b="1" dirty="0" smtClean="0"/>
              <a:t>Negatively charged balloon</a:t>
            </a:r>
            <a:endParaRPr lang="en-US" sz="3200" b="1" dirty="0"/>
          </a:p>
        </p:txBody>
      </p:sp>
    </p:spTree>
    <p:extLst>
      <p:ext uri="{BB962C8B-B14F-4D97-AF65-F5344CB8AC3E}">
        <p14:creationId xmlns:p14="http://schemas.microsoft.com/office/powerpoint/2010/main" val="205693372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05800" cy="609600"/>
          </a:xfrm>
        </p:spPr>
        <p:txBody>
          <a:bodyPr>
            <a:normAutofit/>
          </a:bodyPr>
          <a:lstStyle/>
          <a:p>
            <a:pPr algn="l"/>
            <a:r>
              <a:rPr lang="en-US" sz="3200" dirty="0" smtClean="0">
                <a:latin typeface="+mn-lt"/>
              </a:rPr>
              <a:t>3</a:t>
            </a:r>
            <a:r>
              <a:rPr lang="en-US" sz="1800" dirty="0" smtClean="0">
                <a:latin typeface="+mn-lt"/>
              </a:rPr>
              <a:t>. </a:t>
            </a:r>
            <a:r>
              <a:rPr lang="en-US" sz="3200" b="1" dirty="0" smtClean="0"/>
              <a:t>What do you think the balloons will do?</a:t>
            </a:r>
            <a:endParaRPr lang="en-US" sz="3200" b="1" dirty="0"/>
          </a:p>
        </p:txBody>
      </p:sp>
      <p:sp>
        <p:nvSpPr>
          <p:cNvPr id="3" name="Content Placeholder 2"/>
          <p:cNvSpPr>
            <a:spLocks noGrp="1"/>
          </p:cNvSpPr>
          <p:nvPr>
            <p:ph idx="1"/>
          </p:nvPr>
        </p:nvSpPr>
        <p:spPr>
          <a:xfrm>
            <a:off x="381000" y="838200"/>
            <a:ext cx="6324600" cy="6019800"/>
          </a:xfrm>
        </p:spPr>
        <p:txBody>
          <a:bodyPr>
            <a:normAutofit/>
          </a:bodyPr>
          <a:lstStyle/>
          <a:p>
            <a:pPr marL="514350" indent="-514350">
              <a:buFont typeface="+mj-lt"/>
              <a:buAutoNum type="alphaUcPeriod"/>
            </a:pPr>
            <a:r>
              <a:rPr lang="en-US" b="1" dirty="0" smtClean="0"/>
              <a:t>The balloons will move towards each other</a:t>
            </a:r>
          </a:p>
          <a:p>
            <a:pPr marL="514350" indent="-514350">
              <a:buNone/>
            </a:pPr>
            <a:endParaRPr lang="en-US" b="1" dirty="0" smtClean="0"/>
          </a:p>
          <a:p>
            <a:pPr marL="514350" indent="-514350">
              <a:buNone/>
            </a:pPr>
            <a:r>
              <a:rPr lang="en-US" b="1" dirty="0" smtClean="0"/>
              <a:t>B. The balloons will move away from each other</a:t>
            </a:r>
          </a:p>
          <a:p>
            <a:pPr marL="514350" indent="-514350">
              <a:buFont typeface="+mj-lt"/>
              <a:buAutoNum type="alphaUcPeriod"/>
            </a:pPr>
            <a:endParaRPr lang="en-US" b="1" dirty="0"/>
          </a:p>
          <a:p>
            <a:pPr marL="514350" indent="-514350">
              <a:buFont typeface="+mj-lt"/>
              <a:buAutoNum type="alphaUcPeriod"/>
            </a:pPr>
            <a:endParaRPr lang="en-US" b="1" dirty="0" smtClean="0"/>
          </a:p>
          <a:p>
            <a:pPr marL="514350" indent="-514350">
              <a:buNone/>
            </a:pPr>
            <a:r>
              <a:rPr lang="en-US" b="1" dirty="0" smtClean="0"/>
              <a:t>C. The balloons will not move.</a:t>
            </a:r>
          </a:p>
          <a:p>
            <a:pPr marL="514350" indent="-514350">
              <a:buNone/>
            </a:pPr>
            <a:endParaRPr lang="en-US" dirty="0" smtClean="0"/>
          </a:p>
          <a:p>
            <a:pPr marL="514350" indent="-514350">
              <a:buFont typeface="+mj-lt"/>
              <a:buAutoNum type="alphaUcPeriod"/>
            </a:pPr>
            <a:endParaRPr lang="en-US" dirty="0" smtClean="0"/>
          </a:p>
          <a:p>
            <a:pPr marL="514350" indent="-514350">
              <a:buFont typeface="+mj-lt"/>
              <a:buAutoNum type="alphaUcPeriod"/>
            </a:pPr>
            <a:endParaRPr lang="en-US" dirty="0"/>
          </a:p>
        </p:txBody>
      </p:sp>
      <p:grpSp>
        <p:nvGrpSpPr>
          <p:cNvPr id="161" name="Group 160"/>
          <p:cNvGrpSpPr/>
          <p:nvPr/>
        </p:nvGrpSpPr>
        <p:grpSpPr>
          <a:xfrm>
            <a:off x="6553200" y="685800"/>
            <a:ext cx="1752600" cy="1981200"/>
            <a:chOff x="5334000" y="762000"/>
            <a:chExt cx="1948197" cy="2667001"/>
          </a:xfrm>
        </p:grpSpPr>
        <p:pic>
          <p:nvPicPr>
            <p:cNvPr id="142" name="Picture 4"/>
            <p:cNvPicPr>
              <a:picLocks noChangeAspect="1" noChangeArrowheads="1"/>
            </p:cNvPicPr>
            <p:nvPr/>
          </p:nvPicPr>
          <p:blipFill>
            <a:blip r:embed="rId3" cstate="print"/>
            <a:srcRect b="15429"/>
            <a:stretch>
              <a:fillRect/>
            </a:stretch>
          </p:blipFill>
          <p:spPr bwMode="auto">
            <a:xfrm>
              <a:off x="5334000" y="762000"/>
              <a:ext cx="1033797" cy="1701362"/>
            </a:xfrm>
            <a:prstGeom prst="rect">
              <a:avLst/>
            </a:prstGeom>
            <a:noFill/>
            <a:ln w="9525">
              <a:noFill/>
              <a:miter lim="800000"/>
              <a:headEnd/>
              <a:tailEnd/>
            </a:ln>
          </p:spPr>
        </p:pic>
        <p:pic>
          <p:nvPicPr>
            <p:cNvPr id="143" name="Picture 4"/>
            <p:cNvPicPr>
              <a:picLocks noChangeAspect="1" noChangeArrowheads="1"/>
            </p:cNvPicPr>
            <p:nvPr/>
          </p:nvPicPr>
          <p:blipFill>
            <a:blip r:embed="rId3" cstate="print"/>
            <a:srcRect b="15429"/>
            <a:stretch>
              <a:fillRect/>
            </a:stretch>
          </p:blipFill>
          <p:spPr bwMode="auto">
            <a:xfrm flipH="1">
              <a:off x="6248400" y="762000"/>
              <a:ext cx="1033797" cy="1701362"/>
            </a:xfrm>
            <a:prstGeom prst="rect">
              <a:avLst/>
            </a:prstGeom>
            <a:noFill/>
            <a:ln w="9525">
              <a:noFill/>
              <a:miter lim="800000"/>
              <a:headEnd/>
              <a:tailEnd/>
            </a:ln>
          </p:spPr>
        </p:pic>
        <p:cxnSp>
          <p:nvCxnSpPr>
            <p:cNvPr id="144" name="Straight Connector 143"/>
            <p:cNvCxnSpPr/>
            <p:nvPr/>
          </p:nvCxnSpPr>
          <p:spPr>
            <a:xfrm rot="16200000" flipH="1">
              <a:off x="5663116" y="2691317"/>
              <a:ext cx="965641" cy="50972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43" idx="2"/>
            </p:cNvCxnSpPr>
            <p:nvPr/>
          </p:nvCxnSpPr>
          <p:spPr>
            <a:xfrm rot="5400000">
              <a:off x="6100230" y="2763932"/>
              <a:ext cx="965638" cy="364498"/>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6553200" y="2500185"/>
            <a:ext cx="2590800" cy="2209800"/>
            <a:chOff x="6172200" y="2209800"/>
            <a:chExt cx="2971800" cy="2667003"/>
          </a:xfrm>
        </p:grpSpPr>
        <p:pic>
          <p:nvPicPr>
            <p:cNvPr id="149" name="Picture 4"/>
            <p:cNvPicPr>
              <a:picLocks noChangeAspect="1" noChangeArrowheads="1"/>
            </p:cNvPicPr>
            <p:nvPr/>
          </p:nvPicPr>
          <p:blipFill>
            <a:blip r:embed="rId3" cstate="print"/>
            <a:srcRect b="15429"/>
            <a:stretch>
              <a:fillRect/>
            </a:stretch>
          </p:blipFill>
          <p:spPr bwMode="auto">
            <a:xfrm>
              <a:off x="6172200" y="2209800"/>
              <a:ext cx="1033797" cy="1701362"/>
            </a:xfrm>
            <a:prstGeom prst="rect">
              <a:avLst/>
            </a:prstGeom>
            <a:noFill/>
            <a:ln w="9525">
              <a:noFill/>
              <a:miter lim="800000"/>
              <a:headEnd/>
              <a:tailEnd/>
            </a:ln>
          </p:spPr>
        </p:pic>
        <p:pic>
          <p:nvPicPr>
            <p:cNvPr id="150" name="Picture 4"/>
            <p:cNvPicPr>
              <a:picLocks noChangeAspect="1" noChangeArrowheads="1"/>
            </p:cNvPicPr>
            <p:nvPr/>
          </p:nvPicPr>
          <p:blipFill>
            <a:blip r:embed="rId3" cstate="print"/>
            <a:srcRect b="15429"/>
            <a:stretch>
              <a:fillRect/>
            </a:stretch>
          </p:blipFill>
          <p:spPr bwMode="auto">
            <a:xfrm flipH="1">
              <a:off x="8110203" y="2286000"/>
              <a:ext cx="1033797" cy="1701362"/>
            </a:xfrm>
            <a:prstGeom prst="rect">
              <a:avLst/>
            </a:prstGeom>
            <a:noFill/>
            <a:ln w="9525">
              <a:noFill/>
              <a:miter lim="800000"/>
              <a:headEnd/>
              <a:tailEnd/>
            </a:ln>
          </p:spPr>
        </p:pic>
        <p:cxnSp>
          <p:nvCxnSpPr>
            <p:cNvPr id="151" name="Straight Connector 150"/>
            <p:cNvCxnSpPr/>
            <p:nvPr/>
          </p:nvCxnSpPr>
          <p:spPr>
            <a:xfrm>
              <a:off x="6729273" y="3911161"/>
              <a:ext cx="1043129" cy="96564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150" idx="2"/>
            </p:cNvCxnSpPr>
            <p:nvPr/>
          </p:nvCxnSpPr>
          <p:spPr>
            <a:xfrm rot="5400000">
              <a:off x="7755031" y="4004732"/>
              <a:ext cx="889440" cy="854701"/>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5943600" y="4876800"/>
            <a:ext cx="2209800" cy="1752600"/>
            <a:chOff x="2286000" y="1828800"/>
            <a:chExt cx="4200525" cy="4419600"/>
          </a:xfrm>
        </p:grpSpPr>
        <p:pic>
          <p:nvPicPr>
            <p:cNvPr id="154" name="Picture 4"/>
            <p:cNvPicPr>
              <a:picLocks noChangeAspect="1" noChangeArrowheads="1"/>
            </p:cNvPicPr>
            <p:nvPr/>
          </p:nvPicPr>
          <p:blipFill>
            <a:blip r:embed="rId3" cstate="print"/>
            <a:srcRect b="15429"/>
            <a:stretch>
              <a:fillRect/>
            </a:stretch>
          </p:blipFill>
          <p:spPr bwMode="auto">
            <a:xfrm>
              <a:off x="2286000" y="1828800"/>
              <a:ext cx="1838325" cy="2819400"/>
            </a:xfrm>
            <a:prstGeom prst="rect">
              <a:avLst/>
            </a:prstGeom>
            <a:noFill/>
            <a:ln w="9525">
              <a:noFill/>
              <a:miter lim="800000"/>
              <a:headEnd/>
              <a:tailEnd/>
            </a:ln>
          </p:spPr>
        </p:pic>
        <p:pic>
          <p:nvPicPr>
            <p:cNvPr id="155" name="Picture 4"/>
            <p:cNvPicPr>
              <a:picLocks noChangeAspect="1" noChangeArrowheads="1"/>
            </p:cNvPicPr>
            <p:nvPr/>
          </p:nvPicPr>
          <p:blipFill>
            <a:blip r:embed="rId3" cstate="print"/>
            <a:srcRect b="15429"/>
            <a:stretch>
              <a:fillRect/>
            </a:stretch>
          </p:blipFill>
          <p:spPr bwMode="auto">
            <a:xfrm flipH="1">
              <a:off x="4648200" y="1905000"/>
              <a:ext cx="1838325" cy="2819400"/>
            </a:xfrm>
            <a:prstGeom prst="rect">
              <a:avLst/>
            </a:prstGeom>
            <a:noFill/>
            <a:ln w="9525">
              <a:noFill/>
              <a:miter lim="800000"/>
              <a:headEnd/>
              <a:tailEnd/>
            </a:ln>
          </p:spPr>
        </p:pic>
        <p:cxnSp>
          <p:nvCxnSpPr>
            <p:cNvPr id="156" name="Straight Connector 155"/>
            <p:cNvCxnSpPr/>
            <p:nvPr/>
          </p:nvCxnSpPr>
          <p:spPr>
            <a:xfrm rot="16200000" flipH="1">
              <a:off x="3083718" y="4841082"/>
              <a:ext cx="1524000" cy="11382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a:off x="4150518" y="4917282"/>
              <a:ext cx="1524000" cy="1138236"/>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0279112"/>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pPr algn="l"/>
            <a:r>
              <a:rPr lang="en-US" dirty="0" smtClean="0"/>
              <a:t>4. </a:t>
            </a:r>
            <a:r>
              <a:rPr lang="en-US" sz="4000" b="1" dirty="0" smtClean="0"/>
              <a:t>What might happen to the charge on the man when he touches the door knob?</a:t>
            </a:r>
            <a:endParaRPr lang="en-US" sz="4000" b="1" dirty="0"/>
          </a:p>
        </p:txBody>
      </p:sp>
      <p:pic>
        <p:nvPicPr>
          <p:cNvPr id="5123" name="Picture 3"/>
          <p:cNvPicPr>
            <a:picLocks noChangeAspect="1" noChangeArrowheads="1"/>
          </p:cNvPicPr>
          <p:nvPr/>
        </p:nvPicPr>
        <p:blipFill>
          <a:blip r:embed="rId2" cstate="print"/>
          <a:srcRect/>
          <a:stretch>
            <a:fillRect/>
          </a:stretch>
        </p:blipFill>
        <p:spPr bwMode="auto">
          <a:xfrm>
            <a:off x="2971800" y="1676400"/>
            <a:ext cx="4105275" cy="4664577"/>
          </a:xfrm>
          <a:prstGeom prst="rect">
            <a:avLst/>
          </a:prstGeom>
          <a:noFill/>
          <a:ln w="9525">
            <a:noFill/>
            <a:miter lim="800000"/>
            <a:headEnd/>
            <a:tailEnd/>
          </a:ln>
        </p:spPr>
      </p:pic>
    </p:spTree>
    <p:extLst>
      <p:ext uri="{BB962C8B-B14F-4D97-AF65-F5344CB8AC3E}">
        <p14:creationId xmlns:p14="http://schemas.microsoft.com/office/powerpoint/2010/main" val="292390626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05800" cy="609600"/>
          </a:xfrm>
        </p:spPr>
        <p:txBody>
          <a:bodyPr>
            <a:normAutofit fontScale="90000"/>
          </a:bodyPr>
          <a:lstStyle/>
          <a:p>
            <a:pPr algn="l"/>
            <a:r>
              <a:rPr lang="en-US" sz="3200" dirty="0">
                <a:latin typeface="+mn-lt"/>
              </a:rPr>
              <a:t>4</a:t>
            </a:r>
            <a:r>
              <a:rPr lang="en-US" sz="1800" dirty="0" smtClean="0">
                <a:latin typeface="+mn-lt"/>
              </a:rPr>
              <a:t>. </a:t>
            </a:r>
            <a:r>
              <a:rPr lang="en-US" sz="3200" b="1" dirty="0" smtClean="0"/>
              <a:t>What might happen to the charge on the man when he touches the door knob?</a:t>
            </a:r>
            <a:endParaRPr lang="en-US" sz="3200" b="1" dirty="0"/>
          </a:p>
        </p:txBody>
      </p:sp>
      <p:sp>
        <p:nvSpPr>
          <p:cNvPr id="3" name="Content Placeholder 2"/>
          <p:cNvSpPr>
            <a:spLocks noGrp="1"/>
          </p:cNvSpPr>
          <p:nvPr>
            <p:ph idx="1"/>
          </p:nvPr>
        </p:nvSpPr>
        <p:spPr>
          <a:xfrm>
            <a:off x="304800" y="1219200"/>
            <a:ext cx="4419600" cy="4648200"/>
          </a:xfrm>
        </p:spPr>
        <p:txBody>
          <a:bodyPr>
            <a:normAutofit lnSpcReduction="10000"/>
          </a:bodyPr>
          <a:lstStyle/>
          <a:p>
            <a:pPr marL="514350" indent="-514350">
              <a:buFont typeface="+mj-lt"/>
              <a:buAutoNum type="alphaUcPeriod"/>
            </a:pPr>
            <a:r>
              <a:rPr lang="en-US" b="1" dirty="0" smtClean="0"/>
              <a:t>Most electrons will go into the knob and down to the earth.</a:t>
            </a:r>
          </a:p>
          <a:p>
            <a:pPr marL="514350" indent="-514350">
              <a:buNone/>
            </a:pPr>
            <a:endParaRPr lang="en-US" b="1" dirty="0" smtClean="0"/>
          </a:p>
          <a:p>
            <a:pPr marL="514350" indent="-514350">
              <a:buNone/>
            </a:pPr>
            <a:endParaRPr lang="en-US" b="1" dirty="0" smtClean="0"/>
          </a:p>
          <a:p>
            <a:pPr marL="514350" indent="-514350">
              <a:buNone/>
            </a:pPr>
            <a:r>
              <a:rPr lang="en-US" b="1" dirty="0" smtClean="0"/>
              <a:t>B. Some electrons will go from the earth through the knob and into the man. </a:t>
            </a:r>
          </a:p>
          <a:p>
            <a:pPr marL="514350" indent="-514350">
              <a:buNone/>
            </a:pPr>
            <a:endParaRPr lang="en-US" b="1" dirty="0"/>
          </a:p>
          <a:p>
            <a:pPr marL="514350" indent="-514350">
              <a:buNone/>
            </a:pPr>
            <a:endParaRPr lang="en-US" dirty="0" smtClean="0"/>
          </a:p>
          <a:p>
            <a:pPr marL="514350" indent="-514350">
              <a:buFont typeface="+mj-lt"/>
              <a:buAutoNum type="alphaUcPeriod"/>
            </a:pPr>
            <a:endParaRPr lang="en-US" dirty="0" smtClean="0"/>
          </a:p>
          <a:p>
            <a:pPr marL="514350" indent="-514350">
              <a:buFont typeface="+mj-lt"/>
              <a:buAutoNum type="alphaUcPeriod"/>
            </a:pP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5334000" y="3581400"/>
            <a:ext cx="1925207" cy="3086100"/>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t="5402"/>
          <a:stretch>
            <a:fillRect/>
          </a:stretch>
        </p:blipFill>
        <p:spPr bwMode="auto">
          <a:xfrm>
            <a:off x="5410200" y="914400"/>
            <a:ext cx="1905000" cy="2668844"/>
          </a:xfrm>
          <a:prstGeom prst="rect">
            <a:avLst/>
          </a:prstGeom>
          <a:noFill/>
          <a:ln w="9525">
            <a:noFill/>
            <a:miter lim="800000"/>
            <a:headEnd/>
            <a:tailEnd/>
          </a:ln>
        </p:spPr>
      </p:pic>
    </p:spTree>
    <p:extLst>
      <p:ext uri="{BB962C8B-B14F-4D97-AF65-F5344CB8AC3E}">
        <p14:creationId xmlns:p14="http://schemas.microsoft.com/office/powerpoint/2010/main" val="2256448293"/>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0"/>
            <a:ext cx="7772400" cy="1470025"/>
          </a:xfrm>
        </p:spPr>
        <p:txBody>
          <a:bodyPr>
            <a:normAutofit fontScale="90000"/>
          </a:bodyPr>
          <a:lstStyle/>
          <a:p>
            <a:r>
              <a:rPr lang="en-US" i="1" dirty="0" smtClean="0">
                <a:hlinkClick r:id="rId3"/>
              </a:rPr>
              <a:t>Density</a:t>
            </a:r>
            <a:r>
              <a:rPr lang="en-US" dirty="0" smtClean="0"/>
              <a:t/>
            </a:r>
            <a:br>
              <a:rPr lang="en-US" dirty="0" smtClean="0"/>
            </a:br>
            <a:r>
              <a:rPr lang="en-US" sz="3200" dirty="0" smtClean="0"/>
              <a:t>by Trish Loeblein </a:t>
            </a:r>
            <a:br>
              <a:rPr lang="en-US" sz="3200" dirty="0" smtClean="0"/>
            </a:br>
            <a:r>
              <a:rPr lang="en-US" sz="3200" dirty="0" smtClean="0"/>
              <a:t>used with </a:t>
            </a:r>
            <a:r>
              <a:rPr lang="en-US" sz="3200" dirty="0" smtClean="0">
                <a:hlinkClick r:id="rId4"/>
              </a:rPr>
              <a:t>Density Activity </a:t>
            </a:r>
            <a:endParaRPr lang="en-US" dirty="0"/>
          </a:p>
        </p:txBody>
      </p:sp>
      <p:sp>
        <p:nvSpPr>
          <p:cNvPr id="3" name="Subtitle 2"/>
          <p:cNvSpPr>
            <a:spLocks noGrp="1"/>
          </p:cNvSpPr>
          <p:nvPr>
            <p:ph type="subTitle" idx="1"/>
          </p:nvPr>
        </p:nvSpPr>
        <p:spPr>
          <a:xfrm>
            <a:off x="457200" y="2209800"/>
            <a:ext cx="8153400" cy="4267200"/>
          </a:xfrm>
        </p:spPr>
        <p:txBody>
          <a:bodyPr>
            <a:normAutofit fontScale="47500" lnSpcReduction="20000"/>
          </a:bodyPr>
          <a:lstStyle/>
          <a:p>
            <a:pPr algn="l"/>
            <a:r>
              <a:rPr lang="en-US" sz="5100" b="1" dirty="0">
                <a:solidFill>
                  <a:schemeClr val="tx1"/>
                </a:solidFill>
              </a:rPr>
              <a:t>Learning Goals: </a:t>
            </a:r>
            <a:endParaRPr lang="en-US" sz="5100" dirty="0">
              <a:solidFill>
                <a:schemeClr val="tx1"/>
              </a:solidFill>
            </a:endParaRPr>
          </a:p>
          <a:p>
            <a:pPr algn="l"/>
            <a:r>
              <a:rPr lang="en-US" sz="5100" dirty="0">
                <a:solidFill>
                  <a:schemeClr val="tx1"/>
                </a:solidFill>
              </a:rPr>
              <a:t>Students will be able to use </a:t>
            </a:r>
            <a:r>
              <a:rPr lang="en-US" sz="5100" u="sng" dirty="0">
                <a:solidFill>
                  <a:schemeClr val="tx1"/>
                </a:solidFill>
              </a:rPr>
              <a:t>macroscopic evidence</a:t>
            </a:r>
            <a:r>
              <a:rPr lang="en-US" sz="5100" dirty="0">
                <a:solidFill>
                  <a:schemeClr val="tx1"/>
                </a:solidFill>
              </a:rPr>
              <a:t> to: </a:t>
            </a:r>
          </a:p>
          <a:p>
            <a:pPr algn="l"/>
            <a:r>
              <a:rPr lang="en-US" sz="5100" dirty="0">
                <a:solidFill>
                  <a:schemeClr val="tx1"/>
                </a:solidFill>
              </a:rPr>
              <a:t> </a:t>
            </a:r>
          </a:p>
          <a:p>
            <a:pPr marL="457200" lvl="0" indent="-457200" algn="l">
              <a:buFont typeface="Arial" pitchFamily="34" charset="0"/>
              <a:buChar char="•"/>
            </a:pPr>
            <a:r>
              <a:rPr lang="en-US" sz="5100" dirty="0">
                <a:solidFill>
                  <a:schemeClr val="tx1"/>
                </a:solidFill>
              </a:rPr>
              <a:t>Measure the volume of an object by observing the amount of fluid it displaces or can displace.</a:t>
            </a:r>
          </a:p>
          <a:p>
            <a:pPr marL="457200" lvl="0" indent="-457200" algn="l">
              <a:buFont typeface="Arial" pitchFamily="34" charset="0"/>
              <a:buChar char="•"/>
            </a:pPr>
            <a:r>
              <a:rPr lang="en-US" sz="5100" dirty="0">
                <a:solidFill>
                  <a:schemeClr val="tx1"/>
                </a:solidFill>
              </a:rPr>
              <a:t>Provide evidence and reasoning for how objects of similar:</a:t>
            </a:r>
          </a:p>
          <a:p>
            <a:pPr marL="914400" lvl="1" indent="-117475" algn="l">
              <a:buFont typeface="Arial" pitchFamily="34" charset="0"/>
              <a:buChar char="•"/>
            </a:pPr>
            <a:r>
              <a:rPr lang="en-US" sz="5100" dirty="0">
                <a:solidFill>
                  <a:schemeClr val="tx1"/>
                </a:solidFill>
              </a:rPr>
              <a:t>mass can have differing volume</a:t>
            </a:r>
          </a:p>
          <a:p>
            <a:pPr marL="914400" lvl="1" indent="-117475" algn="l">
              <a:buFont typeface="Arial" pitchFamily="34" charset="0"/>
              <a:buChar char="•"/>
            </a:pPr>
            <a:r>
              <a:rPr lang="en-US" sz="5100" dirty="0">
                <a:solidFill>
                  <a:schemeClr val="tx1"/>
                </a:solidFill>
              </a:rPr>
              <a:t>volume can have differing mass.</a:t>
            </a:r>
          </a:p>
          <a:p>
            <a:pPr marL="457200" lvl="0" indent="-457200" algn="l">
              <a:buFont typeface="Arial" pitchFamily="34" charset="0"/>
              <a:buChar char="•"/>
            </a:pPr>
            <a:r>
              <a:rPr lang="en-US" sz="5100" dirty="0">
                <a:solidFill>
                  <a:schemeClr val="tx1"/>
                </a:solidFill>
              </a:rPr>
              <a:t>Identify the unknown materials by calculating density using displacement of fluid techniques and reference tables provided in the simulation.</a:t>
            </a:r>
          </a:p>
          <a:p>
            <a:endParaRPr lang="en-US" dirty="0"/>
          </a:p>
        </p:txBody>
      </p:sp>
    </p:spTree>
    <p:extLst>
      <p:ext uri="{BB962C8B-B14F-4D97-AF65-F5344CB8AC3E}">
        <p14:creationId xmlns:p14="http://schemas.microsoft.com/office/powerpoint/2010/main" val="426601713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2089"/>
            <a:ext cx="5943600" cy="2887493"/>
          </a:xfrm>
        </p:spPr>
        <p:txBody>
          <a:bodyPr>
            <a:normAutofit fontScale="90000"/>
          </a:bodyPr>
          <a:lstStyle/>
          <a:p>
            <a:pPr algn="l"/>
            <a:r>
              <a:rPr lang="en-US" dirty="0" smtClean="0"/>
              <a:t>1. </a:t>
            </a:r>
            <a:r>
              <a:rPr lang="en-US" sz="4000" b="1" dirty="0"/>
              <a:t>Y</a:t>
            </a:r>
            <a:r>
              <a:rPr lang="en-US" sz="4000" b="1" dirty="0" smtClean="0"/>
              <a:t>ou put in a pool with 100 L of water. Then you drop an aluminum block in and the volume rises to 105 L. What is the volume of the block?</a:t>
            </a:r>
            <a:endParaRPr lang="en-US" sz="4000" b="1" dirty="0"/>
          </a:p>
        </p:txBody>
      </p:sp>
      <p:sp>
        <p:nvSpPr>
          <p:cNvPr id="3" name="Content Placeholder 2"/>
          <p:cNvSpPr>
            <a:spLocks noGrp="1"/>
          </p:cNvSpPr>
          <p:nvPr>
            <p:ph idx="1"/>
          </p:nvPr>
        </p:nvSpPr>
        <p:spPr>
          <a:xfrm>
            <a:off x="457199" y="3505200"/>
            <a:ext cx="6010275" cy="2620963"/>
          </a:xfrm>
        </p:spPr>
        <p:txBody>
          <a:bodyPr>
            <a:noAutofit/>
          </a:bodyPr>
          <a:lstStyle/>
          <a:p>
            <a:pPr marL="514350" indent="-514350">
              <a:buFont typeface="+mj-lt"/>
              <a:buAutoNum type="alphaUcPeriod"/>
            </a:pPr>
            <a:r>
              <a:rPr lang="en-US" sz="4000" b="1" dirty="0" smtClean="0">
                <a:solidFill>
                  <a:srgbClr val="0070C0"/>
                </a:solidFill>
              </a:rPr>
              <a:t>5L</a:t>
            </a:r>
          </a:p>
          <a:p>
            <a:pPr marL="514350" indent="-514350">
              <a:buFont typeface="+mj-lt"/>
              <a:buAutoNum type="alphaUcPeriod"/>
            </a:pPr>
            <a:r>
              <a:rPr lang="en-US" sz="4000" b="1" dirty="0">
                <a:solidFill>
                  <a:srgbClr val="0070C0"/>
                </a:solidFill>
              </a:rPr>
              <a:t>1</a:t>
            </a:r>
            <a:r>
              <a:rPr lang="en-US" sz="4000" b="1" dirty="0" smtClean="0">
                <a:solidFill>
                  <a:srgbClr val="0070C0"/>
                </a:solidFill>
              </a:rPr>
              <a:t>05 L</a:t>
            </a:r>
          </a:p>
          <a:p>
            <a:pPr marL="514350" indent="-514350">
              <a:buFont typeface="+mj-lt"/>
              <a:buAutoNum type="alphaUcPeriod"/>
            </a:pPr>
            <a:r>
              <a:rPr lang="en-US" sz="4000" b="1" dirty="0">
                <a:solidFill>
                  <a:srgbClr val="0070C0"/>
                </a:solidFill>
              </a:rPr>
              <a:t>Depends on </a:t>
            </a:r>
            <a:r>
              <a:rPr lang="en-US" sz="4000" b="1" dirty="0" smtClean="0">
                <a:solidFill>
                  <a:srgbClr val="0070C0"/>
                </a:solidFill>
              </a:rPr>
              <a:t>block shape</a:t>
            </a:r>
          </a:p>
          <a:p>
            <a:pPr marL="514350" indent="-514350">
              <a:buFont typeface="+mj-lt"/>
              <a:buAutoNum type="alphaUcPeriod"/>
            </a:pPr>
            <a:r>
              <a:rPr lang="en-US" sz="4000" b="1" dirty="0" smtClean="0">
                <a:solidFill>
                  <a:srgbClr val="0070C0"/>
                </a:solidFill>
              </a:rPr>
              <a:t>Not enough information</a:t>
            </a:r>
            <a:endParaRPr lang="en-US" sz="4000" b="1" dirty="0">
              <a:solidFill>
                <a:srgbClr val="0070C0"/>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59" t="10233"/>
          <a:stretch/>
        </p:blipFill>
        <p:spPr bwMode="auto">
          <a:xfrm>
            <a:off x="6467475" y="342090"/>
            <a:ext cx="2601541" cy="287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7253"/>
          <a:stretch/>
        </p:blipFill>
        <p:spPr bwMode="auto">
          <a:xfrm>
            <a:off x="6467475" y="3229583"/>
            <a:ext cx="2619375" cy="290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144007"/>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2089"/>
            <a:ext cx="5943600" cy="2887493"/>
          </a:xfrm>
        </p:spPr>
        <p:txBody>
          <a:bodyPr>
            <a:normAutofit fontScale="90000"/>
          </a:bodyPr>
          <a:lstStyle/>
          <a:p>
            <a:pPr algn="l"/>
            <a:r>
              <a:rPr lang="en-US" dirty="0"/>
              <a:t>2</a:t>
            </a:r>
            <a:r>
              <a:rPr lang="en-US" dirty="0" smtClean="0"/>
              <a:t>. </a:t>
            </a:r>
            <a:r>
              <a:rPr lang="en-US" sz="4000" b="1" dirty="0"/>
              <a:t>Y</a:t>
            </a:r>
            <a:r>
              <a:rPr lang="en-US" sz="4000" b="1" dirty="0" smtClean="0"/>
              <a:t>ou put in a pool with 100 L of water. Then you drop an wood block in and the volume rises to 102 L. What is the volume of the block?</a:t>
            </a:r>
            <a:endParaRPr lang="en-US" sz="4000" b="1" dirty="0"/>
          </a:p>
        </p:txBody>
      </p:sp>
      <p:sp>
        <p:nvSpPr>
          <p:cNvPr id="3" name="Content Placeholder 2"/>
          <p:cNvSpPr>
            <a:spLocks noGrp="1"/>
          </p:cNvSpPr>
          <p:nvPr>
            <p:ph idx="1"/>
          </p:nvPr>
        </p:nvSpPr>
        <p:spPr>
          <a:xfrm>
            <a:off x="457199" y="3505200"/>
            <a:ext cx="6010275" cy="2971800"/>
          </a:xfrm>
        </p:spPr>
        <p:txBody>
          <a:bodyPr>
            <a:noAutofit/>
          </a:bodyPr>
          <a:lstStyle/>
          <a:p>
            <a:pPr marL="514350" indent="-514350">
              <a:buFont typeface="+mj-lt"/>
              <a:buAutoNum type="alphaUcPeriod"/>
            </a:pPr>
            <a:r>
              <a:rPr lang="en-US" sz="4000" b="1" dirty="0" smtClean="0">
                <a:solidFill>
                  <a:srgbClr val="0070C0"/>
                </a:solidFill>
              </a:rPr>
              <a:t>5L</a:t>
            </a:r>
          </a:p>
          <a:p>
            <a:pPr marL="514350" indent="-514350">
              <a:buFont typeface="+mj-lt"/>
              <a:buAutoNum type="alphaUcPeriod"/>
            </a:pPr>
            <a:r>
              <a:rPr lang="en-US" sz="4000" b="1" dirty="0">
                <a:solidFill>
                  <a:srgbClr val="0070C0"/>
                </a:solidFill>
              </a:rPr>
              <a:t>1</a:t>
            </a:r>
            <a:r>
              <a:rPr lang="en-US" sz="4000" b="1" dirty="0" smtClean="0">
                <a:solidFill>
                  <a:srgbClr val="0070C0"/>
                </a:solidFill>
              </a:rPr>
              <a:t>05 L</a:t>
            </a:r>
          </a:p>
          <a:p>
            <a:pPr marL="514350" indent="-514350">
              <a:buFont typeface="+mj-lt"/>
              <a:buAutoNum type="alphaUcPeriod"/>
            </a:pPr>
            <a:r>
              <a:rPr lang="en-US" sz="4000" b="1" dirty="0">
                <a:solidFill>
                  <a:srgbClr val="0070C0"/>
                </a:solidFill>
              </a:rPr>
              <a:t>Depends on </a:t>
            </a:r>
            <a:r>
              <a:rPr lang="en-US" sz="4000" b="1" dirty="0" smtClean="0">
                <a:solidFill>
                  <a:srgbClr val="0070C0"/>
                </a:solidFill>
              </a:rPr>
              <a:t>block</a:t>
            </a:r>
            <a:r>
              <a:rPr lang="en-US" sz="4000" b="1" dirty="0">
                <a:solidFill>
                  <a:srgbClr val="0070C0"/>
                </a:solidFill>
              </a:rPr>
              <a:t> </a:t>
            </a:r>
            <a:r>
              <a:rPr lang="en-US" sz="4000" b="1" dirty="0" smtClean="0">
                <a:solidFill>
                  <a:srgbClr val="0070C0"/>
                </a:solidFill>
              </a:rPr>
              <a:t>shape</a:t>
            </a:r>
          </a:p>
          <a:p>
            <a:pPr marL="514350" indent="-514350">
              <a:buFont typeface="+mj-lt"/>
              <a:buAutoNum type="alphaUcPeriod"/>
            </a:pPr>
            <a:r>
              <a:rPr lang="en-US" sz="4000" b="1" dirty="0" smtClean="0">
                <a:solidFill>
                  <a:srgbClr val="0070C0"/>
                </a:solidFill>
              </a:rPr>
              <a:t>Not </a:t>
            </a:r>
            <a:r>
              <a:rPr lang="en-US" sz="4000" b="1" dirty="0">
                <a:solidFill>
                  <a:srgbClr val="0070C0"/>
                </a:solidFill>
              </a:rPr>
              <a:t>enough information</a:t>
            </a:r>
          </a:p>
          <a:p>
            <a:pPr marL="514350" indent="-514350">
              <a:buFont typeface="+mj-lt"/>
              <a:buAutoNum type="alphaUcPeriod"/>
            </a:pPr>
            <a:endParaRPr lang="en-US" sz="4000" b="1" dirty="0">
              <a:solidFill>
                <a:srgbClr val="0070C0"/>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499"/>
          <a:stretch/>
        </p:blipFill>
        <p:spPr bwMode="auto">
          <a:xfrm>
            <a:off x="6638924" y="486383"/>
            <a:ext cx="2276475" cy="295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1622" y="3445213"/>
            <a:ext cx="22479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28689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692"/>
            <a:ext cx="5715000" cy="2774983"/>
          </a:xfrm>
        </p:spPr>
        <p:txBody>
          <a:bodyPr>
            <a:normAutofit fontScale="90000"/>
          </a:bodyPr>
          <a:lstStyle/>
          <a:p>
            <a:pPr algn="l"/>
            <a:r>
              <a:rPr lang="en-US" dirty="0" smtClean="0"/>
              <a:t>3. </a:t>
            </a:r>
            <a:r>
              <a:rPr lang="en-US" b="1" dirty="0" smtClean="0"/>
              <a:t>Two different blocks, both with a mass of 5 kg have different volumes. How is it possible?</a:t>
            </a:r>
            <a:endParaRPr lang="en-US" b="1" dirty="0"/>
          </a:p>
        </p:txBody>
      </p:sp>
      <p:sp>
        <p:nvSpPr>
          <p:cNvPr id="3" name="Content Placeholder 2"/>
          <p:cNvSpPr>
            <a:spLocks noGrp="1"/>
          </p:cNvSpPr>
          <p:nvPr>
            <p:ph idx="1"/>
          </p:nvPr>
        </p:nvSpPr>
        <p:spPr>
          <a:xfrm>
            <a:off x="0" y="2590800"/>
            <a:ext cx="5410200" cy="4038600"/>
          </a:xfrm>
        </p:spPr>
        <p:txBody>
          <a:bodyPr>
            <a:normAutofit/>
          </a:bodyPr>
          <a:lstStyle/>
          <a:p>
            <a:pPr marL="514350" indent="-514350">
              <a:buFont typeface="+mj-lt"/>
              <a:buAutoNum type="alphaUcPeriod"/>
            </a:pPr>
            <a:r>
              <a:rPr lang="en-US" b="1" dirty="0" smtClean="0">
                <a:solidFill>
                  <a:srgbClr val="0070C0"/>
                </a:solidFill>
              </a:rPr>
              <a:t>One is more dense</a:t>
            </a:r>
          </a:p>
          <a:p>
            <a:pPr marL="514350" indent="-514350">
              <a:buFont typeface="+mj-lt"/>
              <a:buAutoNum type="alphaUcPeriod"/>
            </a:pPr>
            <a:r>
              <a:rPr lang="en-US" b="1" dirty="0" smtClean="0">
                <a:solidFill>
                  <a:srgbClr val="0070C0"/>
                </a:solidFill>
              </a:rPr>
              <a:t>They are made of the same material</a:t>
            </a:r>
          </a:p>
          <a:p>
            <a:pPr marL="514350" indent="-514350">
              <a:buFont typeface="+mj-lt"/>
              <a:buAutoNum type="alphaUcPeriod"/>
            </a:pPr>
            <a:r>
              <a:rPr lang="en-US" b="1" dirty="0" smtClean="0">
                <a:solidFill>
                  <a:srgbClr val="0070C0"/>
                </a:solidFill>
              </a:rPr>
              <a:t>They are made of different material</a:t>
            </a:r>
          </a:p>
          <a:p>
            <a:pPr marL="514350" indent="-514350">
              <a:buFont typeface="+mj-lt"/>
              <a:buAutoNum type="alphaUcPeriod"/>
            </a:pPr>
            <a:r>
              <a:rPr lang="en-US" b="1" dirty="0" smtClean="0">
                <a:solidFill>
                  <a:srgbClr val="0070C0"/>
                </a:solidFill>
              </a:rPr>
              <a:t>More than one of these</a:t>
            </a:r>
          </a:p>
          <a:p>
            <a:pPr marL="514350" indent="-514350">
              <a:buFont typeface="+mj-lt"/>
              <a:buAutoNum type="alphaUcPeriod"/>
            </a:pPr>
            <a:r>
              <a:rPr lang="en-US" b="1" dirty="0" smtClean="0">
                <a:solidFill>
                  <a:srgbClr val="0070C0"/>
                </a:solidFill>
              </a:rPr>
              <a:t>None of the above</a:t>
            </a:r>
            <a:endParaRPr lang="en-US" b="1" dirty="0">
              <a:solidFill>
                <a:srgbClr val="0070C0"/>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017" y="1621"/>
            <a:ext cx="2895600" cy="305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913"/>
          <a:stretch/>
        </p:blipFill>
        <p:spPr bwMode="auto">
          <a:xfrm>
            <a:off x="6010987" y="3232466"/>
            <a:ext cx="2895600" cy="3092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10803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261"/>
            <a:ext cx="5423170" cy="2774983"/>
          </a:xfrm>
        </p:spPr>
        <p:txBody>
          <a:bodyPr>
            <a:normAutofit fontScale="90000"/>
          </a:bodyPr>
          <a:lstStyle/>
          <a:p>
            <a:pPr algn="l"/>
            <a:r>
              <a:rPr lang="en-US" dirty="0"/>
              <a:t>4</a:t>
            </a:r>
            <a:r>
              <a:rPr lang="en-US" dirty="0" smtClean="0"/>
              <a:t>. </a:t>
            </a:r>
            <a:r>
              <a:rPr lang="en-US" b="1" dirty="0" smtClean="0"/>
              <a:t>Two different blocks, both with a volume of 3.38L have different mass. What would be a good explanation?</a:t>
            </a:r>
            <a:endParaRPr lang="en-US" b="1" dirty="0"/>
          </a:p>
        </p:txBody>
      </p:sp>
      <p:sp>
        <p:nvSpPr>
          <p:cNvPr id="3" name="Content Placeholder 2"/>
          <p:cNvSpPr>
            <a:spLocks noGrp="1"/>
          </p:cNvSpPr>
          <p:nvPr>
            <p:ph idx="1"/>
          </p:nvPr>
        </p:nvSpPr>
        <p:spPr>
          <a:xfrm>
            <a:off x="-11349" y="3250660"/>
            <a:ext cx="5867400" cy="3505200"/>
          </a:xfrm>
        </p:spPr>
        <p:txBody>
          <a:bodyPr>
            <a:noAutofit/>
          </a:bodyPr>
          <a:lstStyle/>
          <a:p>
            <a:pPr marL="514350" indent="-514350">
              <a:spcBef>
                <a:spcPts val="600"/>
              </a:spcBef>
              <a:buFont typeface="+mj-lt"/>
              <a:buAutoNum type="alphaUcPeriod"/>
            </a:pPr>
            <a:r>
              <a:rPr lang="en-US" sz="4000" b="1" dirty="0" smtClean="0">
                <a:solidFill>
                  <a:srgbClr val="00B050"/>
                </a:solidFill>
              </a:rPr>
              <a:t>A is more dense</a:t>
            </a:r>
          </a:p>
          <a:p>
            <a:pPr marL="514350" indent="-514350">
              <a:spcBef>
                <a:spcPts val="600"/>
              </a:spcBef>
              <a:buFont typeface="+mj-lt"/>
              <a:buAutoNum type="alphaUcPeriod"/>
            </a:pPr>
            <a:r>
              <a:rPr lang="en-US" sz="4000" b="1" dirty="0">
                <a:solidFill>
                  <a:srgbClr val="C00000"/>
                </a:solidFill>
              </a:rPr>
              <a:t>D</a:t>
            </a:r>
            <a:r>
              <a:rPr lang="en-US" sz="4000" b="1" dirty="0" smtClean="0">
                <a:solidFill>
                  <a:srgbClr val="C00000"/>
                </a:solidFill>
              </a:rPr>
              <a:t> is more dense</a:t>
            </a:r>
          </a:p>
          <a:p>
            <a:pPr marL="514350" indent="-514350">
              <a:spcBef>
                <a:spcPts val="600"/>
              </a:spcBef>
              <a:buFont typeface="+mj-lt"/>
              <a:buAutoNum type="alphaUcPeriod"/>
            </a:pPr>
            <a:r>
              <a:rPr lang="en-US" sz="4000" b="1" dirty="0" smtClean="0">
                <a:solidFill>
                  <a:srgbClr val="00B050"/>
                </a:solidFill>
              </a:rPr>
              <a:t>A sinks </a:t>
            </a:r>
          </a:p>
          <a:p>
            <a:pPr marL="514350" indent="-514350">
              <a:spcBef>
                <a:spcPts val="600"/>
              </a:spcBef>
              <a:buFont typeface="+mj-lt"/>
              <a:buAutoNum type="alphaUcPeriod"/>
            </a:pPr>
            <a:r>
              <a:rPr lang="en-US" sz="4000" b="1" dirty="0">
                <a:solidFill>
                  <a:srgbClr val="C00000"/>
                </a:solidFill>
              </a:rPr>
              <a:t>D</a:t>
            </a:r>
            <a:r>
              <a:rPr lang="en-US" sz="4000" b="1" dirty="0" smtClean="0">
                <a:solidFill>
                  <a:srgbClr val="C00000"/>
                </a:solidFill>
              </a:rPr>
              <a:t> floats </a:t>
            </a:r>
          </a:p>
          <a:p>
            <a:pPr marL="514350" indent="-514350">
              <a:spcBef>
                <a:spcPts val="600"/>
              </a:spcBef>
              <a:buFont typeface="+mj-lt"/>
              <a:buAutoNum type="alphaUcPeriod"/>
            </a:pPr>
            <a:r>
              <a:rPr lang="en-US" sz="4000" b="1" dirty="0" smtClean="0">
                <a:solidFill>
                  <a:srgbClr val="0070C0"/>
                </a:solidFill>
              </a:rPr>
              <a:t>More than one of these</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861" y="3575915"/>
            <a:ext cx="3371850" cy="325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168"/>
          <a:stretch/>
        </p:blipFill>
        <p:spPr bwMode="auto">
          <a:xfrm>
            <a:off x="5683208" y="130240"/>
            <a:ext cx="3460583" cy="329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35733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05" y="1"/>
            <a:ext cx="5508331" cy="533400"/>
          </a:xfrm>
        </p:spPr>
        <p:txBody>
          <a:bodyPr>
            <a:normAutofit fontScale="90000"/>
          </a:bodyPr>
          <a:lstStyle/>
          <a:p>
            <a:r>
              <a:rPr lang="en-US" dirty="0" smtClean="0"/>
              <a:t>Some information for 4</a:t>
            </a:r>
            <a:endParaRPr lang="en-US" dirty="0"/>
          </a:p>
        </p:txBody>
      </p:sp>
      <p:sp>
        <p:nvSpPr>
          <p:cNvPr id="3" name="Content Placeholder 2"/>
          <p:cNvSpPr>
            <a:spLocks noGrp="1"/>
          </p:cNvSpPr>
          <p:nvPr>
            <p:ph idx="1"/>
          </p:nvPr>
        </p:nvSpPr>
        <p:spPr>
          <a:xfrm>
            <a:off x="0" y="4522305"/>
            <a:ext cx="9144000" cy="2335695"/>
          </a:xfrm>
        </p:spPr>
        <p:txBody>
          <a:bodyPr>
            <a:noAutofit/>
          </a:bodyPr>
          <a:lstStyle/>
          <a:p>
            <a:pPr marL="0" indent="0">
              <a:buNone/>
            </a:pPr>
            <a:r>
              <a:rPr lang="en-US" sz="3600" b="1" dirty="0" smtClean="0"/>
              <a:t>It is true that D floats, but it is irrelevant to question. The important thing is that A is more dense – it’s mass is greater even though volume is the same. </a:t>
            </a:r>
            <a:endParaRPr lang="en-US" sz="36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00201"/>
            <a:ext cx="2743200" cy="292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250" y="1600201"/>
            <a:ext cx="2824047" cy="292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25114"/>
          <a:stretch/>
        </p:blipFill>
        <p:spPr bwMode="auto">
          <a:xfrm>
            <a:off x="119175" y="2354374"/>
            <a:ext cx="2573313" cy="84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9218" r="9218"/>
          <a:stretch/>
        </p:blipFill>
        <p:spPr bwMode="auto">
          <a:xfrm>
            <a:off x="78829" y="3200400"/>
            <a:ext cx="2573313" cy="100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5042" y="723038"/>
            <a:ext cx="2852624" cy="1754326"/>
          </a:xfrm>
          <a:prstGeom prst="rect">
            <a:avLst/>
          </a:prstGeom>
          <a:noFill/>
          <a:ln>
            <a:solidFill>
              <a:schemeClr val="tx1"/>
            </a:solidFill>
          </a:ln>
        </p:spPr>
        <p:txBody>
          <a:bodyPr wrap="square" rtlCol="0">
            <a:spAutoFit/>
          </a:bodyPr>
          <a:lstStyle/>
          <a:p>
            <a:r>
              <a:rPr lang="en-US" sz="3600" dirty="0" smtClean="0"/>
              <a:t>Volume changes when </a:t>
            </a:r>
            <a:r>
              <a:rPr lang="en-US" sz="3600" b="1" i="1" dirty="0" smtClean="0">
                <a:solidFill>
                  <a:srgbClr val="7030A0"/>
                </a:solidFill>
              </a:rPr>
              <a:t>submersed </a:t>
            </a:r>
            <a:endParaRPr lang="en-US" sz="3600" b="1" i="1" dirty="0">
              <a:solidFill>
                <a:srgbClr val="7030A0"/>
              </a:solidFill>
            </a:endParaRPr>
          </a:p>
        </p:txBody>
      </p:sp>
      <p:sp>
        <p:nvSpPr>
          <p:cNvPr id="6" name="TextBox 5"/>
          <p:cNvSpPr txBox="1"/>
          <p:nvPr/>
        </p:nvSpPr>
        <p:spPr>
          <a:xfrm>
            <a:off x="3809999" y="723038"/>
            <a:ext cx="4983297" cy="646331"/>
          </a:xfrm>
          <a:prstGeom prst="rect">
            <a:avLst/>
          </a:prstGeom>
          <a:noFill/>
        </p:spPr>
        <p:txBody>
          <a:bodyPr wrap="square" rtlCol="0">
            <a:spAutoFit/>
          </a:bodyPr>
          <a:lstStyle/>
          <a:p>
            <a:r>
              <a:rPr lang="en-US" sz="3600" dirty="0" smtClean="0"/>
              <a:t>Mass found using scale</a:t>
            </a:r>
            <a:endParaRPr lang="en-US" sz="3600" dirty="0"/>
          </a:p>
        </p:txBody>
      </p:sp>
    </p:spTree>
    <p:extLst>
      <p:ext uri="{BB962C8B-B14F-4D97-AF65-F5344CB8AC3E}">
        <p14:creationId xmlns:p14="http://schemas.microsoft.com/office/powerpoint/2010/main" val="1284448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609600"/>
            <a:ext cx="4191000" cy="1143000"/>
          </a:xfrm>
        </p:spPr>
        <p:txBody>
          <a:bodyPr rtlCol="0">
            <a:normAutofit fontScale="90000"/>
          </a:bodyPr>
          <a:lstStyle/>
          <a:p>
            <a:pPr algn="l" fontAlgn="auto">
              <a:spcAft>
                <a:spcPts val="0"/>
              </a:spcAft>
              <a:defRPr/>
            </a:pPr>
            <a:r>
              <a:rPr lang="en-US" dirty="0" smtClean="0"/>
              <a:t>2. To find out how far he traveled, you would use </a:t>
            </a:r>
            <a:endParaRPr lang="en-US" dirty="0"/>
          </a:p>
        </p:txBody>
      </p:sp>
      <p:sp>
        <p:nvSpPr>
          <p:cNvPr id="19458" name="Content Placeholder 2"/>
          <p:cNvSpPr>
            <a:spLocks noGrp="1"/>
          </p:cNvSpPr>
          <p:nvPr>
            <p:ph idx="1"/>
          </p:nvPr>
        </p:nvSpPr>
        <p:spPr>
          <a:xfrm>
            <a:off x="381000" y="3429000"/>
            <a:ext cx="3505200" cy="2667000"/>
          </a:xfrm>
        </p:spPr>
        <p:txBody>
          <a:bodyPr/>
          <a:lstStyle/>
          <a:p>
            <a:pPr marL="514350" indent="-514350">
              <a:buFont typeface="Calibri" pitchFamily="34" charset="0"/>
              <a:buAutoNum type="alphaUcPeriod"/>
            </a:pPr>
            <a:r>
              <a:rPr lang="en-US" sz="4400" smtClean="0"/>
              <a:t>Integral </a:t>
            </a:r>
          </a:p>
          <a:p>
            <a:pPr marL="514350" indent="-514350">
              <a:buFont typeface="Calibri" pitchFamily="34" charset="0"/>
              <a:buAutoNum type="alphaUcPeriod"/>
            </a:pPr>
            <a:r>
              <a:rPr lang="en-US" sz="4400" smtClean="0"/>
              <a:t>Function </a:t>
            </a:r>
          </a:p>
          <a:p>
            <a:pPr marL="514350" indent="-514350">
              <a:buFont typeface="Calibri" pitchFamily="34" charset="0"/>
              <a:buAutoNum type="alphaUcPeriod"/>
            </a:pPr>
            <a:r>
              <a:rPr lang="en-US" sz="4400" smtClean="0"/>
              <a:t>Derivative</a:t>
            </a:r>
            <a:r>
              <a:rPr lang="en-US" smtClean="0"/>
              <a:t> </a:t>
            </a:r>
          </a:p>
        </p:txBody>
      </p:sp>
      <p:grpSp>
        <p:nvGrpSpPr>
          <p:cNvPr id="3" name="Group 8"/>
          <p:cNvGrpSpPr>
            <a:grpSpLocks/>
          </p:cNvGrpSpPr>
          <p:nvPr/>
        </p:nvGrpSpPr>
        <p:grpSpPr bwMode="auto">
          <a:xfrm>
            <a:off x="152400" y="685800"/>
            <a:ext cx="1752600" cy="1436688"/>
            <a:chOff x="685800" y="2339898"/>
            <a:chExt cx="1752600" cy="1436954"/>
          </a:xfrm>
        </p:grpSpPr>
        <p:pic>
          <p:nvPicPr>
            <p:cNvPr id="19461" name="Picture 2" descr="C:\Program Files\Microsoft Office\MEDIA\CAGCAT10\j0212957.wmf"/>
            <p:cNvPicPr>
              <a:picLocks noChangeAspect="1" noChangeArrowheads="1"/>
            </p:cNvPicPr>
            <p:nvPr/>
          </p:nvPicPr>
          <p:blipFill>
            <a:blip r:embed="rId3" cstate="print"/>
            <a:srcRect/>
            <a:stretch>
              <a:fillRect/>
            </a:stretch>
          </p:blipFill>
          <p:spPr bwMode="auto">
            <a:xfrm flipH="1">
              <a:off x="685800" y="2819400"/>
              <a:ext cx="1524915" cy="957452"/>
            </a:xfrm>
            <a:prstGeom prst="rect">
              <a:avLst/>
            </a:prstGeom>
            <a:noFill/>
            <a:ln w="9525">
              <a:noFill/>
              <a:miter lim="800000"/>
              <a:headEnd/>
              <a:tailEnd/>
            </a:ln>
          </p:spPr>
        </p:pic>
        <p:sp>
          <p:nvSpPr>
            <p:cNvPr id="5" name="Oval 4"/>
            <p:cNvSpPr/>
            <p:nvPr/>
          </p:nvSpPr>
          <p:spPr>
            <a:xfrm>
              <a:off x="2209800" y="2339898"/>
              <a:ext cx="228600" cy="22864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0B050"/>
                </a:solidFill>
              </a:endParaRPr>
            </a:p>
          </p:txBody>
        </p:sp>
        <p:sp>
          <p:nvSpPr>
            <p:cNvPr id="6" name="Oval 5"/>
            <p:cNvSpPr/>
            <p:nvPr/>
          </p:nvSpPr>
          <p:spPr>
            <a:xfrm>
              <a:off x="2209800" y="2590769"/>
              <a:ext cx="228600" cy="22864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2209800" y="2841641"/>
              <a:ext cx="228600" cy="22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grpSp>
      <p:pic>
        <p:nvPicPr>
          <p:cNvPr id="19460" name="Picture 2"/>
          <p:cNvPicPr>
            <a:picLocks noChangeAspect="1" noChangeArrowheads="1"/>
          </p:cNvPicPr>
          <p:nvPr/>
        </p:nvPicPr>
        <p:blipFill>
          <a:blip r:embed="rId4" cstate="print"/>
          <a:srcRect/>
          <a:stretch>
            <a:fillRect/>
          </a:stretch>
        </p:blipFill>
        <p:spPr bwMode="auto">
          <a:xfrm>
            <a:off x="6705600" y="32652"/>
            <a:ext cx="2057400" cy="6743700"/>
          </a:xfrm>
          <a:prstGeom prst="rect">
            <a:avLst/>
          </a:prstGeom>
          <a:noFill/>
          <a:ln w="9525">
            <a:noFill/>
            <a:miter lim="800000"/>
            <a:headEnd/>
            <a:tailEnd/>
          </a:ln>
        </p:spPr>
      </p:pic>
    </p:spTree>
    <p:extLst>
      <p:ext uri="{BB962C8B-B14F-4D97-AF65-F5344CB8AC3E}">
        <p14:creationId xmlns:p14="http://schemas.microsoft.com/office/powerpoint/2010/main" val="2952166345"/>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1417638"/>
          </a:xfrm>
        </p:spPr>
        <p:txBody>
          <a:bodyPr>
            <a:normAutofit fontScale="90000"/>
          </a:bodyPr>
          <a:lstStyle/>
          <a:p>
            <a:r>
              <a:rPr lang="en-US" b="1" dirty="0" smtClean="0"/>
              <a:t>5. What is the density of the block? </a:t>
            </a:r>
            <a:endParaRPr lang="en-US" b="1" dirty="0"/>
          </a:p>
        </p:txBody>
      </p:sp>
      <p:sp>
        <p:nvSpPr>
          <p:cNvPr id="3" name="Content Placeholder 2"/>
          <p:cNvSpPr>
            <a:spLocks noGrp="1"/>
          </p:cNvSpPr>
          <p:nvPr>
            <p:ph idx="1"/>
          </p:nvPr>
        </p:nvSpPr>
        <p:spPr>
          <a:xfrm>
            <a:off x="217719" y="1600201"/>
            <a:ext cx="3886200" cy="3505200"/>
          </a:xfrm>
        </p:spPr>
        <p:txBody>
          <a:bodyPr/>
          <a:lstStyle/>
          <a:p>
            <a:pPr marL="514350" indent="-514350">
              <a:buFont typeface="+mj-lt"/>
              <a:buAutoNum type="alphaUcPeriod"/>
            </a:pPr>
            <a:r>
              <a:rPr lang="en-US" sz="4800" b="1" dirty="0" smtClean="0">
                <a:solidFill>
                  <a:srgbClr val="7030A0"/>
                </a:solidFill>
              </a:rPr>
              <a:t>  0.63 L/kg</a:t>
            </a:r>
          </a:p>
          <a:p>
            <a:pPr marL="514350" indent="-514350">
              <a:buFont typeface="+mj-lt"/>
              <a:buAutoNum type="alphaUcPeriod"/>
            </a:pPr>
            <a:r>
              <a:rPr lang="en-US" sz="4800" b="1" dirty="0" smtClean="0">
                <a:solidFill>
                  <a:srgbClr val="7030A0"/>
                </a:solidFill>
              </a:rPr>
              <a:t>  1.6 L/kg</a:t>
            </a:r>
          </a:p>
          <a:p>
            <a:pPr marL="514350" indent="-514350">
              <a:buFont typeface="+mj-lt"/>
              <a:buAutoNum type="alphaUcPeriod"/>
            </a:pPr>
            <a:r>
              <a:rPr lang="en-US" sz="4800" b="1" dirty="0">
                <a:solidFill>
                  <a:srgbClr val="7030A0"/>
                </a:solidFill>
              </a:rPr>
              <a:t> </a:t>
            </a:r>
            <a:r>
              <a:rPr lang="en-US" sz="4800" b="1" dirty="0" smtClean="0">
                <a:solidFill>
                  <a:srgbClr val="7030A0"/>
                </a:solidFill>
              </a:rPr>
              <a:t> 0.63 kg/L</a:t>
            </a:r>
          </a:p>
          <a:p>
            <a:pPr marL="514350" indent="-514350">
              <a:buFont typeface="+mj-lt"/>
              <a:buAutoNum type="alphaUcPeriod"/>
            </a:pPr>
            <a:r>
              <a:rPr lang="en-US" sz="4800" b="1" dirty="0" smtClean="0">
                <a:solidFill>
                  <a:srgbClr val="7030A0"/>
                </a:solidFill>
              </a:rPr>
              <a:t>  1.6 kg/L</a:t>
            </a:r>
          </a:p>
          <a:p>
            <a:pPr marL="514350" indent="-514350">
              <a:buFont typeface="+mj-lt"/>
              <a:buAutoNum type="alphaUcPeriod"/>
            </a:pP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066" r="8026"/>
          <a:stretch/>
        </p:blipFill>
        <p:spPr bwMode="auto">
          <a:xfrm>
            <a:off x="3885829" y="1361872"/>
            <a:ext cx="5219258" cy="4657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854089"/>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16"/>
            <a:ext cx="9067802" cy="2816152"/>
          </a:xfrm>
        </p:spPr>
        <p:txBody>
          <a:bodyPr>
            <a:normAutofit/>
          </a:bodyPr>
          <a:lstStyle/>
          <a:p>
            <a:r>
              <a:rPr lang="en-US" dirty="0" smtClean="0"/>
              <a:t>6. </a:t>
            </a:r>
            <a:r>
              <a:rPr lang="en-US" b="1" dirty="0" smtClean="0"/>
              <a:t>Joe was doing a lab. He massed an object and then pushed it into some water. He recorded- 3.5 kg and 5 L. What might the object be? </a:t>
            </a:r>
            <a:endParaRPr lang="en-US" b="1" dirty="0"/>
          </a:p>
        </p:txBody>
      </p:sp>
      <p:grpSp>
        <p:nvGrpSpPr>
          <p:cNvPr id="7" name="Group 6"/>
          <p:cNvGrpSpPr/>
          <p:nvPr/>
        </p:nvGrpSpPr>
        <p:grpSpPr>
          <a:xfrm>
            <a:off x="2209800" y="3152648"/>
            <a:ext cx="5114113" cy="3605331"/>
            <a:chOff x="2209800" y="2841368"/>
            <a:chExt cx="5114113" cy="3605331"/>
          </a:xfrm>
        </p:grpSpPr>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538" r="6368" b="31161"/>
            <a:stretch/>
          </p:blipFill>
          <p:spPr bwMode="auto">
            <a:xfrm>
              <a:off x="2879387" y="5192423"/>
              <a:ext cx="4344981" cy="123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3276600"/>
              <a:ext cx="838200" cy="3170099"/>
            </a:xfrm>
            <a:prstGeom prst="rect">
              <a:avLst/>
            </a:prstGeom>
            <a:noFill/>
          </p:spPr>
          <p:txBody>
            <a:bodyPr wrap="square" rtlCol="0">
              <a:spAutoFit/>
            </a:bodyPr>
            <a:lstStyle/>
            <a:p>
              <a:r>
                <a:rPr lang="en-US" sz="4000" b="1" dirty="0" smtClean="0"/>
                <a:t>A.</a:t>
              </a:r>
            </a:p>
            <a:p>
              <a:r>
                <a:rPr lang="en-US" sz="4000" b="1" dirty="0" smtClean="0"/>
                <a:t>B.</a:t>
              </a:r>
            </a:p>
            <a:p>
              <a:r>
                <a:rPr lang="en-US" sz="4000" b="1" dirty="0" smtClean="0"/>
                <a:t>C.</a:t>
              </a:r>
            </a:p>
            <a:p>
              <a:r>
                <a:rPr lang="en-US" sz="4000" b="1" dirty="0" smtClean="0"/>
                <a:t>D.</a:t>
              </a:r>
            </a:p>
            <a:p>
              <a:r>
                <a:rPr lang="en-US" sz="4000" b="1" dirty="0" smtClean="0"/>
                <a:t>E.</a:t>
              </a:r>
              <a:endParaRPr lang="en-US" sz="4000" b="1" dirty="0"/>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2888" y="2841368"/>
              <a:ext cx="439102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30534163"/>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1417638"/>
          </a:xfrm>
        </p:spPr>
        <p:txBody>
          <a:bodyPr>
            <a:normAutofit fontScale="90000"/>
          </a:bodyPr>
          <a:lstStyle/>
          <a:p>
            <a:r>
              <a:rPr lang="en-US" b="1" dirty="0" smtClean="0"/>
              <a:t>7. What is the mass of the block if it has a density of 0.86? </a:t>
            </a:r>
            <a:endParaRPr lang="en-US" b="1" dirty="0"/>
          </a:p>
        </p:txBody>
      </p:sp>
      <p:sp>
        <p:nvSpPr>
          <p:cNvPr id="3" name="Content Placeholder 2"/>
          <p:cNvSpPr>
            <a:spLocks noGrp="1"/>
          </p:cNvSpPr>
          <p:nvPr>
            <p:ph idx="1"/>
          </p:nvPr>
        </p:nvSpPr>
        <p:spPr>
          <a:xfrm>
            <a:off x="457200" y="1600201"/>
            <a:ext cx="3886200" cy="3505200"/>
          </a:xfrm>
        </p:spPr>
        <p:txBody>
          <a:bodyPr/>
          <a:lstStyle/>
          <a:p>
            <a:pPr marL="514350" indent="-514350">
              <a:buFont typeface="+mj-lt"/>
              <a:buAutoNum type="alphaUcPeriod"/>
            </a:pPr>
            <a:r>
              <a:rPr lang="en-US" sz="4800" b="1" dirty="0" smtClean="0">
                <a:solidFill>
                  <a:srgbClr val="7030A0"/>
                </a:solidFill>
              </a:rPr>
              <a:t>  5.0 kg</a:t>
            </a:r>
          </a:p>
          <a:p>
            <a:pPr marL="514350" indent="-514350">
              <a:buFont typeface="+mj-lt"/>
              <a:buAutoNum type="alphaUcPeriod"/>
            </a:pPr>
            <a:r>
              <a:rPr lang="en-US" sz="4800" b="1" dirty="0" smtClean="0">
                <a:solidFill>
                  <a:srgbClr val="7030A0"/>
                </a:solidFill>
              </a:rPr>
              <a:t>  91 kg</a:t>
            </a:r>
          </a:p>
          <a:p>
            <a:pPr marL="514350" indent="-514350">
              <a:buFont typeface="+mj-lt"/>
              <a:buAutoNum type="alphaUcPeriod"/>
            </a:pPr>
            <a:r>
              <a:rPr lang="en-US" sz="4800" b="1" dirty="0">
                <a:solidFill>
                  <a:srgbClr val="7030A0"/>
                </a:solidFill>
              </a:rPr>
              <a:t> </a:t>
            </a:r>
            <a:r>
              <a:rPr lang="en-US" sz="4800" b="1" dirty="0" smtClean="0">
                <a:solidFill>
                  <a:srgbClr val="7030A0"/>
                </a:solidFill>
              </a:rPr>
              <a:t> 0.15 kg</a:t>
            </a:r>
          </a:p>
          <a:p>
            <a:pPr marL="514350" indent="-514350">
              <a:buFont typeface="+mj-lt"/>
              <a:buAutoNum type="alphaUcPeriod"/>
            </a:pPr>
            <a:r>
              <a:rPr lang="en-US" sz="4800" b="1" dirty="0" smtClean="0">
                <a:solidFill>
                  <a:srgbClr val="7030A0"/>
                </a:solidFill>
              </a:rPr>
              <a:t>  6. kg</a:t>
            </a:r>
          </a:p>
          <a:p>
            <a:pPr marL="514350" indent="-514350">
              <a:buFont typeface="+mj-lt"/>
              <a:buAutoNum type="alphaUcPeriod"/>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05000"/>
            <a:ext cx="428811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728879"/>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762000" y="228600"/>
            <a:ext cx="7772400" cy="1143000"/>
          </a:xfrm>
        </p:spPr>
        <p:txBody>
          <a:bodyPr/>
          <a:lstStyle/>
          <a:p>
            <a:pPr eaLnBrk="1" hangingPunct="1"/>
            <a:r>
              <a:rPr lang="en-US" i="1" dirty="0" smtClean="0">
                <a:hlinkClick r:id="rId3"/>
              </a:rPr>
              <a:t>Balloons and Buoyancy</a:t>
            </a:r>
            <a:r>
              <a:rPr lang="en-US" dirty="0" smtClean="0"/>
              <a:t/>
            </a:r>
            <a:br>
              <a:rPr lang="en-US" dirty="0" smtClean="0"/>
            </a:br>
            <a:r>
              <a:rPr lang="en-US" dirty="0" smtClean="0">
                <a:hlinkClick r:id="rId4"/>
              </a:rPr>
              <a:t>Activity</a:t>
            </a:r>
            <a:endParaRPr lang="en-US" dirty="0" smtClean="0"/>
          </a:p>
        </p:txBody>
      </p:sp>
      <p:sp>
        <p:nvSpPr>
          <p:cNvPr id="2051" name="Rectangle 3"/>
          <p:cNvSpPr>
            <a:spLocks noGrp="1" noChangeArrowheads="1"/>
          </p:cNvSpPr>
          <p:nvPr>
            <p:ph type="subTitle" idx="1"/>
          </p:nvPr>
        </p:nvSpPr>
        <p:spPr>
          <a:xfrm>
            <a:off x="990600" y="1447800"/>
            <a:ext cx="6324600" cy="1752600"/>
          </a:xfrm>
        </p:spPr>
        <p:txBody>
          <a:bodyPr/>
          <a:lstStyle/>
          <a:p>
            <a:pPr algn="l" eaLnBrk="1" hangingPunct="1">
              <a:defRPr/>
            </a:pPr>
            <a:r>
              <a:rPr lang="en-US" sz="2400" dirty="0" smtClean="0">
                <a:cs typeface="Times New Roman" pitchFamily="18" charset="0"/>
              </a:rPr>
              <a:t>Learning Goals: Students will be able </a:t>
            </a:r>
            <a:r>
              <a:rPr lang="en-US" sz="2400" u="sng" dirty="0" smtClean="0">
                <a:cs typeface="Times New Roman" pitchFamily="18" charset="0"/>
              </a:rPr>
              <a:t>on a molecular level</a:t>
            </a:r>
            <a:r>
              <a:rPr lang="en-US" sz="2400" dirty="0" smtClean="0">
                <a:cs typeface="Times New Roman" pitchFamily="18" charset="0"/>
              </a:rPr>
              <a:t> to</a:t>
            </a:r>
          </a:p>
          <a:p>
            <a:pPr marL="457200" indent="-457200" algn="l" eaLnBrk="1" hangingPunct="1">
              <a:buFont typeface="+mj-lt"/>
              <a:buAutoNum type="arabicPeriod"/>
              <a:defRPr/>
            </a:pPr>
            <a:r>
              <a:rPr lang="en-US" sz="2400" dirty="0" smtClean="0"/>
              <a:t>Explain why a rigid sphere would float or sink.</a:t>
            </a:r>
          </a:p>
          <a:p>
            <a:pPr marL="457200" indent="-457200" algn="l" eaLnBrk="1" hangingPunct="1">
              <a:buFont typeface="+mj-lt"/>
              <a:buAutoNum type="arabicPeriod"/>
              <a:defRPr/>
            </a:pPr>
            <a:r>
              <a:rPr lang="en-US" sz="2400" dirty="0" smtClean="0"/>
              <a:t>Determine what causes helium balloon to rise up or fall down in the box.</a:t>
            </a:r>
          </a:p>
          <a:p>
            <a:pPr marL="457200" indent="-457200" algn="l" eaLnBrk="1" hangingPunct="1">
              <a:buFont typeface="+mj-lt"/>
              <a:buAutoNum type="arabicPeriod"/>
              <a:defRPr/>
            </a:pPr>
            <a:r>
              <a:rPr lang="en-US" sz="2400" dirty="0" smtClean="0"/>
              <a:t>Describe the differences between the hot air balloon, rigid sphere, and helium balloon.</a:t>
            </a:r>
          </a:p>
          <a:p>
            <a:pPr marL="457200" indent="-457200" algn="l" eaLnBrk="1" hangingPunct="1">
              <a:buFont typeface="+mj-lt"/>
              <a:buAutoNum type="arabicPeriod"/>
              <a:defRPr/>
            </a:pPr>
            <a:r>
              <a:rPr lang="en-US" sz="2400" dirty="0" smtClean="0"/>
              <a:t>Explain why a hot air balloon has a heater.</a:t>
            </a:r>
          </a:p>
          <a:p>
            <a:pPr algn="l" eaLnBrk="1" hangingPunct="1">
              <a:defRPr/>
            </a:pPr>
            <a:endParaRPr lang="en-US" sz="2400" dirty="0" smtClean="0"/>
          </a:p>
        </p:txBody>
      </p:sp>
      <p:sp>
        <p:nvSpPr>
          <p:cNvPr id="221188" name="TextBox 3"/>
          <p:cNvSpPr txBox="1">
            <a:spLocks noChangeArrowheads="1"/>
          </p:cNvSpPr>
          <p:nvPr/>
        </p:nvSpPr>
        <p:spPr bwMode="auto">
          <a:xfrm>
            <a:off x="1066800" y="5287963"/>
            <a:ext cx="6934200" cy="1570037"/>
          </a:xfrm>
          <a:prstGeom prst="rect">
            <a:avLst/>
          </a:prstGeom>
          <a:noFill/>
          <a:ln w="9525">
            <a:noFill/>
            <a:miter lim="800000"/>
            <a:headEnd/>
            <a:tailEnd/>
          </a:ln>
        </p:spPr>
        <p:txBody>
          <a:bodyPr>
            <a:spAutoFit/>
          </a:bodyPr>
          <a:lstStyle/>
          <a:p>
            <a:r>
              <a:rPr lang="en-US" dirty="0"/>
              <a:t>Teacher note: If you are going to use the simulation to demonstrate, remember that Reset only clears the box of particles, it does not change any settings.</a:t>
            </a:r>
          </a:p>
          <a:p>
            <a:endParaRPr lang="en-US" dirty="0"/>
          </a:p>
        </p:txBody>
      </p:sp>
      <p:sp>
        <p:nvSpPr>
          <p:cNvPr id="5" name="TextBox 5"/>
          <p:cNvSpPr txBox="1">
            <a:spLocks noChangeArrowheads="1"/>
          </p:cNvSpPr>
          <p:nvPr/>
        </p:nvSpPr>
        <p:spPr bwMode="auto">
          <a:xfrm>
            <a:off x="4648200" y="6391274"/>
            <a:ext cx="449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5" action="ppaction://hlinkfile"/>
              </a:rPr>
              <a:t>phet.colorado.edu</a:t>
            </a:r>
            <a:endParaRPr lang="en-US" dirty="0"/>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p:txBody>
          <a:bodyPr/>
          <a:lstStyle/>
          <a:p>
            <a:pPr algn="l" eaLnBrk="1" hangingPunct="1"/>
            <a:r>
              <a:rPr lang="en-US" smtClean="0"/>
              <a:t>Would you expect the rigid sphere to float or sink?</a:t>
            </a:r>
          </a:p>
        </p:txBody>
      </p:sp>
      <p:sp>
        <p:nvSpPr>
          <p:cNvPr id="222211" name="Content Placeholder 4"/>
          <p:cNvSpPr>
            <a:spLocks noGrp="1"/>
          </p:cNvSpPr>
          <p:nvPr>
            <p:ph idx="1"/>
          </p:nvPr>
        </p:nvSpPr>
        <p:spPr>
          <a:xfrm>
            <a:off x="685800" y="1981200"/>
            <a:ext cx="1981200" cy="1371600"/>
          </a:xfrm>
        </p:spPr>
        <p:txBody>
          <a:bodyPr/>
          <a:lstStyle/>
          <a:p>
            <a:pPr marL="514350" indent="-514350" eaLnBrk="1" hangingPunct="1">
              <a:buFont typeface="Times New Roman" pitchFamily="18" charset="0"/>
              <a:buAutoNum type="alphaUcPeriod"/>
            </a:pPr>
            <a:r>
              <a:rPr lang="en-US" smtClean="0"/>
              <a:t>Sink</a:t>
            </a:r>
          </a:p>
          <a:p>
            <a:pPr marL="514350" indent="-514350" eaLnBrk="1" hangingPunct="1">
              <a:buFont typeface="Times New Roman" pitchFamily="18" charset="0"/>
              <a:buAutoNum type="alphaUcPeriod"/>
            </a:pPr>
            <a:r>
              <a:rPr lang="en-US" smtClean="0"/>
              <a:t>Float</a:t>
            </a:r>
          </a:p>
          <a:p>
            <a:pPr marL="514350" indent="-514350" eaLnBrk="1" hangingPunct="1">
              <a:buFont typeface="Times New Roman" pitchFamily="18" charset="0"/>
              <a:buAutoNum type="alphaUcPeriod"/>
            </a:pPr>
            <a:endParaRPr lang="en-US" smtClean="0"/>
          </a:p>
        </p:txBody>
      </p:sp>
      <p:pic>
        <p:nvPicPr>
          <p:cNvPr id="222212" name="Picture 2"/>
          <p:cNvPicPr>
            <a:picLocks noChangeAspect="1" noChangeArrowheads="1"/>
          </p:cNvPicPr>
          <p:nvPr/>
        </p:nvPicPr>
        <p:blipFill>
          <a:blip r:embed="rId3" cstate="print"/>
          <a:srcRect/>
          <a:stretch>
            <a:fillRect/>
          </a:stretch>
        </p:blipFill>
        <p:spPr bwMode="auto">
          <a:xfrm>
            <a:off x="2909888" y="1843088"/>
            <a:ext cx="4376737" cy="4176712"/>
          </a:xfrm>
          <a:prstGeom prst="rect">
            <a:avLst/>
          </a:prstGeom>
          <a:noFill/>
          <a:ln w="9525">
            <a:noFill/>
            <a:miter lim="800000"/>
            <a:headEnd/>
            <a:tailEnd/>
          </a:ln>
        </p:spPr>
      </p:pic>
      <p:pic>
        <p:nvPicPr>
          <p:cNvPr id="222213" name="Picture 2"/>
          <p:cNvPicPr>
            <a:picLocks noChangeAspect="1" noChangeArrowheads="1"/>
          </p:cNvPicPr>
          <p:nvPr/>
        </p:nvPicPr>
        <p:blipFill>
          <a:blip r:embed="rId4" cstate="print"/>
          <a:srcRect/>
          <a:stretch>
            <a:fillRect/>
          </a:stretch>
        </p:blipFill>
        <p:spPr bwMode="auto">
          <a:xfrm>
            <a:off x="6629400" y="1143000"/>
            <a:ext cx="2168525"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234" name="Group 11"/>
          <p:cNvGrpSpPr>
            <a:grpSpLocks/>
          </p:cNvGrpSpPr>
          <p:nvPr/>
        </p:nvGrpSpPr>
        <p:grpSpPr bwMode="auto">
          <a:xfrm>
            <a:off x="4175125" y="609600"/>
            <a:ext cx="4968875" cy="4495800"/>
            <a:chOff x="4343399" y="0"/>
            <a:chExt cx="3789643" cy="3429000"/>
          </a:xfrm>
        </p:grpSpPr>
        <p:pic>
          <p:nvPicPr>
            <p:cNvPr id="223237" name="Picture 3"/>
            <p:cNvPicPr>
              <a:picLocks noChangeAspect="1" noChangeArrowheads="1"/>
            </p:cNvPicPr>
            <p:nvPr/>
          </p:nvPicPr>
          <p:blipFill>
            <a:blip r:embed="rId2" cstate="print"/>
            <a:srcRect/>
            <a:stretch>
              <a:fillRect/>
            </a:stretch>
          </p:blipFill>
          <p:spPr bwMode="auto">
            <a:xfrm>
              <a:off x="4343399" y="228600"/>
              <a:ext cx="3789643" cy="3200400"/>
            </a:xfrm>
            <a:prstGeom prst="rect">
              <a:avLst/>
            </a:prstGeom>
            <a:noFill/>
            <a:ln w="9525">
              <a:noFill/>
              <a:miter lim="800000"/>
              <a:headEnd/>
              <a:tailEnd/>
            </a:ln>
          </p:spPr>
        </p:pic>
        <p:sp>
          <p:nvSpPr>
            <p:cNvPr id="4" name="Oval 3"/>
            <p:cNvSpPr/>
            <p:nvPr/>
          </p:nvSpPr>
          <p:spPr>
            <a:xfrm>
              <a:off x="4495953" y="2133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4495953" y="990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5715178" y="990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6858124" y="990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6858124" y="2133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5715178" y="2133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5104960" y="0"/>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6247907" y="0"/>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23235" name="TextBox 12"/>
          <p:cNvSpPr txBox="1">
            <a:spLocks noChangeArrowheads="1"/>
          </p:cNvSpPr>
          <p:nvPr/>
        </p:nvSpPr>
        <p:spPr bwMode="auto">
          <a:xfrm>
            <a:off x="990600" y="5257800"/>
            <a:ext cx="7620000" cy="1200150"/>
          </a:xfrm>
          <a:prstGeom prst="rect">
            <a:avLst/>
          </a:prstGeom>
          <a:noFill/>
          <a:ln w="9525">
            <a:noFill/>
            <a:miter lim="800000"/>
            <a:headEnd/>
            <a:tailEnd/>
          </a:ln>
        </p:spPr>
        <p:txBody>
          <a:bodyPr>
            <a:spAutoFit/>
          </a:bodyPr>
          <a:lstStyle/>
          <a:p>
            <a:r>
              <a:rPr lang="en-US" sz="3600"/>
              <a:t>The container is about 8 times larger so the density is much greater in the sphere</a:t>
            </a:r>
          </a:p>
        </p:txBody>
      </p:sp>
      <p:pic>
        <p:nvPicPr>
          <p:cNvPr id="223236" name="Picture 4"/>
          <p:cNvPicPr>
            <a:picLocks noChangeAspect="1" noChangeArrowheads="1"/>
          </p:cNvPicPr>
          <p:nvPr/>
        </p:nvPicPr>
        <p:blipFill>
          <a:blip r:embed="rId3" cstate="print"/>
          <a:srcRect/>
          <a:stretch>
            <a:fillRect/>
          </a:stretch>
        </p:blipFill>
        <p:spPr bwMode="auto">
          <a:xfrm>
            <a:off x="0" y="609600"/>
            <a:ext cx="4160838"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pPr algn="l" eaLnBrk="1" hangingPunct="1"/>
            <a:r>
              <a:rPr lang="en-US" smtClean="0"/>
              <a:t>Would you expect the rigid sphere to float or sink?</a:t>
            </a:r>
          </a:p>
        </p:txBody>
      </p:sp>
      <p:sp>
        <p:nvSpPr>
          <p:cNvPr id="224259" name="Content Placeholder 4"/>
          <p:cNvSpPr>
            <a:spLocks noGrp="1"/>
          </p:cNvSpPr>
          <p:nvPr>
            <p:ph idx="1"/>
          </p:nvPr>
        </p:nvSpPr>
        <p:spPr>
          <a:xfrm>
            <a:off x="685800" y="1981200"/>
            <a:ext cx="1981200" cy="1371600"/>
          </a:xfrm>
        </p:spPr>
        <p:txBody>
          <a:bodyPr/>
          <a:lstStyle/>
          <a:p>
            <a:pPr marL="514350" indent="-514350" eaLnBrk="1" hangingPunct="1">
              <a:buFont typeface="Times New Roman" pitchFamily="18" charset="0"/>
              <a:buAutoNum type="alphaUcPeriod"/>
            </a:pPr>
            <a:r>
              <a:rPr lang="en-US" smtClean="0"/>
              <a:t>Sink</a:t>
            </a:r>
          </a:p>
          <a:p>
            <a:pPr marL="514350" indent="-514350" eaLnBrk="1" hangingPunct="1">
              <a:buFont typeface="Times New Roman" pitchFamily="18" charset="0"/>
              <a:buAutoNum type="alphaUcPeriod"/>
            </a:pPr>
            <a:r>
              <a:rPr lang="en-US" smtClean="0"/>
              <a:t>Float</a:t>
            </a:r>
          </a:p>
          <a:p>
            <a:pPr marL="514350" indent="-514350" eaLnBrk="1" hangingPunct="1">
              <a:buFont typeface="Times New Roman" pitchFamily="18" charset="0"/>
              <a:buAutoNum type="alphaUcPeriod"/>
            </a:pPr>
            <a:endParaRPr lang="en-US" smtClean="0"/>
          </a:p>
        </p:txBody>
      </p:sp>
      <p:pic>
        <p:nvPicPr>
          <p:cNvPr id="224260" name="Picture 2"/>
          <p:cNvPicPr>
            <a:picLocks noChangeAspect="1" noChangeArrowheads="1"/>
          </p:cNvPicPr>
          <p:nvPr/>
        </p:nvPicPr>
        <p:blipFill>
          <a:blip r:embed="rId3" cstate="print"/>
          <a:srcRect/>
          <a:stretch>
            <a:fillRect/>
          </a:stretch>
        </p:blipFill>
        <p:spPr bwMode="auto">
          <a:xfrm>
            <a:off x="2909888" y="1843088"/>
            <a:ext cx="4376737" cy="4176712"/>
          </a:xfrm>
          <a:prstGeom prst="rect">
            <a:avLst/>
          </a:prstGeom>
          <a:noFill/>
          <a:ln w="9525">
            <a:noFill/>
            <a:miter lim="800000"/>
            <a:headEnd/>
            <a:tailEnd/>
          </a:ln>
        </p:spPr>
      </p:pic>
      <p:pic>
        <p:nvPicPr>
          <p:cNvPr id="224261" name="Picture 3"/>
          <p:cNvPicPr>
            <a:picLocks noChangeAspect="1" noChangeArrowheads="1"/>
          </p:cNvPicPr>
          <p:nvPr/>
        </p:nvPicPr>
        <p:blipFill>
          <a:blip r:embed="rId4" cstate="print"/>
          <a:srcRect/>
          <a:stretch>
            <a:fillRect/>
          </a:stretch>
        </p:blipFill>
        <p:spPr bwMode="auto">
          <a:xfrm>
            <a:off x="6924675" y="1828800"/>
            <a:ext cx="2219325"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cstate="print"/>
          <a:srcRect/>
          <a:stretch>
            <a:fillRect/>
          </a:stretch>
        </p:blipFill>
        <p:spPr bwMode="auto">
          <a:xfrm>
            <a:off x="152400" y="152400"/>
            <a:ext cx="3963988" cy="3382963"/>
          </a:xfrm>
          <a:prstGeom prst="rect">
            <a:avLst/>
          </a:prstGeom>
          <a:noFill/>
          <a:ln w="9525">
            <a:noFill/>
            <a:miter lim="800000"/>
            <a:headEnd/>
            <a:tailEnd/>
          </a:ln>
        </p:spPr>
      </p:pic>
      <p:grpSp>
        <p:nvGrpSpPr>
          <p:cNvPr id="225283" name="Group 11"/>
          <p:cNvGrpSpPr>
            <a:grpSpLocks/>
          </p:cNvGrpSpPr>
          <p:nvPr/>
        </p:nvGrpSpPr>
        <p:grpSpPr bwMode="auto">
          <a:xfrm>
            <a:off x="4175125" y="609600"/>
            <a:ext cx="4968875" cy="4495800"/>
            <a:chOff x="4343399" y="0"/>
            <a:chExt cx="3789643" cy="3429000"/>
          </a:xfrm>
        </p:grpSpPr>
        <p:pic>
          <p:nvPicPr>
            <p:cNvPr id="225285" name="Picture 3"/>
            <p:cNvPicPr>
              <a:picLocks noChangeAspect="1" noChangeArrowheads="1"/>
            </p:cNvPicPr>
            <p:nvPr/>
          </p:nvPicPr>
          <p:blipFill>
            <a:blip r:embed="rId3" cstate="print"/>
            <a:srcRect/>
            <a:stretch>
              <a:fillRect/>
            </a:stretch>
          </p:blipFill>
          <p:spPr bwMode="auto">
            <a:xfrm>
              <a:off x="4343399" y="228600"/>
              <a:ext cx="3789643" cy="3200400"/>
            </a:xfrm>
            <a:prstGeom prst="rect">
              <a:avLst/>
            </a:prstGeom>
            <a:noFill/>
            <a:ln w="9525">
              <a:noFill/>
              <a:miter lim="800000"/>
              <a:headEnd/>
              <a:tailEnd/>
            </a:ln>
          </p:spPr>
        </p:pic>
        <p:sp>
          <p:nvSpPr>
            <p:cNvPr id="4" name="Oval 3"/>
            <p:cNvSpPr/>
            <p:nvPr/>
          </p:nvSpPr>
          <p:spPr>
            <a:xfrm>
              <a:off x="4495953" y="2133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4495953" y="990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5715178" y="990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6858124" y="990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6858124" y="2133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5715178" y="2133439"/>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5104960" y="0"/>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6247907" y="0"/>
              <a:ext cx="1142947"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25284" name="TextBox 12"/>
          <p:cNvSpPr txBox="1">
            <a:spLocks noChangeArrowheads="1"/>
          </p:cNvSpPr>
          <p:nvPr/>
        </p:nvSpPr>
        <p:spPr bwMode="auto">
          <a:xfrm>
            <a:off x="609600" y="5105400"/>
            <a:ext cx="5486400" cy="1570038"/>
          </a:xfrm>
          <a:prstGeom prst="rect">
            <a:avLst/>
          </a:prstGeom>
          <a:noFill/>
          <a:ln w="9525">
            <a:noFill/>
            <a:miter lim="800000"/>
            <a:headEnd/>
            <a:tailEnd/>
          </a:ln>
        </p:spPr>
        <p:txBody>
          <a:bodyPr>
            <a:spAutoFit/>
          </a:bodyPr>
          <a:lstStyle/>
          <a:p>
            <a:r>
              <a:rPr lang="en-US"/>
              <a:t>The container density would be about 60/8 = 7.5  and 20/1 because the box is about 8 times larger. The more dense sphere would sink</a:t>
            </a: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ctrTitle"/>
          </p:nvPr>
        </p:nvSpPr>
        <p:spPr>
          <a:xfrm>
            <a:off x="457200" y="609600"/>
            <a:ext cx="5486400" cy="1470025"/>
          </a:xfrm>
        </p:spPr>
        <p:txBody>
          <a:bodyPr/>
          <a:lstStyle/>
          <a:p>
            <a:pPr algn="l" eaLnBrk="1" hangingPunct="1"/>
            <a:r>
              <a:rPr lang="en-US" smtClean="0"/>
              <a:t>What will the hydrogen balloon do?</a:t>
            </a:r>
          </a:p>
        </p:txBody>
      </p:sp>
      <p:sp>
        <p:nvSpPr>
          <p:cNvPr id="226307" name="Subtitle 2"/>
          <p:cNvSpPr>
            <a:spLocks noGrp="1"/>
          </p:cNvSpPr>
          <p:nvPr>
            <p:ph type="subTitle" idx="1"/>
          </p:nvPr>
        </p:nvSpPr>
        <p:spPr>
          <a:xfrm>
            <a:off x="228600" y="2057400"/>
            <a:ext cx="5257800" cy="2819400"/>
          </a:xfrm>
        </p:spPr>
        <p:txBody>
          <a:bodyPr/>
          <a:lstStyle/>
          <a:p>
            <a:pPr marL="514350" indent="-514350" algn="l" eaLnBrk="1" hangingPunct="1">
              <a:buFont typeface="Times New Roman" pitchFamily="18" charset="0"/>
              <a:buAutoNum type="alphaUcPeriod"/>
            </a:pPr>
            <a:r>
              <a:rPr lang="en-US" smtClean="0"/>
              <a:t>Expand and float</a:t>
            </a:r>
          </a:p>
          <a:p>
            <a:pPr marL="514350" indent="-514350" algn="l" eaLnBrk="1" hangingPunct="1">
              <a:buFont typeface="Times New Roman" pitchFamily="18" charset="0"/>
              <a:buAutoNum type="alphaUcPeriod"/>
            </a:pPr>
            <a:r>
              <a:rPr lang="en-US" smtClean="0"/>
              <a:t>Expand and sink</a:t>
            </a:r>
          </a:p>
          <a:p>
            <a:pPr marL="514350" indent="-514350" algn="l" eaLnBrk="1" hangingPunct="1">
              <a:buFont typeface="Times New Roman" pitchFamily="18" charset="0"/>
              <a:buAutoNum type="alphaUcPeriod"/>
            </a:pPr>
            <a:r>
              <a:rPr lang="en-US" smtClean="0"/>
              <a:t>Stay the same size and float</a:t>
            </a:r>
          </a:p>
          <a:p>
            <a:pPr marL="514350" indent="-514350" algn="l" eaLnBrk="1" hangingPunct="1">
              <a:buFont typeface="Times New Roman" pitchFamily="18" charset="0"/>
              <a:buAutoNum type="alphaUcPeriod"/>
            </a:pPr>
            <a:r>
              <a:rPr lang="en-US" smtClean="0"/>
              <a:t>Stay the same size and sink</a:t>
            </a:r>
          </a:p>
          <a:p>
            <a:pPr marL="514350" indent="-514350" algn="l" eaLnBrk="1" hangingPunct="1">
              <a:buFont typeface="Times New Roman" pitchFamily="18" charset="0"/>
              <a:buAutoNum type="alphaUcPeriod"/>
            </a:pPr>
            <a:endParaRPr lang="en-US" smtClean="0"/>
          </a:p>
          <a:p>
            <a:pPr marL="514350" indent="-514350" algn="l" eaLnBrk="1" hangingPunct="1">
              <a:buFont typeface="Times New Roman" pitchFamily="18" charset="0"/>
              <a:buAutoNum type="alphaUcPeriod"/>
            </a:pPr>
            <a:endParaRPr lang="en-US" smtClean="0"/>
          </a:p>
        </p:txBody>
      </p:sp>
      <p:pic>
        <p:nvPicPr>
          <p:cNvPr id="226308" name="Picture 3"/>
          <p:cNvPicPr>
            <a:picLocks noChangeAspect="1" noChangeArrowheads="1"/>
          </p:cNvPicPr>
          <p:nvPr/>
        </p:nvPicPr>
        <p:blipFill>
          <a:blip r:embed="rId3" cstate="print"/>
          <a:srcRect/>
          <a:stretch>
            <a:fillRect/>
          </a:stretch>
        </p:blipFill>
        <p:spPr bwMode="auto">
          <a:xfrm>
            <a:off x="6011863" y="304800"/>
            <a:ext cx="3132137" cy="2590800"/>
          </a:xfrm>
          <a:prstGeom prst="rect">
            <a:avLst/>
          </a:prstGeom>
          <a:noFill/>
          <a:ln w="9525">
            <a:noFill/>
            <a:miter lim="800000"/>
            <a:headEnd/>
            <a:tailEnd/>
          </a:ln>
        </p:spPr>
      </p:pic>
      <p:pic>
        <p:nvPicPr>
          <p:cNvPr id="226309" name="Picture 6"/>
          <p:cNvPicPr>
            <a:picLocks noChangeAspect="1" noChangeArrowheads="1"/>
          </p:cNvPicPr>
          <p:nvPr/>
        </p:nvPicPr>
        <p:blipFill>
          <a:blip r:embed="rId4" cstate="print"/>
          <a:srcRect/>
          <a:stretch>
            <a:fillRect/>
          </a:stretch>
        </p:blipFill>
        <p:spPr bwMode="auto">
          <a:xfrm>
            <a:off x="6019800" y="3048000"/>
            <a:ext cx="2819400" cy="367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cstate="print"/>
          <a:srcRect/>
          <a:stretch>
            <a:fillRect/>
          </a:stretch>
        </p:blipFill>
        <p:spPr bwMode="auto">
          <a:xfrm>
            <a:off x="990600" y="477838"/>
            <a:ext cx="5314950" cy="4379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762000"/>
            <a:ext cx="6629400" cy="1143000"/>
          </a:xfrm>
        </p:spPr>
        <p:txBody>
          <a:bodyPr rtlCol="0">
            <a:normAutofit fontScale="90000"/>
          </a:bodyPr>
          <a:lstStyle/>
          <a:p>
            <a:pPr algn="l" fontAlgn="auto">
              <a:spcAft>
                <a:spcPts val="0"/>
              </a:spcAft>
              <a:defRPr/>
            </a:pPr>
            <a:r>
              <a:rPr lang="en-US" dirty="0" smtClean="0"/>
              <a:t> </a:t>
            </a:r>
            <a:r>
              <a:rPr lang="en-US" sz="4000" dirty="0" smtClean="0"/>
              <a:t>Use </a:t>
            </a:r>
            <a:r>
              <a:rPr lang="en-US" sz="4000" dirty="0"/>
              <a:t>M</a:t>
            </a:r>
            <a:r>
              <a:rPr lang="en-US" sz="4000" dirty="0" smtClean="0"/>
              <a:t>oving Man </a:t>
            </a:r>
            <a:r>
              <a:rPr lang="en-US" sz="4000" b="1" dirty="0" smtClean="0"/>
              <a:t>Replay</a:t>
            </a:r>
            <a:r>
              <a:rPr lang="en-US" sz="4000" dirty="0" smtClean="0"/>
              <a:t> to show </a:t>
            </a:r>
            <a:r>
              <a:rPr lang="en-US" sz="4000" b="1" dirty="0" smtClean="0"/>
              <a:t>Position is found by the </a:t>
            </a:r>
            <a:r>
              <a:rPr lang="en-US" sz="4000" b="1" dirty="0"/>
              <a:t>integral </a:t>
            </a:r>
            <a:r>
              <a:rPr lang="en-US" sz="4000" b="1" dirty="0" smtClean="0"/>
              <a:t>curve </a:t>
            </a:r>
            <a:r>
              <a:rPr lang="en-US" dirty="0"/>
              <a:t/>
            </a:r>
            <a:br>
              <a:rPr lang="en-US" dirty="0"/>
            </a:br>
            <a:endParaRPr lang="en-US" dirty="0"/>
          </a:p>
        </p:txBody>
      </p:sp>
      <p:sp>
        <p:nvSpPr>
          <p:cNvPr id="21506" name="Content Placeholder 2"/>
          <p:cNvSpPr>
            <a:spLocks noGrp="1"/>
          </p:cNvSpPr>
          <p:nvPr>
            <p:ph idx="1"/>
          </p:nvPr>
        </p:nvSpPr>
        <p:spPr>
          <a:xfrm>
            <a:off x="2514600" y="3733800"/>
            <a:ext cx="6248400" cy="609600"/>
          </a:xfrm>
        </p:spPr>
        <p:txBody>
          <a:bodyPr/>
          <a:lstStyle/>
          <a:p>
            <a:pPr marL="514350" indent="-514350">
              <a:buFont typeface="Arial" charset="0"/>
              <a:buNone/>
            </a:pPr>
            <a:r>
              <a:rPr lang="en-US" sz="2800" b="1" smtClean="0"/>
              <a:t>Derivative curve shows acceleration </a:t>
            </a:r>
          </a:p>
        </p:txBody>
      </p:sp>
      <p:pic>
        <p:nvPicPr>
          <p:cNvPr id="21507" name="Picture 2"/>
          <p:cNvPicPr>
            <a:picLocks noChangeAspect="1" noChangeArrowheads="1"/>
          </p:cNvPicPr>
          <p:nvPr/>
        </p:nvPicPr>
        <p:blipFill>
          <a:blip r:embed="rId3" cstate="print"/>
          <a:srcRect/>
          <a:stretch>
            <a:fillRect/>
          </a:stretch>
        </p:blipFill>
        <p:spPr bwMode="auto">
          <a:xfrm>
            <a:off x="4114800" y="1447800"/>
            <a:ext cx="4572000" cy="2286000"/>
          </a:xfrm>
          <a:prstGeom prst="rect">
            <a:avLst/>
          </a:prstGeom>
          <a:noFill/>
          <a:ln w="9525">
            <a:noFill/>
            <a:miter lim="800000"/>
            <a:headEnd/>
            <a:tailEnd/>
          </a:ln>
        </p:spPr>
      </p:pic>
      <p:pic>
        <p:nvPicPr>
          <p:cNvPr id="21508" name="Picture 3"/>
          <p:cNvPicPr>
            <a:picLocks noChangeAspect="1" noChangeArrowheads="1"/>
          </p:cNvPicPr>
          <p:nvPr/>
        </p:nvPicPr>
        <p:blipFill>
          <a:blip r:embed="rId4" cstate="print"/>
          <a:srcRect/>
          <a:stretch>
            <a:fillRect/>
          </a:stretch>
        </p:blipFill>
        <p:spPr bwMode="auto">
          <a:xfrm>
            <a:off x="4083050" y="4343400"/>
            <a:ext cx="5060950" cy="2514600"/>
          </a:xfrm>
          <a:prstGeom prst="rect">
            <a:avLst/>
          </a:prstGeom>
          <a:noFill/>
          <a:ln w="9525">
            <a:noFill/>
            <a:miter lim="800000"/>
            <a:headEnd/>
            <a:tailEnd/>
          </a:ln>
        </p:spPr>
      </p:pic>
      <p:pic>
        <p:nvPicPr>
          <p:cNvPr id="21509" name="Picture 2"/>
          <p:cNvPicPr>
            <a:picLocks noChangeAspect="1" noChangeArrowheads="1"/>
          </p:cNvPicPr>
          <p:nvPr/>
        </p:nvPicPr>
        <p:blipFill>
          <a:blip r:embed="rId5" cstate="print"/>
          <a:srcRect/>
          <a:stretch>
            <a:fillRect/>
          </a:stretch>
        </p:blipFill>
        <p:spPr bwMode="auto">
          <a:xfrm>
            <a:off x="457200" y="304800"/>
            <a:ext cx="1885950" cy="6181725"/>
          </a:xfrm>
          <a:prstGeom prst="rect">
            <a:avLst/>
          </a:prstGeom>
          <a:noFill/>
          <a:ln w="9525">
            <a:noFill/>
            <a:miter lim="800000"/>
            <a:headEnd/>
            <a:tailEnd/>
          </a:ln>
        </p:spPr>
      </p:pic>
    </p:spTree>
    <p:extLst>
      <p:ext uri="{BB962C8B-B14F-4D97-AF65-F5344CB8AC3E}">
        <p14:creationId xmlns:p14="http://schemas.microsoft.com/office/powerpoint/2010/main" val="321801532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ctrTitle"/>
          </p:nvPr>
        </p:nvSpPr>
        <p:spPr>
          <a:xfrm>
            <a:off x="228600" y="533400"/>
            <a:ext cx="4876800" cy="1470025"/>
          </a:xfrm>
        </p:spPr>
        <p:txBody>
          <a:bodyPr/>
          <a:lstStyle/>
          <a:p>
            <a:pPr algn="l" eaLnBrk="1" hangingPunct="1"/>
            <a:r>
              <a:rPr lang="en-US" smtClean="0"/>
              <a:t>What will the hydrogen balloon do?</a:t>
            </a:r>
          </a:p>
        </p:txBody>
      </p:sp>
      <p:sp>
        <p:nvSpPr>
          <p:cNvPr id="228355" name="Subtitle 2"/>
          <p:cNvSpPr>
            <a:spLocks noGrp="1"/>
          </p:cNvSpPr>
          <p:nvPr>
            <p:ph type="subTitle" idx="1"/>
          </p:nvPr>
        </p:nvSpPr>
        <p:spPr>
          <a:xfrm>
            <a:off x="457200" y="2362200"/>
            <a:ext cx="6400800" cy="1752600"/>
          </a:xfrm>
        </p:spPr>
        <p:txBody>
          <a:bodyPr/>
          <a:lstStyle/>
          <a:p>
            <a:pPr marL="514350" indent="-514350" algn="l" eaLnBrk="1" hangingPunct="1">
              <a:buFont typeface="Times New Roman" pitchFamily="18" charset="0"/>
              <a:buAutoNum type="alphaUcPeriod"/>
            </a:pPr>
            <a:r>
              <a:rPr lang="en-US" smtClean="0"/>
              <a:t>Expand and float</a:t>
            </a:r>
          </a:p>
          <a:p>
            <a:pPr marL="514350" indent="-514350" algn="l" eaLnBrk="1" hangingPunct="1">
              <a:buFont typeface="Times New Roman" pitchFamily="18" charset="0"/>
              <a:buAutoNum type="alphaUcPeriod"/>
            </a:pPr>
            <a:r>
              <a:rPr lang="en-US" smtClean="0"/>
              <a:t>Expand and sink</a:t>
            </a:r>
          </a:p>
          <a:p>
            <a:pPr marL="514350" indent="-514350" algn="l" eaLnBrk="1" hangingPunct="1">
              <a:buFont typeface="Times New Roman" pitchFamily="18" charset="0"/>
              <a:buAutoNum type="alphaUcPeriod"/>
            </a:pPr>
            <a:r>
              <a:rPr lang="en-US" smtClean="0"/>
              <a:t>Stay the same size and float</a:t>
            </a:r>
          </a:p>
          <a:p>
            <a:pPr marL="514350" indent="-514350" algn="l" eaLnBrk="1" hangingPunct="1">
              <a:buFont typeface="Times New Roman" pitchFamily="18" charset="0"/>
              <a:buAutoNum type="alphaUcPeriod"/>
            </a:pPr>
            <a:r>
              <a:rPr lang="en-US" smtClean="0"/>
              <a:t>Stay the same size and sink</a:t>
            </a:r>
          </a:p>
        </p:txBody>
      </p:sp>
      <p:pic>
        <p:nvPicPr>
          <p:cNvPr id="228356" name="Picture 2"/>
          <p:cNvPicPr>
            <a:picLocks noChangeAspect="1" noChangeArrowheads="1"/>
          </p:cNvPicPr>
          <p:nvPr/>
        </p:nvPicPr>
        <p:blipFill>
          <a:blip r:embed="rId3" cstate="print"/>
          <a:srcRect/>
          <a:stretch>
            <a:fillRect/>
          </a:stretch>
        </p:blipFill>
        <p:spPr bwMode="auto">
          <a:xfrm>
            <a:off x="5334000" y="228600"/>
            <a:ext cx="3267075" cy="2647950"/>
          </a:xfrm>
          <a:prstGeom prst="rect">
            <a:avLst/>
          </a:prstGeom>
          <a:noFill/>
          <a:ln w="9525">
            <a:noFill/>
            <a:miter lim="800000"/>
            <a:headEnd/>
            <a:tailEnd/>
          </a:ln>
        </p:spPr>
      </p:pic>
      <p:pic>
        <p:nvPicPr>
          <p:cNvPr id="228357" name="Picture 6"/>
          <p:cNvPicPr>
            <a:picLocks noChangeAspect="1" noChangeArrowheads="1"/>
          </p:cNvPicPr>
          <p:nvPr/>
        </p:nvPicPr>
        <p:blipFill>
          <a:blip r:embed="rId4" cstate="print"/>
          <a:srcRect/>
          <a:stretch>
            <a:fillRect/>
          </a:stretch>
        </p:blipFill>
        <p:spPr bwMode="auto">
          <a:xfrm>
            <a:off x="6019800" y="2971800"/>
            <a:ext cx="2667000" cy="355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3"/>
          <p:cNvPicPr>
            <a:picLocks noChangeAspect="1" noChangeArrowheads="1"/>
          </p:cNvPicPr>
          <p:nvPr/>
        </p:nvPicPr>
        <p:blipFill>
          <a:blip r:embed="rId2" cstate="print"/>
          <a:srcRect/>
          <a:stretch>
            <a:fillRect/>
          </a:stretch>
        </p:blipFill>
        <p:spPr bwMode="auto">
          <a:xfrm>
            <a:off x="457200" y="92075"/>
            <a:ext cx="5653088" cy="4584700"/>
          </a:xfrm>
          <a:prstGeom prst="rect">
            <a:avLst/>
          </a:prstGeom>
          <a:noFill/>
          <a:ln w="9525">
            <a:noFill/>
            <a:miter lim="800000"/>
            <a:headEnd/>
            <a:tailEnd/>
          </a:ln>
        </p:spPr>
      </p:pic>
      <p:sp>
        <p:nvSpPr>
          <p:cNvPr id="229379" name="TextBox 3"/>
          <p:cNvSpPr txBox="1">
            <a:spLocks noChangeArrowheads="1"/>
          </p:cNvSpPr>
          <p:nvPr/>
        </p:nvSpPr>
        <p:spPr bwMode="auto">
          <a:xfrm>
            <a:off x="685800" y="5029200"/>
            <a:ext cx="6934200" cy="830263"/>
          </a:xfrm>
          <a:prstGeom prst="rect">
            <a:avLst/>
          </a:prstGeom>
          <a:noFill/>
          <a:ln w="9525">
            <a:noFill/>
            <a:miter lim="800000"/>
            <a:headEnd/>
            <a:tailEnd/>
          </a:ln>
        </p:spPr>
        <p:txBody>
          <a:bodyPr>
            <a:spAutoFit/>
          </a:bodyPr>
          <a:lstStyle/>
          <a:p>
            <a:r>
              <a:rPr lang="en-US"/>
              <a:t>Discussion: Would the results be different if the outside molecules were the heavier species?</a:t>
            </a: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a:xfrm>
            <a:off x="304800" y="381000"/>
            <a:ext cx="1905000" cy="381000"/>
          </a:xfrm>
        </p:spPr>
        <p:txBody>
          <a:bodyPr/>
          <a:lstStyle/>
          <a:p>
            <a:pPr eaLnBrk="1" hangingPunct="1"/>
            <a:r>
              <a:rPr lang="en-US" smtClean="0"/>
              <a:t>answer</a:t>
            </a:r>
          </a:p>
        </p:txBody>
      </p:sp>
      <p:pic>
        <p:nvPicPr>
          <p:cNvPr id="230403" name="Picture 3"/>
          <p:cNvPicPr>
            <a:picLocks noChangeAspect="1" noChangeArrowheads="1"/>
          </p:cNvPicPr>
          <p:nvPr/>
        </p:nvPicPr>
        <p:blipFill>
          <a:blip r:embed="rId3" cstate="print"/>
          <a:srcRect/>
          <a:stretch>
            <a:fillRect/>
          </a:stretch>
        </p:blipFill>
        <p:spPr bwMode="auto">
          <a:xfrm>
            <a:off x="5867400" y="457200"/>
            <a:ext cx="2994025" cy="4419600"/>
          </a:xfrm>
          <a:prstGeom prst="rect">
            <a:avLst/>
          </a:prstGeom>
          <a:noFill/>
          <a:ln w="9525">
            <a:noFill/>
            <a:miter lim="800000"/>
            <a:headEnd/>
            <a:tailEnd/>
          </a:ln>
        </p:spPr>
      </p:pic>
      <p:pic>
        <p:nvPicPr>
          <p:cNvPr id="230404" name="Picture 4"/>
          <p:cNvPicPr>
            <a:picLocks noChangeAspect="1" noChangeArrowheads="1"/>
          </p:cNvPicPr>
          <p:nvPr/>
        </p:nvPicPr>
        <p:blipFill>
          <a:blip r:embed="rId4" cstate="print"/>
          <a:srcRect/>
          <a:stretch>
            <a:fillRect/>
          </a:stretch>
        </p:blipFill>
        <p:spPr bwMode="auto">
          <a:xfrm>
            <a:off x="152400" y="1066800"/>
            <a:ext cx="5870575"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p:cNvSpPr>
            <a:spLocks noGrp="1"/>
          </p:cNvSpPr>
          <p:nvPr>
            <p:ph type="ctrTitle"/>
          </p:nvPr>
        </p:nvSpPr>
        <p:spPr>
          <a:xfrm>
            <a:off x="228600" y="1143000"/>
            <a:ext cx="5181600" cy="1470025"/>
          </a:xfrm>
        </p:spPr>
        <p:txBody>
          <a:bodyPr/>
          <a:lstStyle/>
          <a:p>
            <a:pPr algn="l" eaLnBrk="1" hangingPunct="1"/>
            <a:r>
              <a:rPr lang="en-US" smtClean="0"/>
              <a:t>Would you expect the hot air balloon to float or sink?</a:t>
            </a:r>
          </a:p>
        </p:txBody>
      </p:sp>
      <p:pic>
        <p:nvPicPr>
          <p:cNvPr id="231427" name="Picture 2"/>
          <p:cNvPicPr>
            <a:picLocks noChangeAspect="1" noChangeArrowheads="1"/>
          </p:cNvPicPr>
          <p:nvPr/>
        </p:nvPicPr>
        <p:blipFill>
          <a:blip r:embed="rId3" cstate="print"/>
          <a:srcRect/>
          <a:stretch>
            <a:fillRect/>
          </a:stretch>
        </p:blipFill>
        <p:spPr bwMode="auto">
          <a:xfrm>
            <a:off x="6477000" y="3354388"/>
            <a:ext cx="2355850" cy="3122612"/>
          </a:xfrm>
          <a:prstGeom prst="rect">
            <a:avLst/>
          </a:prstGeom>
          <a:noFill/>
          <a:ln w="9525">
            <a:noFill/>
            <a:miter lim="800000"/>
            <a:headEnd/>
            <a:tailEnd/>
          </a:ln>
        </p:spPr>
      </p:pic>
      <p:sp>
        <p:nvSpPr>
          <p:cNvPr id="231428" name="Content Placeholder 4"/>
          <p:cNvSpPr>
            <a:spLocks noGrp="1"/>
          </p:cNvSpPr>
          <p:nvPr>
            <p:ph type="subTitle" idx="1"/>
          </p:nvPr>
        </p:nvSpPr>
        <p:spPr>
          <a:xfrm>
            <a:off x="304800" y="3200400"/>
            <a:ext cx="2590800" cy="1752600"/>
          </a:xfrm>
        </p:spPr>
        <p:txBody>
          <a:bodyPr/>
          <a:lstStyle/>
          <a:p>
            <a:pPr marL="514350" indent="-514350" eaLnBrk="1" hangingPunct="1">
              <a:buFont typeface="Times New Roman" pitchFamily="18" charset="0"/>
              <a:buAutoNum type="alphaUcPeriod"/>
            </a:pPr>
            <a:r>
              <a:rPr lang="en-US" sz="4400" smtClean="0"/>
              <a:t>Sink</a:t>
            </a:r>
          </a:p>
          <a:p>
            <a:pPr marL="514350" indent="-514350" eaLnBrk="1" hangingPunct="1">
              <a:buFont typeface="Times New Roman" pitchFamily="18" charset="0"/>
              <a:buAutoNum type="alphaUcPeriod"/>
            </a:pPr>
            <a:r>
              <a:rPr lang="en-US" sz="4400" smtClean="0"/>
              <a:t>Float</a:t>
            </a:r>
          </a:p>
          <a:p>
            <a:pPr marL="514350" indent="-514350" eaLnBrk="1" hangingPunct="1">
              <a:buFont typeface="Times New Roman" pitchFamily="18" charset="0"/>
              <a:buAutoNum type="alphaUcPeriod"/>
            </a:pPr>
            <a:endParaRPr lang="en-US" smtClean="0"/>
          </a:p>
        </p:txBody>
      </p:sp>
      <p:pic>
        <p:nvPicPr>
          <p:cNvPr id="231429" name="Picture 3"/>
          <p:cNvPicPr>
            <a:picLocks noChangeAspect="1" noChangeArrowheads="1"/>
          </p:cNvPicPr>
          <p:nvPr/>
        </p:nvPicPr>
        <p:blipFill>
          <a:blip r:embed="rId4" cstate="print"/>
          <a:srcRect/>
          <a:stretch>
            <a:fillRect/>
          </a:stretch>
        </p:blipFill>
        <p:spPr bwMode="auto">
          <a:xfrm>
            <a:off x="5516563" y="152400"/>
            <a:ext cx="3736975"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cstate="print"/>
          <a:srcRect/>
          <a:stretch>
            <a:fillRect/>
          </a:stretch>
        </p:blipFill>
        <p:spPr bwMode="auto">
          <a:xfrm>
            <a:off x="1905000" y="990600"/>
            <a:ext cx="4667250" cy="3838575"/>
          </a:xfrm>
          <a:prstGeom prst="rect">
            <a:avLst/>
          </a:prstGeom>
          <a:noFill/>
          <a:ln w="9525">
            <a:noFill/>
            <a:miter lim="800000"/>
            <a:headEnd/>
            <a:tailEnd/>
          </a:ln>
        </p:spPr>
      </p:pic>
      <p:sp>
        <p:nvSpPr>
          <p:cNvPr id="232451" name="TextBox 2"/>
          <p:cNvSpPr txBox="1">
            <a:spLocks noChangeArrowheads="1"/>
          </p:cNvSpPr>
          <p:nvPr/>
        </p:nvSpPr>
        <p:spPr bwMode="auto">
          <a:xfrm>
            <a:off x="1600200" y="5410200"/>
            <a:ext cx="6400800" cy="830263"/>
          </a:xfrm>
          <a:prstGeom prst="rect">
            <a:avLst/>
          </a:prstGeom>
          <a:noFill/>
          <a:ln w="9525">
            <a:noFill/>
            <a:miter lim="800000"/>
            <a:headEnd/>
            <a:tailEnd/>
          </a:ln>
        </p:spPr>
        <p:txBody>
          <a:bodyPr>
            <a:spAutoFit/>
          </a:bodyPr>
          <a:lstStyle/>
          <a:p>
            <a:r>
              <a:rPr lang="en-US"/>
              <a:t>Discussion: Would there be a molecular combination that would allow the balloon to float?</a:t>
            </a: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ctrTitle"/>
          </p:nvPr>
        </p:nvSpPr>
        <p:spPr>
          <a:xfrm>
            <a:off x="228600" y="381000"/>
            <a:ext cx="7924800" cy="1470025"/>
          </a:xfrm>
        </p:spPr>
        <p:txBody>
          <a:bodyPr/>
          <a:lstStyle/>
          <a:p>
            <a:pPr algn="l" eaLnBrk="1" hangingPunct="1"/>
            <a:r>
              <a:rPr lang="en-US" smtClean="0"/>
              <a:t>Why did the hot air balloon float after the heater was used?</a:t>
            </a:r>
          </a:p>
        </p:txBody>
      </p:sp>
      <p:sp>
        <p:nvSpPr>
          <p:cNvPr id="233475" name="Subtitle 2"/>
          <p:cNvSpPr>
            <a:spLocks noGrp="1"/>
          </p:cNvSpPr>
          <p:nvPr>
            <p:ph type="subTitle" idx="1"/>
          </p:nvPr>
        </p:nvSpPr>
        <p:spPr>
          <a:xfrm>
            <a:off x="685800" y="5981700"/>
            <a:ext cx="6400800" cy="1752600"/>
          </a:xfrm>
        </p:spPr>
        <p:txBody>
          <a:bodyPr/>
          <a:lstStyle/>
          <a:p>
            <a:pPr marL="514350" indent="-514350" eaLnBrk="1" hangingPunct="1"/>
            <a:r>
              <a:rPr lang="en-US" smtClean="0"/>
              <a:t>Discussion question</a:t>
            </a:r>
          </a:p>
        </p:txBody>
      </p:sp>
      <p:pic>
        <p:nvPicPr>
          <p:cNvPr id="233476" name="Picture 6"/>
          <p:cNvPicPr>
            <a:picLocks noChangeAspect="1" noChangeArrowheads="1"/>
          </p:cNvPicPr>
          <p:nvPr/>
        </p:nvPicPr>
        <p:blipFill>
          <a:blip r:embed="rId3" cstate="print"/>
          <a:srcRect/>
          <a:stretch>
            <a:fillRect/>
          </a:stretch>
        </p:blipFill>
        <p:spPr bwMode="auto">
          <a:xfrm>
            <a:off x="533400" y="2286000"/>
            <a:ext cx="4100513" cy="3352800"/>
          </a:xfrm>
          <a:prstGeom prst="rect">
            <a:avLst/>
          </a:prstGeom>
          <a:noFill/>
          <a:ln w="9525">
            <a:noFill/>
            <a:miter lim="800000"/>
            <a:headEnd/>
            <a:tailEnd/>
          </a:ln>
        </p:spPr>
      </p:pic>
      <p:pic>
        <p:nvPicPr>
          <p:cNvPr id="233477" name="Picture 7"/>
          <p:cNvPicPr>
            <a:picLocks noChangeAspect="1" noChangeArrowheads="1"/>
          </p:cNvPicPr>
          <p:nvPr/>
        </p:nvPicPr>
        <p:blipFill>
          <a:blip r:embed="rId4" cstate="print"/>
          <a:srcRect/>
          <a:stretch>
            <a:fillRect/>
          </a:stretch>
        </p:blipFill>
        <p:spPr bwMode="auto">
          <a:xfrm>
            <a:off x="4953000" y="2286000"/>
            <a:ext cx="40894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0"/>
            <a:ext cx="8763000" cy="2057400"/>
          </a:xfrm>
        </p:spPr>
        <p:txBody>
          <a:bodyPr>
            <a:normAutofit fontScale="90000"/>
          </a:bodyPr>
          <a:lstStyle/>
          <a:p>
            <a:r>
              <a:rPr lang="en-US" b="1" i="1" u="sng" dirty="0">
                <a:solidFill>
                  <a:schemeClr val="tx1"/>
                </a:solidFill>
                <a:hlinkClick r:id="rId3"/>
              </a:rPr>
              <a:t>Under </a:t>
            </a:r>
            <a:r>
              <a:rPr lang="en-US" b="1" i="1" u="sng" dirty="0" smtClean="0">
                <a:solidFill>
                  <a:schemeClr val="tx1"/>
                </a:solidFill>
                <a:hlinkClick r:id="rId3"/>
              </a:rPr>
              <a:t>Pressure</a:t>
            </a:r>
            <a:r>
              <a:rPr lang="en-US" dirty="0"/>
              <a:t> </a:t>
            </a:r>
            <a:r>
              <a:rPr lang="en-US" dirty="0" smtClean="0"/>
              <a:t>(also </a:t>
            </a:r>
            <a:r>
              <a:rPr lang="en-US" i="1" dirty="0" smtClean="0">
                <a:hlinkClick r:id="rId4"/>
              </a:rPr>
              <a:t>Fluid Pressure Flow</a:t>
            </a:r>
            <a:r>
              <a:rPr lang="en-US" dirty="0" smtClean="0"/>
              <a:t>- Pressure tab)</a:t>
            </a:r>
            <a:br>
              <a:rPr lang="en-US" dirty="0" smtClean="0"/>
            </a:br>
            <a:r>
              <a:rPr lang="en-US" dirty="0" smtClean="0">
                <a:hlinkClick r:id="rId5"/>
              </a:rPr>
              <a:t>Activity</a:t>
            </a:r>
            <a:r>
              <a:rPr lang="en-US" dirty="0" smtClean="0"/>
              <a:t> </a:t>
            </a:r>
            <a:r>
              <a:rPr lang="en-US" sz="1800" dirty="0" smtClean="0"/>
              <a:t>by Trish Loeblein  June 2012</a:t>
            </a:r>
            <a:endParaRPr lang="en-US" dirty="0"/>
          </a:p>
        </p:txBody>
      </p:sp>
      <p:sp>
        <p:nvSpPr>
          <p:cNvPr id="3" name="Subtitle 2"/>
          <p:cNvSpPr>
            <a:spLocks noGrp="1"/>
          </p:cNvSpPr>
          <p:nvPr>
            <p:ph type="subTitle" idx="1"/>
          </p:nvPr>
        </p:nvSpPr>
        <p:spPr>
          <a:xfrm>
            <a:off x="457200" y="2286000"/>
            <a:ext cx="8458200" cy="3962400"/>
          </a:xfrm>
        </p:spPr>
        <p:txBody>
          <a:bodyPr>
            <a:normAutofit fontScale="92500"/>
          </a:bodyPr>
          <a:lstStyle/>
          <a:p>
            <a:pPr algn="l"/>
            <a:r>
              <a:rPr lang="en-US" sz="4000" b="1" dirty="0">
                <a:solidFill>
                  <a:schemeClr val="tx1"/>
                </a:solidFill>
              </a:rPr>
              <a:t>Learning goals: </a:t>
            </a:r>
            <a:endParaRPr lang="en-US" sz="4000" b="1" dirty="0" smtClean="0">
              <a:solidFill>
                <a:schemeClr val="tx1"/>
              </a:solidFill>
            </a:endParaRPr>
          </a:p>
          <a:p>
            <a:pPr algn="l"/>
            <a:r>
              <a:rPr lang="en-US" sz="4000" b="1" dirty="0" smtClean="0">
                <a:solidFill>
                  <a:schemeClr val="tx1"/>
                </a:solidFill>
              </a:rPr>
              <a:t>Students </a:t>
            </a:r>
            <a:r>
              <a:rPr lang="en-US" sz="4000" b="1" dirty="0">
                <a:solidFill>
                  <a:schemeClr val="tx1"/>
                </a:solidFill>
              </a:rPr>
              <a:t>will be able to </a:t>
            </a:r>
            <a:endParaRPr lang="en-US" sz="4000" dirty="0">
              <a:solidFill>
                <a:schemeClr val="tx1"/>
              </a:solidFill>
            </a:endParaRPr>
          </a:p>
          <a:p>
            <a:pPr marL="514350" lvl="0" indent="-514350" algn="l">
              <a:buFont typeface="+mj-lt"/>
              <a:buAutoNum type="arabicPeriod"/>
            </a:pPr>
            <a:r>
              <a:rPr lang="en-US" sz="3600" b="1" dirty="0" smtClean="0">
                <a:solidFill>
                  <a:schemeClr val="tx1"/>
                </a:solidFill>
              </a:rPr>
              <a:t>Investigate </a:t>
            </a:r>
            <a:r>
              <a:rPr lang="en-US" sz="3600" b="1" dirty="0">
                <a:solidFill>
                  <a:schemeClr val="tx1"/>
                </a:solidFill>
              </a:rPr>
              <a:t>how pressure changes in air and water.</a:t>
            </a:r>
          </a:p>
          <a:p>
            <a:pPr marL="514350" lvl="0" indent="-514350" algn="l">
              <a:buFont typeface="+mj-lt"/>
              <a:buAutoNum type="arabicPeriod"/>
            </a:pPr>
            <a:r>
              <a:rPr lang="en-US" sz="3600" b="1" dirty="0">
                <a:solidFill>
                  <a:schemeClr val="tx1"/>
                </a:solidFill>
              </a:rPr>
              <a:t>Discover how you can change pressure. </a:t>
            </a:r>
          </a:p>
          <a:p>
            <a:pPr marL="514350" indent="-514350" algn="l">
              <a:buFont typeface="+mj-lt"/>
              <a:buAutoNum type="arabicPeriod"/>
            </a:pPr>
            <a:r>
              <a:rPr lang="en-US" sz="3600" b="1" dirty="0">
                <a:solidFill>
                  <a:schemeClr val="tx1"/>
                </a:solidFill>
              </a:rPr>
              <a:t>Predict pressure in a variety of situations</a:t>
            </a:r>
          </a:p>
        </p:txBody>
      </p:sp>
      <p:sp>
        <p:nvSpPr>
          <p:cNvPr id="4" name="TextBox 5"/>
          <p:cNvSpPr txBox="1">
            <a:spLocks noChangeArrowheads="1"/>
          </p:cNvSpPr>
          <p:nvPr/>
        </p:nvSpPr>
        <p:spPr bwMode="auto">
          <a:xfrm>
            <a:off x="6028996" y="6027003"/>
            <a:ext cx="26578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hlinkClick r:id="rId6" action="ppaction://hlinkfile"/>
              </a:rPr>
              <a:t>phet.colorado.edu</a:t>
            </a:r>
            <a:endParaRPr lang="en-US" dirty="0"/>
          </a:p>
        </p:txBody>
      </p:sp>
    </p:spTree>
    <p:extLst>
      <p:ext uri="{BB962C8B-B14F-4D97-AF65-F5344CB8AC3E}">
        <p14:creationId xmlns:p14="http://schemas.microsoft.com/office/powerpoint/2010/main" val="2286996255"/>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1341366"/>
          </a:xfrm>
        </p:spPr>
        <p:txBody>
          <a:bodyPr>
            <a:normAutofit fontScale="90000"/>
          </a:bodyPr>
          <a:lstStyle/>
          <a:p>
            <a:pPr algn="l"/>
            <a:r>
              <a:rPr lang="en-US" b="1" dirty="0">
                <a:solidFill>
                  <a:srgbClr val="7030A0"/>
                </a:solidFill>
                <a:latin typeface="+mn-lt"/>
              </a:rPr>
              <a:t>1</a:t>
            </a:r>
            <a:r>
              <a:rPr lang="en-US" b="1" dirty="0" smtClean="0">
                <a:solidFill>
                  <a:srgbClr val="7030A0"/>
                </a:solidFill>
                <a:latin typeface="+mn-lt"/>
              </a:rPr>
              <a:t>. Order from </a:t>
            </a:r>
            <a:r>
              <a:rPr lang="en-US" b="1" dirty="0">
                <a:solidFill>
                  <a:srgbClr val="7030A0"/>
                </a:solidFill>
                <a:latin typeface="+mn-lt"/>
              </a:rPr>
              <a:t>lowest to highest </a:t>
            </a:r>
            <a:r>
              <a:rPr lang="en-US" b="1" dirty="0" smtClean="0">
                <a:solidFill>
                  <a:srgbClr val="7030A0"/>
                </a:solidFill>
                <a:latin typeface="+mn-lt"/>
              </a:rPr>
              <a:t>pressure.</a:t>
            </a:r>
            <a:endParaRPr lang="en-US" sz="3600" dirty="0">
              <a:solidFill>
                <a:srgbClr val="7030A0"/>
              </a:solidFill>
            </a:endParaRPr>
          </a:p>
        </p:txBody>
      </p:sp>
      <p:sp>
        <p:nvSpPr>
          <p:cNvPr id="3" name="Content Placeholder 2"/>
          <p:cNvSpPr>
            <a:spLocks noGrp="1"/>
          </p:cNvSpPr>
          <p:nvPr>
            <p:ph idx="1"/>
          </p:nvPr>
        </p:nvSpPr>
        <p:spPr>
          <a:xfrm>
            <a:off x="65265" y="2801733"/>
            <a:ext cx="4735335" cy="3856657"/>
          </a:xfrm>
        </p:spPr>
        <p:txBody>
          <a:bodyPr>
            <a:normAutofit/>
          </a:bodyPr>
          <a:lstStyle/>
          <a:p>
            <a:pPr marL="914400" indent="-914400">
              <a:buAutoNum type="alphaUcPeriod"/>
            </a:pPr>
            <a:r>
              <a:rPr lang="en-US" sz="4800" b="1" dirty="0" smtClean="0">
                <a:solidFill>
                  <a:srgbClr val="002060"/>
                </a:solidFill>
              </a:rPr>
              <a:t>A&lt;B&lt;C      </a:t>
            </a:r>
          </a:p>
          <a:p>
            <a:pPr marL="914400" indent="-914400">
              <a:buAutoNum type="alphaUcPeriod"/>
            </a:pPr>
            <a:r>
              <a:rPr lang="en-US" sz="4800" b="1" dirty="0" smtClean="0">
                <a:solidFill>
                  <a:srgbClr val="002060"/>
                </a:solidFill>
              </a:rPr>
              <a:t>C&lt;B&lt;A       </a:t>
            </a:r>
          </a:p>
          <a:p>
            <a:pPr marL="914400" indent="-914400">
              <a:buAutoNum type="alphaUcPeriod"/>
            </a:pPr>
            <a:r>
              <a:rPr lang="en-US" sz="4800" b="1" dirty="0" smtClean="0">
                <a:solidFill>
                  <a:srgbClr val="002060"/>
                </a:solidFill>
              </a:rPr>
              <a:t>all are equal</a:t>
            </a: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90" y="1371600"/>
            <a:ext cx="3358270" cy="484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676912"/>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071" y="846141"/>
            <a:ext cx="6175458" cy="1341366"/>
          </a:xfrm>
        </p:spPr>
        <p:txBody>
          <a:bodyPr>
            <a:normAutofit fontScale="90000"/>
          </a:bodyPr>
          <a:lstStyle/>
          <a:p>
            <a:pPr algn="l"/>
            <a:r>
              <a:rPr lang="en-US" b="1" dirty="0" smtClean="0">
                <a:solidFill>
                  <a:srgbClr val="7030A0"/>
                </a:solidFill>
                <a:latin typeface="+mn-lt"/>
              </a:rPr>
              <a:t>2. Look at the markers. Order from </a:t>
            </a:r>
            <a:r>
              <a:rPr lang="en-US" b="1" dirty="0">
                <a:solidFill>
                  <a:srgbClr val="7030A0"/>
                </a:solidFill>
                <a:latin typeface="+mn-lt"/>
              </a:rPr>
              <a:t>lowest to highest </a:t>
            </a:r>
            <a:r>
              <a:rPr lang="en-US" b="1" dirty="0" smtClean="0">
                <a:solidFill>
                  <a:srgbClr val="7030A0"/>
                </a:solidFill>
                <a:latin typeface="+mn-lt"/>
              </a:rPr>
              <a:t>pressure.</a:t>
            </a:r>
            <a:endParaRPr lang="en-US" sz="3600" dirty="0">
              <a:solidFill>
                <a:srgbClr val="7030A0"/>
              </a:solidFill>
            </a:endParaRPr>
          </a:p>
        </p:txBody>
      </p:sp>
      <p:sp>
        <p:nvSpPr>
          <p:cNvPr id="3" name="Content Placeholder 2"/>
          <p:cNvSpPr>
            <a:spLocks noGrp="1"/>
          </p:cNvSpPr>
          <p:nvPr>
            <p:ph idx="1"/>
          </p:nvPr>
        </p:nvSpPr>
        <p:spPr>
          <a:xfrm>
            <a:off x="65265" y="2801733"/>
            <a:ext cx="2982735" cy="3856657"/>
          </a:xfrm>
        </p:spPr>
        <p:txBody>
          <a:bodyPr>
            <a:normAutofit fontScale="92500" lnSpcReduction="10000"/>
          </a:bodyPr>
          <a:lstStyle/>
          <a:p>
            <a:pPr marL="0" indent="0">
              <a:buNone/>
            </a:pPr>
            <a:r>
              <a:rPr lang="en-US" sz="4800" b="1" dirty="0" smtClean="0">
                <a:solidFill>
                  <a:srgbClr val="002060"/>
                </a:solidFill>
              </a:rPr>
              <a:t>A. Y&lt;Z&lt;X       B. Y&lt;X&lt;Z       C. Z&lt;X&lt;Y </a:t>
            </a:r>
          </a:p>
          <a:p>
            <a:pPr marL="0" indent="0">
              <a:buNone/>
            </a:pPr>
            <a:r>
              <a:rPr lang="en-US" sz="4800" b="1" dirty="0" smtClean="0">
                <a:solidFill>
                  <a:srgbClr val="002060"/>
                </a:solidFill>
              </a:rPr>
              <a:t>D. X&lt;Z&lt;Y     E. two are equal</a:t>
            </a: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676" y="2570082"/>
            <a:ext cx="262180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04800"/>
            <a:ext cx="2476881"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743" y="4668138"/>
            <a:ext cx="5047714" cy="193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15000" y="1226587"/>
            <a:ext cx="609600" cy="769441"/>
          </a:xfrm>
          <a:prstGeom prst="rect">
            <a:avLst/>
          </a:prstGeom>
          <a:noFill/>
        </p:spPr>
        <p:txBody>
          <a:bodyPr wrap="square" rtlCol="0">
            <a:spAutoFit/>
          </a:bodyPr>
          <a:lstStyle/>
          <a:p>
            <a:r>
              <a:rPr lang="en-US" sz="4400" dirty="0" smtClean="0"/>
              <a:t>X</a:t>
            </a:r>
            <a:endParaRPr lang="en-US" sz="4400" dirty="0"/>
          </a:p>
        </p:txBody>
      </p:sp>
      <p:sp>
        <p:nvSpPr>
          <p:cNvPr id="15" name="TextBox 14"/>
          <p:cNvSpPr txBox="1"/>
          <p:nvPr/>
        </p:nvSpPr>
        <p:spPr>
          <a:xfrm>
            <a:off x="5562600" y="3114048"/>
            <a:ext cx="609600" cy="769441"/>
          </a:xfrm>
          <a:prstGeom prst="rect">
            <a:avLst/>
          </a:prstGeom>
          <a:noFill/>
        </p:spPr>
        <p:txBody>
          <a:bodyPr wrap="square" rtlCol="0">
            <a:spAutoFit/>
          </a:bodyPr>
          <a:lstStyle/>
          <a:p>
            <a:r>
              <a:rPr lang="en-US" sz="4400" dirty="0"/>
              <a:t>Y</a:t>
            </a:r>
          </a:p>
        </p:txBody>
      </p:sp>
      <p:sp>
        <p:nvSpPr>
          <p:cNvPr id="17" name="TextBox 16"/>
          <p:cNvSpPr txBox="1"/>
          <p:nvPr/>
        </p:nvSpPr>
        <p:spPr>
          <a:xfrm>
            <a:off x="3191143" y="5250412"/>
            <a:ext cx="609600" cy="769441"/>
          </a:xfrm>
          <a:prstGeom prst="rect">
            <a:avLst/>
          </a:prstGeom>
          <a:noFill/>
        </p:spPr>
        <p:txBody>
          <a:bodyPr wrap="square" rtlCol="0">
            <a:spAutoFit/>
          </a:bodyPr>
          <a:lstStyle/>
          <a:p>
            <a:r>
              <a:rPr lang="en-US" sz="4400" dirty="0" smtClean="0"/>
              <a:t>Z</a:t>
            </a:r>
            <a:endParaRPr lang="en-US" sz="4400" dirty="0"/>
          </a:p>
        </p:txBody>
      </p:sp>
    </p:spTree>
    <p:extLst>
      <p:ext uri="{BB962C8B-B14F-4D97-AF65-F5344CB8AC3E}">
        <p14:creationId xmlns:p14="http://schemas.microsoft.com/office/powerpoint/2010/main" val="1323803723"/>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46672"/>
            <a:ext cx="2214466" cy="37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228600"/>
            <a:ext cx="8991600" cy="1341366"/>
          </a:xfrm>
        </p:spPr>
        <p:txBody>
          <a:bodyPr>
            <a:normAutofit fontScale="90000"/>
          </a:bodyPr>
          <a:lstStyle/>
          <a:p>
            <a:pPr algn="l"/>
            <a:r>
              <a:rPr lang="en-US" b="1" dirty="0" smtClean="0">
                <a:solidFill>
                  <a:srgbClr val="7030A0"/>
                </a:solidFill>
                <a:latin typeface="+mn-lt"/>
              </a:rPr>
              <a:t>3. What will happen to the pressure if more water is added?</a:t>
            </a:r>
            <a:endParaRPr lang="en-US" sz="3600" dirty="0">
              <a:solidFill>
                <a:srgbClr val="7030A0"/>
              </a:solidFill>
            </a:endParaRPr>
          </a:p>
        </p:txBody>
      </p:sp>
      <p:sp>
        <p:nvSpPr>
          <p:cNvPr id="3" name="Content Placeholder 2"/>
          <p:cNvSpPr>
            <a:spLocks noGrp="1"/>
          </p:cNvSpPr>
          <p:nvPr>
            <p:ph idx="1"/>
          </p:nvPr>
        </p:nvSpPr>
        <p:spPr>
          <a:xfrm>
            <a:off x="65265" y="2801733"/>
            <a:ext cx="4735335" cy="2989467"/>
          </a:xfrm>
        </p:spPr>
        <p:txBody>
          <a:bodyPr>
            <a:normAutofit/>
          </a:bodyPr>
          <a:lstStyle/>
          <a:p>
            <a:pPr marL="914400" indent="-914400">
              <a:buAutoNum type="alphaUcPeriod"/>
            </a:pPr>
            <a:r>
              <a:rPr lang="en-US" sz="4800" b="1" dirty="0" smtClean="0">
                <a:solidFill>
                  <a:srgbClr val="002060"/>
                </a:solidFill>
              </a:rPr>
              <a:t>increase   </a:t>
            </a:r>
          </a:p>
          <a:p>
            <a:pPr marL="914400" indent="-914400">
              <a:buAutoNum type="alphaUcPeriod"/>
            </a:pPr>
            <a:r>
              <a:rPr lang="en-US" sz="4800" b="1" dirty="0" smtClean="0">
                <a:solidFill>
                  <a:srgbClr val="002060"/>
                </a:solidFill>
              </a:rPr>
              <a:t>decrease      </a:t>
            </a:r>
          </a:p>
          <a:p>
            <a:pPr marL="914400" indent="-914400">
              <a:buAutoNum type="alphaUcPeriod"/>
            </a:pPr>
            <a:r>
              <a:rPr lang="en-US" sz="4800" b="1" dirty="0">
                <a:solidFill>
                  <a:srgbClr val="002060"/>
                </a:solidFill>
              </a:rPr>
              <a:t>s</a:t>
            </a:r>
            <a:r>
              <a:rPr lang="en-US" sz="4800" b="1" dirty="0" smtClean="0">
                <a:solidFill>
                  <a:srgbClr val="002060"/>
                </a:solidFill>
              </a:rPr>
              <a:t>tay the same</a:t>
            </a: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265" y="1905000"/>
            <a:ext cx="2667000" cy="436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096881"/>
            <a:ext cx="661988"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723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152400" y="304800"/>
            <a:ext cx="8610600" cy="1143000"/>
          </a:xfrm>
        </p:spPr>
        <p:txBody>
          <a:bodyPr/>
          <a:lstStyle/>
          <a:p>
            <a:pPr algn="l"/>
            <a:r>
              <a:rPr lang="en-US" sz="3200" dirty="0" smtClean="0"/>
              <a:t>3. Your friend walks forward at a constant speed and then stops. Which graph matches her motion?</a:t>
            </a:r>
          </a:p>
        </p:txBody>
      </p:sp>
      <p:pic>
        <p:nvPicPr>
          <p:cNvPr id="23556" name="Picture 4"/>
          <p:cNvPicPr>
            <a:picLocks noChangeAspect="1" noChangeArrowheads="1"/>
          </p:cNvPicPr>
          <p:nvPr/>
        </p:nvPicPr>
        <p:blipFill>
          <a:blip r:embed="rId3" cstate="print"/>
          <a:srcRect/>
          <a:stretch>
            <a:fillRect/>
          </a:stretch>
        </p:blipFill>
        <p:spPr bwMode="auto">
          <a:xfrm>
            <a:off x="381000" y="2209800"/>
            <a:ext cx="3657600" cy="1581150"/>
          </a:xfrm>
          <a:prstGeom prst="rect">
            <a:avLst/>
          </a:prstGeom>
          <a:noFill/>
        </p:spPr>
      </p:pic>
      <p:sp>
        <p:nvSpPr>
          <p:cNvPr id="23557" name="Text Box 5"/>
          <p:cNvSpPr txBox="1">
            <a:spLocks noChangeArrowheads="1"/>
          </p:cNvSpPr>
          <p:nvPr/>
        </p:nvSpPr>
        <p:spPr bwMode="auto">
          <a:xfrm>
            <a:off x="304800" y="1752600"/>
            <a:ext cx="3962400" cy="641350"/>
          </a:xfrm>
          <a:prstGeom prst="rect">
            <a:avLst/>
          </a:prstGeom>
          <a:noFill/>
          <a:ln w="9525">
            <a:noFill/>
            <a:miter lim="800000"/>
            <a:headEnd/>
            <a:tailEnd/>
          </a:ln>
          <a:effectLst/>
        </p:spPr>
        <p:txBody>
          <a:bodyPr>
            <a:spAutoFit/>
          </a:bodyPr>
          <a:lstStyle/>
          <a:p>
            <a:pPr>
              <a:spcBef>
                <a:spcPct val="50000"/>
              </a:spcBef>
            </a:pPr>
            <a:r>
              <a:rPr lang="en-US" sz="3600"/>
              <a:t>A. Position curve</a:t>
            </a:r>
          </a:p>
        </p:txBody>
      </p:sp>
      <p:pic>
        <p:nvPicPr>
          <p:cNvPr id="23558" name="Picture 6"/>
          <p:cNvPicPr>
            <a:picLocks noChangeAspect="1" noChangeArrowheads="1"/>
          </p:cNvPicPr>
          <p:nvPr/>
        </p:nvPicPr>
        <p:blipFill>
          <a:blip r:embed="rId3" cstate="print"/>
          <a:srcRect/>
          <a:stretch>
            <a:fillRect/>
          </a:stretch>
        </p:blipFill>
        <p:spPr bwMode="auto">
          <a:xfrm>
            <a:off x="4495800" y="2209800"/>
            <a:ext cx="3657600" cy="1581150"/>
          </a:xfrm>
          <a:prstGeom prst="rect">
            <a:avLst/>
          </a:prstGeom>
          <a:noFill/>
        </p:spPr>
      </p:pic>
      <p:sp>
        <p:nvSpPr>
          <p:cNvPr id="23559" name="Text Box 7"/>
          <p:cNvSpPr txBox="1">
            <a:spLocks noChangeArrowheads="1"/>
          </p:cNvSpPr>
          <p:nvPr/>
        </p:nvSpPr>
        <p:spPr bwMode="auto">
          <a:xfrm>
            <a:off x="4495800" y="1676400"/>
            <a:ext cx="3962400" cy="641350"/>
          </a:xfrm>
          <a:prstGeom prst="rect">
            <a:avLst/>
          </a:prstGeom>
          <a:noFill/>
          <a:ln w="9525">
            <a:noFill/>
            <a:miter lim="800000"/>
            <a:headEnd/>
            <a:tailEnd/>
          </a:ln>
          <a:effectLst/>
        </p:spPr>
        <p:txBody>
          <a:bodyPr>
            <a:spAutoFit/>
          </a:bodyPr>
          <a:lstStyle/>
          <a:p>
            <a:pPr>
              <a:spcBef>
                <a:spcPct val="50000"/>
              </a:spcBef>
            </a:pPr>
            <a:r>
              <a:rPr lang="en-US" sz="3600"/>
              <a:t>B. Velocity curve</a:t>
            </a:r>
          </a:p>
        </p:txBody>
      </p:sp>
      <p:pic>
        <p:nvPicPr>
          <p:cNvPr id="23560" name="Picture 8"/>
          <p:cNvPicPr>
            <a:picLocks noChangeAspect="1" noChangeArrowheads="1"/>
          </p:cNvPicPr>
          <p:nvPr/>
        </p:nvPicPr>
        <p:blipFill>
          <a:blip r:embed="rId4" cstate="print"/>
          <a:srcRect/>
          <a:stretch>
            <a:fillRect/>
          </a:stretch>
        </p:blipFill>
        <p:spPr bwMode="auto">
          <a:xfrm>
            <a:off x="457200" y="4267200"/>
            <a:ext cx="3657600" cy="1744663"/>
          </a:xfrm>
          <a:prstGeom prst="rect">
            <a:avLst/>
          </a:prstGeom>
          <a:noFill/>
        </p:spPr>
      </p:pic>
      <p:sp>
        <p:nvSpPr>
          <p:cNvPr id="23561" name="Text Box 9"/>
          <p:cNvSpPr txBox="1">
            <a:spLocks noChangeArrowheads="1"/>
          </p:cNvSpPr>
          <p:nvPr/>
        </p:nvSpPr>
        <p:spPr bwMode="auto">
          <a:xfrm>
            <a:off x="381000" y="3810000"/>
            <a:ext cx="3962400" cy="641350"/>
          </a:xfrm>
          <a:prstGeom prst="rect">
            <a:avLst/>
          </a:prstGeom>
          <a:noFill/>
          <a:ln w="9525">
            <a:noFill/>
            <a:miter lim="800000"/>
            <a:headEnd/>
            <a:tailEnd/>
          </a:ln>
          <a:effectLst/>
        </p:spPr>
        <p:txBody>
          <a:bodyPr>
            <a:spAutoFit/>
          </a:bodyPr>
          <a:lstStyle/>
          <a:p>
            <a:pPr>
              <a:spcBef>
                <a:spcPct val="50000"/>
              </a:spcBef>
            </a:pPr>
            <a:r>
              <a:rPr lang="en-US" sz="3600"/>
              <a:t>C. Position curve</a:t>
            </a:r>
          </a:p>
        </p:txBody>
      </p:sp>
      <p:pic>
        <p:nvPicPr>
          <p:cNvPr id="23563" name="Picture 11"/>
          <p:cNvPicPr>
            <a:picLocks noChangeAspect="1" noChangeArrowheads="1"/>
          </p:cNvPicPr>
          <p:nvPr/>
        </p:nvPicPr>
        <p:blipFill>
          <a:blip r:embed="rId4" cstate="print"/>
          <a:srcRect/>
          <a:stretch>
            <a:fillRect/>
          </a:stretch>
        </p:blipFill>
        <p:spPr bwMode="auto">
          <a:xfrm>
            <a:off x="4572000" y="4267200"/>
            <a:ext cx="3657600" cy="1744663"/>
          </a:xfrm>
          <a:prstGeom prst="rect">
            <a:avLst/>
          </a:prstGeom>
          <a:noFill/>
        </p:spPr>
      </p:pic>
      <p:sp>
        <p:nvSpPr>
          <p:cNvPr id="23564" name="Text Box 12"/>
          <p:cNvSpPr txBox="1">
            <a:spLocks noChangeArrowheads="1"/>
          </p:cNvSpPr>
          <p:nvPr/>
        </p:nvSpPr>
        <p:spPr bwMode="auto">
          <a:xfrm>
            <a:off x="4343400" y="3810000"/>
            <a:ext cx="4800600" cy="641350"/>
          </a:xfrm>
          <a:prstGeom prst="rect">
            <a:avLst/>
          </a:prstGeom>
          <a:noFill/>
          <a:ln w="9525">
            <a:noFill/>
            <a:miter lim="800000"/>
            <a:headEnd/>
            <a:tailEnd/>
          </a:ln>
          <a:effectLst/>
        </p:spPr>
        <p:txBody>
          <a:bodyPr>
            <a:spAutoFit/>
          </a:bodyPr>
          <a:lstStyle/>
          <a:p>
            <a:pPr>
              <a:spcBef>
                <a:spcPct val="50000"/>
              </a:spcBef>
            </a:pPr>
            <a:r>
              <a:rPr lang="en-US" sz="3600"/>
              <a:t>D. Acceleration curve</a:t>
            </a:r>
          </a:p>
        </p:txBody>
      </p:sp>
      <p:sp>
        <p:nvSpPr>
          <p:cNvPr id="23565" name="Text Box 13"/>
          <p:cNvSpPr txBox="1">
            <a:spLocks noChangeArrowheads="1"/>
          </p:cNvSpPr>
          <p:nvPr/>
        </p:nvSpPr>
        <p:spPr bwMode="auto">
          <a:xfrm>
            <a:off x="2438400" y="6019800"/>
            <a:ext cx="5486400" cy="641350"/>
          </a:xfrm>
          <a:prstGeom prst="rect">
            <a:avLst/>
          </a:prstGeom>
          <a:noFill/>
          <a:ln w="9525">
            <a:noFill/>
            <a:miter lim="800000"/>
            <a:headEnd/>
            <a:tailEnd/>
          </a:ln>
          <a:effectLst/>
        </p:spPr>
        <p:txBody>
          <a:bodyPr>
            <a:spAutoFit/>
          </a:bodyPr>
          <a:lstStyle/>
          <a:p>
            <a:pPr>
              <a:spcBef>
                <a:spcPct val="50000"/>
              </a:spcBef>
            </a:pPr>
            <a:r>
              <a:rPr lang="en-US" sz="3600" dirty="0"/>
              <a:t>E. More than one of these</a:t>
            </a:r>
          </a:p>
        </p:txBody>
      </p:sp>
    </p:spTree>
    <p:extLst>
      <p:ext uri="{BB962C8B-B14F-4D97-AF65-F5344CB8AC3E}">
        <p14:creationId xmlns:p14="http://schemas.microsoft.com/office/powerpoint/2010/main" val="133236781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46672"/>
            <a:ext cx="2214466" cy="37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5136" y="541328"/>
            <a:ext cx="6002694" cy="1341366"/>
          </a:xfrm>
        </p:spPr>
        <p:txBody>
          <a:bodyPr>
            <a:normAutofit fontScale="90000"/>
          </a:bodyPr>
          <a:lstStyle/>
          <a:p>
            <a:pPr algn="l"/>
            <a:r>
              <a:rPr lang="en-US" b="1" dirty="0">
                <a:solidFill>
                  <a:srgbClr val="7030A0"/>
                </a:solidFill>
                <a:latin typeface="+mn-lt"/>
              </a:rPr>
              <a:t>4</a:t>
            </a:r>
            <a:r>
              <a:rPr lang="en-US" b="1" dirty="0" smtClean="0">
                <a:solidFill>
                  <a:srgbClr val="7030A0"/>
                </a:solidFill>
                <a:latin typeface="+mn-lt"/>
              </a:rPr>
              <a:t>. What will happen to the pressure if more water is added while the same amount is removed?</a:t>
            </a:r>
            <a:endParaRPr lang="en-US" sz="3600" dirty="0">
              <a:solidFill>
                <a:srgbClr val="7030A0"/>
              </a:solidFill>
            </a:endParaRPr>
          </a:p>
        </p:txBody>
      </p:sp>
      <p:sp>
        <p:nvSpPr>
          <p:cNvPr id="3" name="Content Placeholder 2"/>
          <p:cNvSpPr>
            <a:spLocks noGrp="1"/>
          </p:cNvSpPr>
          <p:nvPr>
            <p:ph idx="1"/>
          </p:nvPr>
        </p:nvSpPr>
        <p:spPr>
          <a:xfrm>
            <a:off x="65265" y="2801733"/>
            <a:ext cx="4735335" cy="2989467"/>
          </a:xfrm>
        </p:spPr>
        <p:txBody>
          <a:bodyPr>
            <a:normAutofit/>
          </a:bodyPr>
          <a:lstStyle/>
          <a:p>
            <a:pPr marL="914400" indent="-914400">
              <a:buAutoNum type="alphaUcPeriod"/>
            </a:pPr>
            <a:r>
              <a:rPr lang="en-US" sz="4800" b="1" dirty="0" smtClean="0">
                <a:solidFill>
                  <a:srgbClr val="002060"/>
                </a:solidFill>
              </a:rPr>
              <a:t>increase   </a:t>
            </a:r>
          </a:p>
          <a:p>
            <a:pPr marL="914400" indent="-914400">
              <a:buAutoNum type="alphaUcPeriod"/>
            </a:pPr>
            <a:r>
              <a:rPr lang="en-US" sz="4800" b="1" dirty="0" smtClean="0">
                <a:solidFill>
                  <a:srgbClr val="002060"/>
                </a:solidFill>
              </a:rPr>
              <a:t>decrease      </a:t>
            </a:r>
          </a:p>
          <a:p>
            <a:pPr marL="914400" indent="-914400">
              <a:buAutoNum type="alphaUcPeriod"/>
            </a:pPr>
            <a:r>
              <a:rPr lang="en-US" sz="4800" b="1" dirty="0">
                <a:solidFill>
                  <a:srgbClr val="002060"/>
                </a:solidFill>
              </a:rPr>
              <a:t>s</a:t>
            </a:r>
            <a:r>
              <a:rPr lang="en-US" sz="4800" b="1" dirty="0" smtClean="0">
                <a:solidFill>
                  <a:srgbClr val="002060"/>
                </a:solidFill>
              </a:rPr>
              <a:t>tay the same</a:t>
            </a:r>
          </a:p>
          <a:p>
            <a:pPr marL="0" indent="0">
              <a:buNone/>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265" y="1905000"/>
            <a:ext cx="2667000" cy="436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096881"/>
            <a:ext cx="661988"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35909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57400"/>
            <a:ext cx="6002694" cy="1341366"/>
          </a:xfrm>
        </p:spPr>
        <p:txBody>
          <a:bodyPr>
            <a:normAutofit fontScale="90000"/>
          </a:bodyPr>
          <a:lstStyle/>
          <a:p>
            <a:pPr algn="l"/>
            <a:r>
              <a:rPr lang="en-US" b="1" dirty="0" smtClean="0">
                <a:solidFill>
                  <a:srgbClr val="7030A0"/>
                </a:solidFill>
                <a:latin typeface="+mn-lt"/>
              </a:rPr>
              <a:t>5. What will happen to the pressure if the fluid were changed to honey?</a:t>
            </a:r>
            <a:endParaRPr lang="en-US" sz="3600" dirty="0">
              <a:solidFill>
                <a:srgbClr val="7030A0"/>
              </a:solidFill>
            </a:endParaRPr>
          </a:p>
        </p:txBody>
      </p:sp>
      <p:sp>
        <p:nvSpPr>
          <p:cNvPr id="3" name="Content Placeholder 2"/>
          <p:cNvSpPr>
            <a:spLocks noGrp="1"/>
          </p:cNvSpPr>
          <p:nvPr>
            <p:ph idx="1"/>
          </p:nvPr>
        </p:nvSpPr>
        <p:spPr>
          <a:xfrm>
            <a:off x="381000" y="3849872"/>
            <a:ext cx="4735335" cy="2989467"/>
          </a:xfrm>
        </p:spPr>
        <p:txBody>
          <a:bodyPr>
            <a:normAutofit/>
          </a:bodyPr>
          <a:lstStyle/>
          <a:p>
            <a:pPr marL="914400" indent="-914400">
              <a:buAutoNum type="alphaUcPeriod"/>
            </a:pPr>
            <a:r>
              <a:rPr lang="en-US" sz="4800" b="1" dirty="0" smtClean="0">
                <a:solidFill>
                  <a:srgbClr val="002060"/>
                </a:solidFill>
              </a:rPr>
              <a:t>increase   </a:t>
            </a:r>
          </a:p>
          <a:p>
            <a:pPr marL="914400" indent="-914400">
              <a:buAutoNum type="alphaUcPeriod"/>
            </a:pPr>
            <a:r>
              <a:rPr lang="en-US" sz="4800" b="1" dirty="0" smtClean="0">
                <a:solidFill>
                  <a:srgbClr val="002060"/>
                </a:solidFill>
              </a:rPr>
              <a:t>decrease      </a:t>
            </a:r>
          </a:p>
          <a:p>
            <a:pPr marL="914400" indent="-914400">
              <a:buAutoNum type="alphaUcPeriod"/>
            </a:pPr>
            <a:r>
              <a:rPr lang="en-US" sz="4800" b="1" dirty="0">
                <a:solidFill>
                  <a:srgbClr val="002060"/>
                </a:solidFill>
              </a:rPr>
              <a:t>s</a:t>
            </a:r>
            <a:r>
              <a:rPr lang="en-US" sz="4800" b="1" dirty="0" smtClean="0">
                <a:solidFill>
                  <a:srgbClr val="002060"/>
                </a:solidFill>
              </a:rPr>
              <a:t>tay the same</a:t>
            </a:r>
          </a:p>
          <a:p>
            <a:pPr marL="0" indent="0">
              <a:buNone/>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265" y="1858347"/>
            <a:ext cx="2667000" cy="436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166" y="228600"/>
            <a:ext cx="4642834"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473874"/>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0" y="3531637"/>
            <a:ext cx="4952999" cy="3048000"/>
          </a:xfrm>
        </p:spPr>
        <p:txBody>
          <a:bodyPr>
            <a:normAutofit fontScale="90000"/>
          </a:bodyPr>
          <a:lstStyle/>
          <a:p>
            <a:pPr algn="l"/>
            <a:r>
              <a:rPr lang="en-US" b="1" dirty="0">
                <a:solidFill>
                  <a:srgbClr val="7030A0"/>
                </a:solidFill>
                <a:latin typeface="+mn-lt"/>
              </a:rPr>
              <a:t>6</a:t>
            </a:r>
            <a:r>
              <a:rPr lang="en-US" b="1" dirty="0" smtClean="0">
                <a:solidFill>
                  <a:srgbClr val="7030A0"/>
                </a:solidFill>
                <a:latin typeface="+mn-lt"/>
              </a:rPr>
              <a:t>. </a:t>
            </a:r>
            <a:r>
              <a:rPr lang="en-US" b="1" dirty="0" smtClean="0">
                <a:solidFill>
                  <a:srgbClr val="7030A0"/>
                </a:solidFill>
              </a:rPr>
              <a:t>If </a:t>
            </a:r>
            <a:r>
              <a:rPr lang="en-US" b="1" dirty="0">
                <a:solidFill>
                  <a:srgbClr val="7030A0"/>
                </a:solidFill>
              </a:rPr>
              <a:t>the 250 kg mass was put on the water </a:t>
            </a:r>
            <a:r>
              <a:rPr lang="en-US" b="1" dirty="0" smtClean="0">
                <a:solidFill>
                  <a:srgbClr val="7030A0"/>
                </a:solidFill>
              </a:rPr>
              <a:t>column, </a:t>
            </a:r>
            <a:r>
              <a:rPr lang="en-US" b="1" dirty="0">
                <a:solidFill>
                  <a:srgbClr val="7030A0"/>
                </a:solidFill>
                <a:latin typeface="+mn-lt"/>
              </a:rPr>
              <a:t>w</a:t>
            </a:r>
            <a:r>
              <a:rPr lang="en-US" b="1" dirty="0" smtClean="0">
                <a:solidFill>
                  <a:srgbClr val="7030A0"/>
                </a:solidFill>
                <a:latin typeface="+mn-lt"/>
              </a:rPr>
              <a:t>hat will happen to the pressure?</a:t>
            </a:r>
            <a:endParaRPr lang="en-US" sz="3600" dirty="0">
              <a:solidFill>
                <a:srgbClr val="7030A0"/>
              </a:solidFill>
            </a:endParaRPr>
          </a:p>
        </p:txBody>
      </p:sp>
      <p:sp>
        <p:nvSpPr>
          <p:cNvPr id="3" name="Content Placeholder 2"/>
          <p:cNvSpPr>
            <a:spLocks noGrp="1"/>
          </p:cNvSpPr>
          <p:nvPr>
            <p:ph idx="1"/>
          </p:nvPr>
        </p:nvSpPr>
        <p:spPr>
          <a:xfrm>
            <a:off x="4800600" y="4426815"/>
            <a:ext cx="4735335" cy="2303667"/>
          </a:xfrm>
        </p:spPr>
        <p:txBody>
          <a:bodyPr>
            <a:normAutofit/>
          </a:bodyPr>
          <a:lstStyle/>
          <a:p>
            <a:pPr marL="914400" indent="-914400">
              <a:spcBef>
                <a:spcPts val="0"/>
              </a:spcBef>
              <a:buAutoNum type="alphaUcPeriod"/>
            </a:pPr>
            <a:r>
              <a:rPr lang="en-US" sz="4400" b="1" dirty="0" smtClean="0">
                <a:solidFill>
                  <a:srgbClr val="002060"/>
                </a:solidFill>
              </a:rPr>
              <a:t>increase   </a:t>
            </a:r>
          </a:p>
          <a:p>
            <a:pPr marL="914400" indent="-914400">
              <a:spcBef>
                <a:spcPts val="0"/>
              </a:spcBef>
              <a:buAutoNum type="alphaUcPeriod"/>
            </a:pPr>
            <a:r>
              <a:rPr lang="en-US" sz="4400" b="1" dirty="0" smtClean="0">
                <a:solidFill>
                  <a:srgbClr val="002060"/>
                </a:solidFill>
              </a:rPr>
              <a:t>decrease      </a:t>
            </a:r>
          </a:p>
          <a:p>
            <a:pPr marL="914400" indent="-914400">
              <a:spcBef>
                <a:spcPts val="0"/>
              </a:spcBef>
              <a:buAutoNum type="alphaUcPeriod"/>
            </a:pPr>
            <a:r>
              <a:rPr lang="en-US" sz="4400" b="1" dirty="0">
                <a:solidFill>
                  <a:srgbClr val="002060"/>
                </a:solidFill>
              </a:rPr>
              <a:t>s</a:t>
            </a:r>
            <a:r>
              <a:rPr lang="en-US" sz="4400" b="1" dirty="0" smtClean="0">
                <a:solidFill>
                  <a:srgbClr val="002060"/>
                </a:solidFill>
              </a:rPr>
              <a:t>tay the same</a:t>
            </a: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624" t="7158" b="13510"/>
          <a:stretch/>
        </p:blipFill>
        <p:spPr bwMode="auto">
          <a:xfrm>
            <a:off x="1371600" y="152400"/>
            <a:ext cx="2800904" cy="337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4343400" y="1859901"/>
            <a:ext cx="914400" cy="34989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b="4293"/>
          <a:stretch/>
        </p:blipFill>
        <p:spPr bwMode="auto">
          <a:xfrm>
            <a:off x="5677241" y="202163"/>
            <a:ext cx="2405544" cy="33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1717"/>
          <a:stretch/>
        </p:blipFill>
        <p:spPr bwMode="auto">
          <a:xfrm>
            <a:off x="6904653" y="2044181"/>
            <a:ext cx="1218564" cy="132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64954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9419"/>
            <a:ext cx="4952999" cy="3048000"/>
          </a:xfrm>
        </p:spPr>
        <p:txBody>
          <a:bodyPr>
            <a:normAutofit fontScale="90000"/>
          </a:bodyPr>
          <a:lstStyle/>
          <a:p>
            <a:pPr algn="l"/>
            <a:r>
              <a:rPr lang="en-US" b="1" dirty="0" smtClean="0">
                <a:solidFill>
                  <a:srgbClr val="7030A0"/>
                </a:solidFill>
                <a:latin typeface="+mn-lt"/>
              </a:rPr>
              <a:t>7. </a:t>
            </a:r>
            <a:r>
              <a:rPr lang="en-US" b="1" dirty="0" smtClean="0">
                <a:solidFill>
                  <a:srgbClr val="7030A0"/>
                </a:solidFill>
              </a:rPr>
              <a:t>If the only change  was to remove the air pressure , </a:t>
            </a:r>
            <a:r>
              <a:rPr lang="en-US" b="1" dirty="0">
                <a:solidFill>
                  <a:srgbClr val="7030A0"/>
                </a:solidFill>
                <a:latin typeface="+mn-lt"/>
              </a:rPr>
              <a:t>w</a:t>
            </a:r>
            <a:r>
              <a:rPr lang="en-US" b="1" dirty="0" smtClean="0">
                <a:solidFill>
                  <a:srgbClr val="7030A0"/>
                </a:solidFill>
                <a:latin typeface="+mn-lt"/>
              </a:rPr>
              <a:t>hat will happen to the pressure?</a:t>
            </a:r>
            <a:endParaRPr lang="en-US" sz="3600" dirty="0">
              <a:solidFill>
                <a:srgbClr val="7030A0"/>
              </a:solidFill>
            </a:endParaRPr>
          </a:p>
        </p:txBody>
      </p:sp>
      <p:sp>
        <p:nvSpPr>
          <p:cNvPr id="3" name="Content Placeholder 2"/>
          <p:cNvSpPr>
            <a:spLocks noGrp="1"/>
          </p:cNvSpPr>
          <p:nvPr>
            <p:ph idx="1"/>
          </p:nvPr>
        </p:nvSpPr>
        <p:spPr>
          <a:xfrm>
            <a:off x="430172" y="3733800"/>
            <a:ext cx="7113628" cy="2819400"/>
          </a:xfrm>
        </p:spPr>
        <p:txBody>
          <a:bodyPr>
            <a:normAutofit/>
          </a:bodyPr>
          <a:lstStyle/>
          <a:p>
            <a:pPr marL="914400" indent="-914400">
              <a:spcBef>
                <a:spcPts val="0"/>
              </a:spcBef>
              <a:buAutoNum type="alphaUcPeriod"/>
            </a:pPr>
            <a:r>
              <a:rPr lang="en-US" sz="4400" b="1" dirty="0" smtClean="0">
                <a:solidFill>
                  <a:srgbClr val="002060"/>
                </a:solidFill>
              </a:rPr>
              <a:t>increase by 101.3 </a:t>
            </a:r>
            <a:r>
              <a:rPr lang="en-US" sz="4400" b="1" dirty="0" err="1" smtClean="0">
                <a:solidFill>
                  <a:srgbClr val="002060"/>
                </a:solidFill>
              </a:rPr>
              <a:t>kPa</a:t>
            </a:r>
            <a:r>
              <a:rPr lang="en-US" sz="4400" b="1" dirty="0" smtClean="0">
                <a:solidFill>
                  <a:srgbClr val="002060"/>
                </a:solidFill>
              </a:rPr>
              <a:t>  </a:t>
            </a:r>
          </a:p>
          <a:p>
            <a:pPr marL="914400" indent="-914400">
              <a:spcBef>
                <a:spcPts val="0"/>
              </a:spcBef>
              <a:buAutoNum type="alphaUcPeriod"/>
            </a:pPr>
            <a:r>
              <a:rPr lang="en-US" sz="4400" b="1" dirty="0" smtClean="0">
                <a:solidFill>
                  <a:srgbClr val="002060"/>
                </a:solidFill>
              </a:rPr>
              <a:t>decrease by 101.3 </a:t>
            </a:r>
            <a:r>
              <a:rPr lang="en-US" sz="4400" b="1" dirty="0" err="1" smtClean="0">
                <a:solidFill>
                  <a:srgbClr val="002060"/>
                </a:solidFill>
              </a:rPr>
              <a:t>kPa</a:t>
            </a:r>
            <a:r>
              <a:rPr lang="en-US" sz="4400" b="1" dirty="0" smtClean="0">
                <a:solidFill>
                  <a:srgbClr val="002060"/>
                </a:solidFill>
              </a:rPr>
              <a:t>    </a:t>
            </a:r>
          </a:p>
          <a:p>
            <a:pPr marL="914400" indent="-914400">
              <a:spcBef>
                <a:spcPts val="0"/>
              </a:spcBef>
              <a:buAutoNum type="alphaUcPeriod"/>
            </a:pPr>
            <a:r>
              <a:rPr lang="en-US" sz="4400" b="1" dirty="0">
                <a:solidFill>
                  <a:srgbClr val="002060"/>
                </a:solidFill>
              </a:rPr>
              <a:t>s</a:t>
            </a:r>
            <a:r>
              <a:rPr lang="en-US" sz="4400" b="1" dirty="0" smtClean="0">
                <a:solidFill>
                  <a:srgbClr val="002060"/>
                </a:solidFill>
              </a:rPr>
              <a:t>tay the same</a:t>
            </a:r>
          </a:p>
          <a:p>
            <a:pPr marL="914400" indent="-914400">
              <a:spcBef>
                <a:spcPts val="0"/>
              </a:spcBef>
              <a:buAutoNum type="alphaUcPeriod"/>
            </a:pPr>
            <a:r>
              <a:rPr lang="en-US" sz="4400" b="1" dirty="0" smtClean="0">
                <a:solidFill>
                  <a:srgbClr val="002060"/>
                </a:solidFill>
              </a:rPr>
              <a:t>Something else</a:t>
            </a: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dirty="0"/>
          </a:p>
        </p:txBody>
      </p:sp>
      <p:sp>
        <p:nvSpPr>
          <p:cNvPr id="4" name="Right Arrow 3"/>
          <p:cNvSpPr/>
          <p:nvPr/>
        </p:nvSpPr>
        <p:spPr>
          <a:xfrm>
            <a:off x="6897890" y="1882458"/>
            <a:ext cx="457200" cy="34989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71" b="20396"/>
          <a:stretch/>
        </p:blipFill>
        <p:spPr bwMode="auto">
          <a:xfrm>
            <a:off x="5165507" y="269699"/>
            <a:ext cx="1676400" cy="329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9972" b="7407"/>
          <a:stretch/>
        </p:blipFill>
        <p:spPr bwMode="auto">
          <a:xfrm>
            <a:off x="7355090" y="244377"/>
            <a:ext cx="1680706" cy="333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7661" y="2057408"/>
            <a:ext cx="1193491" cy="117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37544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92" y="334040"/>
            <a:ext cx="4952999" cy="3048000"/>
          </a:xfrm>
        </p:spPr>
        <p:txBody>
          <a:bodyPr>
            <a:normAutofit fontScale="90000"/>
          </a:bodyPr>
          <a:lstStyle/>
          <a:p>
            <a:pPr algn="l"/>
            <a:r>
              <a:rPr lang="en-US" b="1" dirty="0">
                <a:solidFill>
                  <a:srgbClr val="7030A0"/>
                </a:solidFill>
                <a:latin typeface="+mn-lt"/>
              </a:rPr>
              <a:t>8</a:t>
            </a:r>
            <a:r>
              <a:rPr lang="en-US" b="1" dirty="0" smtClean="0">
                <a:solidFill>
                  <a:srgbClr val="7030A0"/>
                </a:solidFill>
                <a:latin typeface="+mn-lt"/>
              </a:rPr>
              <a:t>. </a:t>
            </a:r>
            <a:r>
              <a:rPr lang="en-US" b="1" dirty="0" smtClean="0">
                <a:solidFill>
                  <a:srgbClr val="7030A0"/>
                </a:solidFill>
              </a:rPr>
              <a:t>If the only change  was to go to a place where the gravity was doubled, </a:t>
            </a:r>
            <a:r>
              <a:rPr lang="en-US" b="1" dirty="0" smtClean="0">
                <a:solidFill>
                  <a:srgbClr val="7030A0"/>
                </a:solidFill>
                <a:latin typeface="+mn-lt"/>
              </a:rPr>
              <a:t>what will happen to the pressure?</a:t>
            </a:r>
            <a:endParaRPr lang="en-US" sz="3600" dirty="0">
              <a:solidFill>
                <a:srgbClr val="7030A0"/>
              </a:solidFill>
            </a:endParaRPr>
          </a:p>
        </p:txBody>
      </p:sp>
      <p:sp>
        <p:nvSpPr>
          <p:cNvPr id="3" name="Content Placeholder 2"/>
          <p:cNvSpPr>
            <a:spLocks noGrp="1"/>
          </p:cNvSpPr>
          <p:nvPr>
            <p:ph idx="1"/>
          </p:nvPr>
        </p:nvSpPr>
        <p:spPr>
          <a:xfrm>
            <a:off x="152400" y="3733800"/>
            <a:ext cx="8824358" cy="2819400"/>
          </a:xfrm>
        </p:spPr>
        <p:txBody>
          <a:bodyPr>
            <a:normAutofit fontScale="85000" lnSpcReduction="20000"/>
          </a:bodyPr>
          <a:lstStyle/>
          <a:p>
            <a:pPr marL="914400" indent="-914400">
              <a:spcBef>
                <a:spcPts val="0"/>
              </a:spcBef>
              <a:buAutoNum type="alphaUcPeriod"/>
            </a:pPr>
            <a:r>
              <a:rPr lang="en-US" sz="4400" b="1" dirty="0" smtClean="0">
                <a:solidFill>
                  <a:srgbClr val="002060"/>
                </a:solidFill>
              </a:rPr>
              <a:t>Both pressures would double</a:t>
            </a:r>
          </a:p>
          <a:p>
            <a:pPr marL="914400" indent="-914400">
              <a:spcBef>
                <a:spcPts val="0"/>
              </a:spcBef>
              <a:buAutoNum type="alphaUcPeriod"/>
            </a:pPr>
            <a:r>
              <a:rPr lang="en-US" sz="4400" b="1" dirty="0" smtClean="0">
                <a:solidFill>
                  <a:srgbClr val="002060"/>
                </a:solidFill>
              </a:rPr>
              <a:t>Only the air pressure would double</a:t>
            </a:r>
          </a:p>
          <a:p>
            <a:pPr marL="914400" indent="-914400">
              <a:spcBef>
                <a:spcPts val="0"/>
              </a:spcBef>
              <a:buAutoNum type="alphaUcPeriod"/>
            </a:pPr>
            <a:r>
              <a:rPr lang="en-US" sz="4400" b="1" dirty="0" smtClean="0">
                <a:solidFill>
                  <a:srgbClr val="002060"/>
                </a:solidFill>
              </a:rPr>
              <a:t>The air pressure would double, and the water pressure would increase some</a:t>
            </a:r>
          </a:p>
          <a:p>
            <a:pPr marL="914400" indent="-914400">
              <a:spcBef>
                <a:spcPts val="0"/>
              </a:spcBef>
              <a:buAutoNum type="alphaUcPeriod"/>
            </a:pPr>
            <a:r>
              <a:rPr lang="en-US" sz="4400" b="1" dirty="0" smtClean="0">
                <a:solidFill>
                  <a:srgbClr val="002060"/>
                </a:solidFill>
              </a:rPr>
              <a:t>Something else</a:t>
            </a: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dirty="0"/>
          </a:p>
        </p:txBody>
      </p:sp>
      <p:sp>
        <p:nvSpPr>
          <p:cNvPr id="4" name="Right Arrow 3"/>
          <p:cNvSpPr/>
          <p:nvPr/>
        </p:nvSpPr>
        <p:spPr>
          <a:xfrm>
            <a:off x="6897890" y="1882458"/>
            <a:ext cx="457200" cy="34989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95" t="14714"/>
          <a:stretch/>
        </p:blipFill>
        <p:spPr bwMode="auto">
          <a:xfrm>
            <a:off x="5169158" y="249042"/>
            <a:ext cx="1957331" cy="303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509" b="6703"/>
          <a:stretch/>
        </p:blipFill>
        <p:spPr bwMode="auto">
          <a:xfrm>
            <a:off x="7449409" y="249042"/>
            <a:ext cx="1663190" cy="303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4950" y="1735340"/>
            <a:ext cx="1193491" cy="117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9409" y="680437"/>
            <a:ext cx="1126377" cy="1040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0913"/>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45" y="3844213"/>
            <a:ext cx="9081257" cy="1489788"/>
          </a:xfrm>
        </p:spPr>
        <p:txBody>
          <a:bodyPr>
            <a:normAutofit/>
          </a:bodyPr>
          <a:lstStyle/>
          <a:p>
            <a:pPr algn="l"/>
            <a:r>
              <a:rPr lang="en-US" b="1" dirty="0" smtClean="0">
                <a:solidFill>
                  <a:srgbClr val="7030A0"/>
                </a:solidFill>
                <a:latin typeface="+mn-lt"/>
              </a:rPr>
              <a:t>9. </a:t>
            </a:r>
            <a:r>
              <a:rPr lang="en-US" b="1" dirty="0" smtClean="0">
                <a:solidFill>
                  <a:srgbClr val="7030A0"/>
                </a:solidFill>
              </a:rPr>
              <a:t>How do the pressures at the two locations compare?</a:t>
            </a:r>
            <a:endParaRPr lang="en-US" sz="3600" dirty="0">
              <a:solidFill>
                <a:srgbClr val="7030A0"/>
              </a:solidFill>
            </a:endParaRPr>
          </a:p>
        </p:txBody>
      </p:sp>
      <p:sp>
        <p:nvSpPr>
          <p:cNvPr id="3" name="Content Placeholder 2"/>
          <p:cNvSpPr>
            <a:spLocks noGrp="1"/>
          </p:cNvSpPr>
          <p:nvPr>
            <p:ph idx="1"/>
          </p:nvPr>
        </p:nvSpPr>
        <p:spPr>
          <a:xfrm>
            <a:off x="3505200" y="5257800"/>
            <a:ext cx="5288391" cy="1465467"/>
          </a:xfrm>
        </p:spPr>
        <p:txBody>
          <a:bodyPr>
            <a:normAutofit fontScale="85000" lnSpcReduction="20000"/>
          </a:bodyPr>
          <a:lstStyle/>
          <a:p>
            <a:pPr marL="914400" indent="-914400">
              <a:spcBef>
                <a:spcPts val="0"/>
              </a:spcBef>
              <a:buAutoNum type="alphaUcPeriod"/>
            </a:pPr>
            <a:r>
              <a:rPr lang="en-US" sz="4400" b="1" dirty="0" smtClean="0">
                <a:solidFill>
                  <a:srgbClr val="002060"/>
                </a:solidFill>
              </a:rPr>
              <a:t>X&gt;Y   </a:t>
            </a:r>
          </a:p>
          <a:p>
            <a:pPr marL="914400" indent="-914400">
              <a:spcBef>
                <a:spcPts val="0"/>
              </a:spcBef>
              <a:buAutoNum type="alphaUcPeriod"/>
            </a:pPr>
            <a:r>
              <a:rPr lang="en-US" sz="4400" b="1" dirty="0" smtClean="0">
                <a:solidFill>
                  <a:srgbClr val="002060"/>
                </a:solidFill>
              </a:rPr>
              <a:t>Y&gt;X      </a:t>
            </a:r>
          </a:p>
          <a:p>
            <a:pPr marL="914400" indent="-914400">
              <a:spcBef>
                <a:spcPts val="0"/>
              </a:spcBef>
              <a:buAutoNum type="alphaUcPeriod"/>
            </a:pPr>
            <a:r>
              <a:rPr lang="en-US" sz="4400" b="1" dirty="0" smtClean="0">
                <a:solidFill>
                  <a:srgbClr val="002060"/>
                </a:solidFill>
              </a:rPr>
              <a:t>They are the same</a:t>
            </a: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sz="4000" b="1" dirty="0" smtClean="0">
              <a:solidFill>
                <a:srgbClr val="002060"/>
              </a:solidFill>
            </a:endParaRPr>
          </a:p>
          <a:p>
            <a:pPr marL="514350" indent="-514350">
              <a:buFont typeface="+mj-lt"/>
              <a:buAutoNum type="alphaUcPeriod"/>
            </a:pPr>
            <a:endParaRPr lang="en-US" dirty="0"/>
          </a:p>
        </p:txBody>
      </p:sp>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 y="228600"/>
            <a:ext cx="909213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0" y="1960983"/>
            <a:ext cx="762000" cy="769441"/>
          </a:xfrm>
          <a:prstGeom prst="rect">
            <a:avLst/>
          </a:prstGeom>
          <a:noFill/>
        </p:spPr>
        <p:txBody>
          <a:bodyPr wrap="square" rtlCol="0">
            <a:spAutoFit/>
          </a:bodyPr>
          <a:lstStyle/>
          <a:p>
            <a:r>
              <a:rPr lang="en-US" sz="4400" b="1" dirty="0" smtClean="0"/>
              <a:t>X</a:t>
            </a:r>
            <a:endParaRPr lang="en-US" sz="4400" b="1" dirty="0"/>
          </a:p>
        </p:txBody>
      </p:sp>
      <p:sp>
        <p:nvSpPr>
          <p:cNvPr id="16" name="TextBox 15"/>
          <p:cNvSpPr txBox="1"/>
          <p:nvPr/>
        </p:nvSpPr>
        <p:spPr>
          <a:xfrm>
            <a:off x="5598366" y="1973759"/>
            <a:ext cx="762000" cy="769441"/>
          </a:xfrm>
          <a:prstGeom prst="rect">
            <a:avLst/>
          </a:prstGeom>
          <a:noFill/>
        </p:spPr>
        <p:txBody>
          <a:bodyPr wrap="square" rtlCol="0">
            <a:spAutoFit/>
          </a:bodyPr>
          <a:lstStyle/>
          <a:p>
            <a:r>
              <a:rPr lang="en-US" sz="4400" b="1" dirty="0" smtClean="0"/>
              <a:t>Y</a:t>
            </a:r>
            <a:endParaRPr lang="en-US" sz="4400" b="1" dirty="0"/>
          </a:p>
        </p:txBody>
      </p:sp>
    </p:spTree>
    <p:extLst>
      <p:ext uri="{BB962C8B-B14F-4D97-AF65-F5344CB8AC3E}">
        <p14:creationId xmlns:p14="http://schemas.microsoft.com/office/powerpoint/2010/main" val="252351785"/>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838200"/>
            <a:ext cx="7772400" cy="1470025"/>
          </a:xfrm>
        </p:spPr>
        <p:txBody>
          <a:bodyPr/>
          <a:lstStyle/>
          <a:p>
            <a:r>
              <a:rPr lang="en-US" i="1" dirty="0" smtClean="0">
                <a:hlinkClick r:id="rId2"/>
              </a:rPr>
              <a:t>Circuit Construction Kit</a:t>
            </a:r>
            <a:r>
              <a:rPr lang="en-US" dirty="0" smtClean="0"/>
              <a:t/>
            </a:r>
            <a:br>
              <a:rPr lang="en-US" dirty="0" smtClean="0"/>
            </a:br>
            <a:r>
              <a:rPr lang="en-US" dirty="0" smtClean="0"/>
              <a:t> </a:t>
            </a:r>
            <a:endParaRPr lang="en-US" dirty="0"/>
          </a:p>
        </p:txBody>
      </p:sp>
      <p:sp>
        <p:nvSpPr>
          <p:cNvPr id="3" name="Subtitle 2"/>
          <p:cNvSpPr>
            <a:spLocks noGrp="1"/>
          </p:cNvSpPr>
          <p:nvPr>
            <p:ph type="subTitle" idx="1"/>
          </p:nvPr>
        </p:nvSpPr>
        <p:spPr>
          <a:xfrm>
            <a:off x="762000" y="2286000"/>
            <a:ext cx="7924800" cy="3200400"/>
          </a:xfrm>
        </p:spPr>
        <p:txBody>
          <a:bodyPr>
            <a:normAutofit fontScale="92500" lnSpcReduction="20000"/>
          </a:bodyPr>
          <a:lstStyle/>
          <a:p>
            <a:r>
              <a:rPr lang="en-US" b="1" dirty="0" smtClean="0">
                <a:solidFill>
                  <a:schemeClr val="tx1"/>
                </a:solidFill>
              </a:rPr>
              <a:t>Three activities by Trish </a:t>
            </a:r>
            <a:r>
              <a:rPr lang="en-US" b="1" dirty="0" err="1" smtClean="0">
                <a:solidFill>
                  <a:schemeClr val="tx1"/>
                </a:solidFill>
              </a:rPr>
              <a:t>Loeblein</a:t>
            </a:r>
            <a:endParaRPr lang="en-US" b="1" dirty="0" smtClean="0">
              <a:solidFill>
                <a:schemeClr val="tx1"/>
              </a:solidFill>
            </a:endParaRPr>
          </a:p>
          <a:p>
            <a:r>
              <a:rPr lang="en-US" b="1" dirty="0" smtClean="0">
                <a:solidFill>
                  <a:schemeClr val="tx1"/>
                </a:solidFill>
                <a:hlinkClick r:id="rId3" action="ppaction://hlinkfile"/>
              </a:rPr>
              <a:t>phet.colorado.edu</a:t>
            </a:r>
            <a:endParaRPr lang="en-US" b="1" dirty="0" smtClean="0">
              <a:solidFill>
                <a:schemeClr val="tx1"/>
              </a:solidFill>
            </a:endParaRPr>
          </a:p>
          <a:p>
            <a:pPr marL="514350" indent="-514350" algn="l">
              <a:buAutoNum type="arabicPeriod"/>
            </a:pPr>
            <a:r>
              <a:rPr lang="en-US" b="1" dirty="0" smtClean="0">
                <a:solidFill>
                  <a:schemeClr val="tx1"/>
                </a:solidFill>
                <a:hlinkClick r:id="rId4"/>
              </a:rPr>
              <a:t>Introduction to Electrical circuits</a:t>
            </a:r>
            <a:endParaRPr lang="en-US" b="1" dirty="0" smtClean="0">
              <a:solidFill>
                <a:schemeClr val="tx1"/>
              </a:solidFill>
            </a:endParaRPr>
          </a:p>
          <a:p>
            <a:pPr marL="514350" indent="-514350" algn="l">
              <a:buAutoNum type="arabicPeriod"/>
            </a:pPr>
            <a:r>
              <a:rPr lang="en-US" b="1" dirty="0" smtClean="0">
                <a:solidFill>
                  <a:schemeClr val="tx1"/>
                </a:solidFill>
                <a:hlinkClick r:id="rId5"/>
              </a:rPr>
              <a:t>Resistors in Series and Parallel Circuits </a:t>
            </a:r>
            <a:endParaRPr lang="en-US" b="1" dirty="0" smtClean="0">
              <a:solidFill>
                <a:schemeClr val="tx1"/>
              </a:solidFill>
            </a:endParaRPr>
          </a:p>
          <a:p>
            <a:pPr marL="514350" indent="-514350" algn="l">
              <a:buFont typeface="Arial" pitchFamily="34" charset="0"/>
              <a:buAutoNum type="arabicPeriod"/>
            </a:pPr>
            <a:r>
              <a:rPr lang="en-US" b="1" dirty="0" smtClean="0">
                <a:solidFill>
                  <a:schemeClr val="tx1"/>
                </a:solidFill>
                <a:hlinkClick r:id="rId6"/>
              </a:rPr>
              <a:t>Combo Circuit Lab</a:t>
            </a:r>
            <a:endParaRPr lang="en-US" b="1" dirty="0" smtClean="0">
              <a:solidFill>
                <a:schemeClr val="tx1"/>
              </a:solidFill>
            </a:endParaRPr>
          </a:p>
          <a:p>
            <a:pPr marL="514350" indent="-514350" algn="l"/>
            <a:r>
              <a:rPr lang="en-US" dirty="0" smtClean="0"/>
              <a:t> </a:t>
            </a:r>
            <a:r>
              <a:rPr lang="en-US" dirty="0" smtClean="0"/>
              <a:t>These activities use only PhET sims, there are 3 that also use equipment see: </a:t>
            </a:r>
            <a:r>
              <a:rPr lang="en-US" dirty="0" smtClean="0">
                <a:hlinkClick r:id="rId7"/>
              </a:rPr>
              <a:t>Electricity Unit </a:t>
            </a:r>
            <a:endParaRPr lang="en-US" dirty="0" smtClean="0"/>
          </a:p>
          <a:p>
            <a:pPr marL="514350" indent="-514350">
              <a:buAutoNum type="arabicPeriod"/>
            </a:pPr>
            <a:endParaRPr lang="en-US" b="1" dirty="0" smtClean="0">
              <a:solidFill>
                <a:schemeClr val="tx1"/>
              </a:solidFill>
            </a:endParaRPr>
          </a:p>
          <a:p>
            <a:endParaRPr lang="en-US" b="1" dirty="0">
              <a:solidFill>
                <a:schemeClr val="tx1"/>
              </a:solidFill>
            </a:endParaRP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33400"/>
            <a:ext cx="7772400" cy="1470025"/>
          </a:xfrm>
        </p:spPr>
        <p:txBody>
          <a:bodyPr/>
          <a:lstStyle/>
          <a:p>
            <a:r>
              <a:rPr lang="en-US" dirty="0" smtClean="0"/>
              <a:t>Introduction to Electrical circuits </a:t>
            </a:r>
            <a:endParaRPr lang="en-US" dirty="0"/>
          </a:p>
        </p:txBody>
      </p:sp>
      <p:sp>
        <p:nvSpPr>
          <p:cNvPr id="3" name="Subtitle 2"/>
          <p:cNvSpPr>
            <a:spLocks noGrp="1"/>
          </p:cNvSpPr>
          <p:nvPr>
            <p:ph type="subTitle" idx="1"/>
          </p:nvPr>
        </p:nvSpPr>
        <p:spPr>
          <a:xfrm>
            <a:off x="838200" y="1981200"/>
            <a:ext cx="6705600" cy="2209800"/>
          </a:xfrm>
        </p:spPr>
        <p:txBody>
          <a:bodyPr>
            <a:normAutofit fontScale="25000" lnSpcReduction="20000"/>
          </a:bodyPr>
          <a:lstStyle/>
          <a:p>
            <a:pPr algn="l"/>
            <a:r>
              <a:rPr lang="en-US" sz="11200" b="1" dirty="0" smtClean="0">
                <a:solidFill>
                  <a:schemeClr val="tx1"/>
                </a:solidFill>
              </a:rPr>
              <a:t>Learning Goals: Students will be able to</a:t>
            </a:r>
          </a:p>
          <a:p>
            <a:pPr marL="514350" lvl="0" indent="-514350" algn="l">
              <a:buFont typeface="+mj-lt"/>
              <a:buAutoNum type="arabicPeriod"/>
            </a:pPr>
            <a:r>
              <a:rPr lang="en-US" sz="11200" b="1" dirty="0" smtClean="0">
                <a:solidFill>
                  <a:schemeClr val="tx1"/>
                </a:solidFill>
              </a:rPr>
              <a:t>Discuss basic electricity relationships</a:t>
            </a:r>
          </a:p>
          <a:p>
            <a:pPr marL="514350" lvl="0" indent="-514350" algn="l">
              <a:buFont typeface="+mj-lt"/>
              <a:buAutoNum type="arabicPeriod"/>
            </a:pPr>
            <a:r>
              <a:rPr lang="en-US" sz="11200" b="1" dirty="0" smtClean="0">
                <a:solidFill>
                  <a:schemeClr val="tx1"/>
                </a:solidFill>
              </a:rPr>
              <a:t>Analyze the differences between real circuits and the simulated ones</a:t>
            </a:r>
          </a:p>
          <a:p>
            <a:pPr marL="514350" lvl="0" indent="-514350" algn="l">
              <a:buFont typeface="+mj-lt"/>
              <a:buAutoNum type="arabicPeriod"/>
            </a:pPr>
            <a:r>
              <a:rPr lang="en-US" sz="11200" b="1" dirty="0" smtClean="0">
                <a:solidFill>
                  <a:schemeClr val="tx1"/>
                </a:solidFill>
              </a:rPr>
              <a:t>Build circuits from schematic drawings</a:t>
            </a:r>
          </a:p>
          <a:p>
            <a:pPr marL="514350" lvl="0" indent="-514350" algn="l">
              <a:buFont typeface="+mj-lt"/>
              <a:buAutoNum type="arabicPeriod"/>
            </a:pPr>
            <a:r>
              <a:rPr lang="en-US" sz="11200" b="1" dirty="0" smtClean="0">
                <a:solidFill>
                  <a:schemeClr val="tx1"/>
                </a:solidFill>
              </a:rPr>
              <a:t>Use a </a:t>
            </a:r>
            <a:r>
              <a:rPr lang="en-US" sz="11200" b="1" dirty="0" err="1" smtClean="0">
                <a:solidFill>
                  <a:schemeClr val="tx1"/>
                </a:solidFill>
              </a:rPr>
              <a:t>multimeter</a:t>
            </a:r>
            <a:r>
              <a:rPr lang="en-US" sz="11200" b="1" dirty="0" smtClean="0">
                <a:solidFill>
                  <a:schemeClr val="tx1"/>
                </a:solidFill>
              </a:rPr>
              <a:t> to take readings in circuits. </a:t>
            </a:r>
          </a:p>
          <a:p>
            <a:pPr marL="514350" lvl="0" indent="-514350" algn="l">
              <a:buFont typeface="+mj-lt"/>
              <a:buAutoNum type="arabicPeriod"/>
            </a:pPr>
            <a:r>
              <a:rPr lang="en-US" sz="11200" b="1" dirty="0" smtClean="0">
                <a:solidFill>
                  <a:schemeClr val="tx1"/>
                </a:solidFill>
              </a:rPr>
              <a:t>Provide reasoning to explain the measurements and relationships in circuits.</a:t>
            </a:r>
          </a:p>
          <a:p>
            <a:pPr marL="514350" indent="-514350">
              <a:buFont typeface="+mj-lt"/>
              <a:buAutoNum type="arabicPeriod"/>
            </a:pPr>
            <a:endParaRPr lang="en-US" dirty="0"/>
          </a:p>
        </p:txBody>
      </p:sp>
      <p:sp>
        <p:nvSpPr>
          <p:cNvPr id="4" name="TextBox 5"/>
          <p:cNvSpPr txBox="1">
            <a:spLocks noChangeArrowheads="1"/>
          </p:cNvSpPr>
          <p:nvPr/>
        </p:nvSpPr>
        <p:spPr bwMode="auto">
          <a:xfrm>
            <a:off x="3752193" y="6396037"/>
            <a:ext cx="455360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2" action="ppaction://hlinkfile"/>
              </a:rPr>
              <a:t>phet.colorado.edu</a:t>
            </a:r>
            <a:endParaRPr lang="en-US" dirty="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685800"/>
            <a:ext cx="6858000" cy="1143000"/>
          </a:xfrm>
        </p:spPr>
        <p:txBody>
          <a:bodyPr>
            <a:normAutofit fontScale="90000"/>
          </a:bodyPr>
          <a:lstStyle/>
          <a:p>
            <a:pPr algn="l"/>
            <a:r>
              <a:rPr lang="en-US" dirty="0" smtClean="0"/>
              <a:t>1.If you build this circuit with real equipment, how would you determine the resistance of the resistor?</a:t>
            </a:r>
            <a:endParaRPr lang="en-US" dirty="0"/>
          </a:p>
        </p:txBody>
      </p:sp>
      <p:sp>
        <p:nvSpPr>
          <p:cNvPr id="4" name="Content Placeholder 3"/>
          <p:cNvSpPr>
            <a:spLocks noGrp="1"/>
          </p:cNvSpPr>
          <p:nvPr>
            <p:ph idx="1"/>
          </p:nvPr>
        </p:nvSpPr>
        <p:spPr>
          <a:xfrm>
            <a:off x="457200" y="2971800"/>
            <a:ext cx="8229600" cy="3687763"/>
          </a:xfrm>
        </p:spPr>
        <p:txBody>
          <a:bodyPr>
            <a:normAutofit lnSpcReduction="10000"/>
          </a:bodyPr>
          <a:lstStyle/>
          <a:p>
            <a:pPr marL="514350" indent="-514350">
              <a:buFont typeface="+mj-lt"/>
              <a:buAutoNum type="alphaUcPeriod"/>
            </a:pPr>
            <a:r>
              <a:rPr lang="en-US" dirty="0" smtClean="0"/>
              <a:t>Use the ohmmeter after connecting the battery.</a:t>
            </a:r>
          </a:p>
          <a:p>
            <a:pPr marL="514350" indent="-514350">
              <a:buFont typeface="+mj-lt"/>
              <a:buAutoNum type="alphaUcPeriod"/>
            </a:pPr>
            <a:r>
              <a:rPr lang="en-US" dirty="0" smtClean="0"/>
              <a:t>Use the ohmmeter before connecting the battery.</a:t>
            </a:r>
          </a:p>
          <a:p>
            <a:pPr marL="514350" indent="-514350">
              <a:buFont typeface="+mj-lt"/>
              <a:buAutoNum type="alphaUcPeriod"/>
            </a:pPr>
            <a:r>
              <a:rPr lang="en-US" dirty="0" smtClean="0"/>
              <a:t>Measure the current and voltage, then use Ohm’s law</a:t>
            </a:r>
          </a:p>
          <a:p>
            <a:pPr marL="514350" indent="-514350">
              <a:buFont typeface="+mj-lt"/>
              <a:buAutoNum type="alphaUcPeriod"/>
            </a:pPr>
            <a:r>
              <a:rPr lang="en-US" dirty="0" smtClean="0"/>
              <a:t>Two of the above.</a:t>
            </a:r>
          </a:p>
        </p:txBody>
      </p:sp>
      <p:pic>
        <p:nvPicPr>
          <p:cNvPr id="1026" name="Picture 2"/>
          <p:cNvPicPr>
            <a:picLocks noChangeAspect="1" noChangeArrowheads="1"/>
          </p:cNvPicPr>
          <p:nvPr/>
        </p:nvPicPr>
        <p:blipFill>
          <a:blip r:embed="rId3" cstate="print"/>
          <a:srcRect t="5663"/>
          <a:stretch>
            <a:fillRect/>
          </a:stretch>
        </p:blipFill>
        <p:spPr bwMode="auto">
          <a:xfrm>
            <a:off x="7162800" y="304800"/>
            <a:ext cx="1752600" cy="25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685800"/>
            <a:ext cx="6858000" cy="1143000"/>
          </a:xfrm>
        </p:spPr>
        <p:txBody>
          <a:bodyPr>
            <a:normAutofit fontScale="90000"/>
          </a:bodyPr>
          <a:lstStyle/>
          <a:p>
            <a:pPr algn="l"/>
            <a:r>
              <a:rPr lang="en-US" dirty="0" smtClean="0"/>
              <a:t>2.If you increase the voltage of the battery, how will the light bulb change?</a:t>
            </a:r>
            <a:endParaRPr lang="en-US" dirty="0"/>
          </a:p>
        </p:txBody>
      </p:sp>
      <p:sp>
        <p:nvSpPr>
          <p:cNvPr id="4" name="Content Placeholder 3"/>
          <p:cNvSpPr>
            <a:spLocks noGrp="1"/>
          </p:cNvSpPr>
          <p:nvPr>
            <p:ph idx="1"/>
          </p:nvPr>
        </p:nvSpPr>
        <p:spPr>
          <a:xfrm>
            <a:off x="381000" y="3352800"/>
            <a:ext cx="8229600" cy="3276600"/>
          </a:xfrm>
        </p:spPr>
        <p:txBody>
          <a:bodyPr>
            <a:normAutofit fontScale="92500" lnSpcReduction="20000"/>
          </a:bodyPr>
          <a:lstStyle/>
          <a:p>
            <a:pPr marL="514350" indent="-514350">
              <a:buFont typeface="+mj-lt"/>
              <a:buAutoNum type="alphaUcPeriod"/>
            </a:pPr>
            <a:r>
              <a:rPr lang="en-US" sz="3600" dirty="0" smtClean="0"/>
              <a:t>It will be look brighter because the yellow lines are brighter and longer</a:t>
            </a:r>
          </a:p>
          <a:p>
            <a:pPr marL="514350" indent="-514350">
              <a:buFont typeface="+mj-lt"/>
              <a:buAutoNum type="alphaUcPeriod"/>
            </a:pPr>
            <a:r>
              <a:rPr lang="en-US" sz="3600" dirty="0" smtClean="0"/>
              <a:t>It will be less bright because the yellow lines are less bright and shorter </a:t>
            </a:r>
          </a:p>
          <a:p>
            <a:pPr marL="514350" indent="-514350">
              <a:buFont typeface="+mj-lt"/>
              <a:buAutoNum type="alphaUcPeriod"/>
            </a:pPr>
            <a:r>
              <a:rPr lang="en-US" sz="3600" dirty="0" smtClean="0"/>
              <a:t>There is no change because the bulb just uses the extra energy  without changing brightness</a:t>
            </a:r>
          </a:p>
        </p:txBody>
      </p:sp>
      <p:pic>
        <p:nvPicPr>
          <p:cNvPr id="2050" name="Picture 2"/>
          <p:cNvPicPr>
            <a:picLocks noChangeAspect="1" noChangeArrowheads="1"/>
          </p:cNvPicPr>
          <p:nvPr/>
        </p:nvPicPr>
        <p:blipFill>
          <a:blip r:embed="rId3" cstate="print"/>
          <a:srcRect l="19152" r="17095" b="11111"/>
          <a:stretch>
            <a:fillRect/>
          </a:stretch>
        </p:blipFill>
        <p:spPr bwMode="auto">
          <a:xfrm>
            <a:off x="6781800" y="0"/>
            <a:ext cx="23622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a:xfrm>
            <a:off x="0" y="838200"/>
            <a:ext cx="3048000" cy="5257800"/>
          </a:xfrm>
        </p:spPr>
        <p:txBody>
          <a:bodyPr/>
          <a:lstStyle/>
          <a:p>
            <a:r>
              <a:rPr lang="en-US" sz="2400" smtClean="0"/>
              <a:t>Use Moving man to show this: I set the Man  at about -6 position, made the velocity about 4,  then paused the sim by the time the man got to the 4 spot, then I changed the velocity to 0. If you have Moving man open with this type of scenario, you can use the grey bar to help.</a:t>
            </a:r>
          </a:p>
        </p:txBody>
      </p:sp>
      <p:pic>
        <p:nvPicPr>
          <p:cNvPr id="25604" name="Picture 4"/>
          <p:cNvPicPr>
            <a:picLocks noChangeAspect="1" noChangeArrowheads="1"/>
          </p:cNvPicPr>
          <p:nvPr/>
        </p:nvPicPr>
        <p:blipFill>
          <a:blip r:embed="rId2" cstate="print"/>
          <a:srcRect/>
          <a:stretch>
            <a:fillRect/>
          </a:stretch>
        </p:blipFill>
        <p:spPr bwMode="auto">
          <a:xfrm>
            <a:off x="5819775" y="990600"/>
            <a:ext cx="3324225" cy="5181600"/>
          </a:xfrm>
          <a:prstGeom prst="rect">
            <a:avLst/>
          </a:prstGeom>
          <a:noFill/>
        </p:spPr>
      </p:pic>
      <p:pic>
        <p:nvPicPr>
          <p:cNvPr id="25605" name="Picture 5"/>
          <p:cNvPicPr>
            <a:picLocks noChangeAspect="1" noChangeArrowheads="1"/>
          </p:cNvPicPr>
          <p:nvPr/>
        </p:nvPicPr>
        <p:blipFill>
          <a:blip r:embed="rId3" cstate="print"/>
          <a:srcRect/>
          <a:stretch>
            <a:fillRect/>
          </a:stretch>
        </p:blipFill>
        <p:spPr bwMode="auto">
          <a:xfrm>
            <a:off x="3200400" y="914400"/>
            <a:ext cx="2724150" cy="5619750"/>
          </a:xfrm>
          <a:prstGeom prst="rect">
            <a:avLst/>
          </a:prstGeom>
          <a:noFill/>
        </p:spPr>
      </p:pic>
    </p:spTree>
    <p:extLst>
      <p:ext uri="{BB962C8B-B14F-4D97-AF65-F5344CB8AC3E}">
        <p14:creationId xmlns:p14="http://schemas.microsoft.com/office/powerpoint/2010/main" val="391102738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685800"/>
            <a:ext cx="6858000" cy="1143000"/>
          </a:xfrm>
        </p:spPr>
        <p:txBody>
          <a:bodyPr>
            <a:normAutofit fontScale="90000"/>
          </a:bodyPr>
          <a:lstStyle/>
          <a:p>
            <a:pPr algn="l"/>
            <a:r>
              <a:rPr lang="en-US" dirty="0" smtClean="0"/>
              <a:t>3.If you increase the voltage of the battery, how will the electron display       change?</a:t>
            </a:r>
            <a:endParaRPr lang="en-US" dirty="0"/>
          </a:p>
        </p:txBody>
      </p:sp>
      <p:sp>
        <p:nvSpPr>
          <p:cNvPr id="4" name="Content Placeholder 3"/>
          <p:cNvSpPr>
            <a:spLocks noGrp="1"/>
          </p:cNvSpPr>
          <p:nvPr>
            <p:ph idx="1"/>
          </p:nvPr>
        </p:nvSpPr>
        <p:spPr>
          <a:xfrm>
            <a:off x="457200" y="3505200"/>
            <a:ext cx="8305800" cy="2438400"/>
          </a:xfrm>
        </p:spPr>
        <p:txBody>
          <a:bodyPr>
            <a:noAutofit/>
          </a:bodyPr>
          <a:lstStyle/>
          <a:p>
            <a:pPr marL="514350" indent="-514350">
              <a:buFont typeface="+mj-lt"/>
              <a:buAutoNum type="alphaUcPeriod"/>
            </a:pPr>
            <a:r>
              <a:rPr lang="en-US" sz="3600" b="1" dirty="0" smtClean="0"/>
              <a:t>The blue dots will get bigger to show more energy is being used</a:t>
            </a:r>
          </a:p>
          <a:p>
            <a:pPr marL="514350" indent="-514350">
              <a:buFont typeface="+mj-lt"/>
              <a:buAutoNum type="alphaUcPeriod"/>
            </a:pPr>
            <a:r>
              <a:rPr lang="en-US" sz="3600" b="1" dirty="0" smtClean="0"/>
              <a:t>The blue dots will move faster to show more energy is being used</a:t>
            </a:r>
          </a:p>
          <a:p>
            <a:pPr marL="514350" indent="-514350">
              <a:buFont typeface="+mj-lt"/>
              <a:buAutoNum type="alphaUcPeriod"/>
            </a:pPr>
            <a:r>
              <a:rPr lang="en-US" sz="3600" b="1" dirty="0" smtClean="0"/>
              <a:t>There is no change </a:t>
            </a:r>
          </a:p>
        </p:txBody>
      </p:sp>
      <p:pic>
        <p:nvPicPr>
          <p:cNvPr id="2050" name="Picture 2"/>
          <p:cNvPicPr>
            <a:picLocks noChangeAspect="1" noChangeArrowheads="1"/>
          </p:cNvPicPr>
          <p:nvPr/>
        </p:nvPicPr>
        <p:blipFill>
          <a:blip r:embed="rId3" cstate="print"/>
          <a:srcRect l="19152" r="17095" b="7576"/>
          <a:stretch>
            <a:fillRect/>
          </a:stretch>
        </p:blipFill>
        <p:spPr bwMode="auto">
          <a:xfrm>
            <a:off x="6781800" y="0"/>
            <a:ext cx="2362200" cy="3486150"/>
          </a:xfrm>
          <a:prstGeom prst="rect">
            <a:avLst/>
          </a:prstGeom>
          <a:noFill/>
          <a:ln w="9525">
            <a:noFill/>
            <a:miter lim="800000"/>
            <a:headEnd/>
            <a:tailEnd/>
          </a:ln>
        </p:spPr>
      </p:pic>
      <p:sp>
        <p:nvSpPr>
          <p:cNvPr id="6" name="Oval 5"/>
          <p:cNvSpPr/>
          <p:nvPr/>
        </p:nvSpPr>
        <p:spPr>
          <a:xfrm>
            <a:off x="3733800" y="1600200"/>
            <a:ext cx="533400" cy="5334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066800"/>
            <a:ext cx="4343400" cy="1143000"/>
          </a:xfrm>
        </p:spPr>
        <p:txBody>
          <a:bodyPr>
            <a:normAutofit fontScale="90000"/>
          </a:bodyPr>
          <a:lstStyle/>
          <a:p>
            <a:pPr algn="l"/>
            <a:r>
              <a:rPr lang="en-US" b="1" dirty="0" smtClean="0"/>
              <a:t>4. If you build circuit A and then add a resistor as in circuit B, the light will</a:t>
            </a:r>
            <a:endParaRPr lang="en-US" b="1" dirty="0"/>
          </a:p>
        </p:txBody>
      </p:sp>
      <p:sp>
        <p:nvSpPr>
          <p:cNvPr id="6" name="Content Placeholder 3"/>
          <p:cNvSpPr>
            <a:spLocks noGrp="1"/>
          </p:cNvSpPr>
          <p:nvPr>
            <p:ph idx="1"/>
          </p:nvPr>
        </p:nvSpPr>
        <p:spPr>
          <a:xfrm>
            <a:off x="381000" y="3733800"/>
            <a:ext cx="5486400" cy="2667000"/>
          </a:xfrm>
        </p:spPr>
        <p:txBody>
          <a:bodyPr>
            <a:normAutofit/>
          </a:bodyPr>
          <a:lstStyle/>
          <a:p>
            <a:pPr marL="514350" indent="-514350">
              <a:buFont typeface="+mj-lt"/>
              <a:buAutoNum type="alphaUcPeriod"/>
            </a:pPr>
            <a:r>
              <a:rPr lang="en-US" sz="3600" b="1" dirty="0" smtClean="0"/>
              <a:t>Look brighter</a:t>
            </a:r>
          </a:p>
          <a:p>
            <a:pPr marL="514350" indent="-514350">
              <a:buFont typeface="+mj-lt"/>
              <a:buAutoNum type="alphaUcPeriod"/>
            </a:pPr>
            <a:r>
              <a:rPr lang="en-US" sz="3600" b="1" dirty="0" smtClean="0"/>
              <a:t>Look less bright</a:t>
            </a:r>
          </a:p>
          <a:p>
            <a:pPr marL="514350" indent="-514350">
              <a:buFont typeface="+mj-lt"/>
              <a:buAutoNum type="alphaUcPeriod"/>
            </a:pPr>
            <a:r>
              <a:rPr lang="en-US" sz="3600" b="1" dirty="0" smtClean="0"/>
              <a:t>There will no change in brightness</a:t>
            </a:r>
          </a:p>
        </p:txBody>
      </p:sp>
      <p:pic>
        <p:nvPicPr>
          <p:cNvPr id="4099" name="Picture 3"/>
          <p:cNvPicPr>
            <a:picLocks noChangeAspect="1" noChangeArrowheads="1"/>
          </p:cNvPicPr>
          <p:nvPr/>
        </p:nvPicPr>
        <p:blipFill>
          <a:blip r:embed="rId3" cstate="print"/>
          <a:srcRect/>
          <a:stretch>
            <a:fillRect/>
          </a:stretch>
        </p:blipFill>
        <p:spPr bwMode="auto">
          <a:xfrm>
            <a:off x="4800600" y="304800"/>
            <a:ext cx="1828800" cy="3080657"/>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7010400" y="336756"/>
            <a:ext cx="1733550" cy="3048000"/>
          </a:xfrm>
          <a:prstGeom prst="rect">
            <a:avLst/>
          </a:prstGeom>
          <a:noFill/>
          <a:ln w="9525">
            <a:noFill/>
            <a:miter lim="800000"/>
            <a:headEnd/>
            <a:tailEnd/>
          </a:ln>
        </p:spPr>
      </p:pic>
      <p:sp>
        <p:nvSpPr>
          <p:cNvPr id="10" name="TextBox 9"/>
          <p:cNvSpPr txBox="1"/>
          <p:nvPr/>
        </p:nvSpPr>
        <p:spPr>
          <a:xfrm>
            <a:off x="5410200" y="3269232"/>
            <a:ext cx="533400" cy="646331"/>
          </a:xfrm>
          <a:prstGeom prst="rect">
            <a:avLst/>
          </a:prstGeom>
          <a:noFill/>
          <a:ln>
            <a:noFill/>
          </a:ln>
        </p:spPr>
        <p:txBody>
          <a:bodyPr wrap="square" rtlCol="0">
            <a:spAutoFit/>
          </a:bodyPr>
          <a:lstStyle/>
          <a:p>
            <a:r>
              <a:rPr lang="en-US" sz="3600" b="1" dirty="0" smtClean="0"/>
              <a:t>A</a:t>
            </a:r>
            <a:endParaRPr lang="en-US" sz="3600" b="1" dirty="0"/>
          </a:p>
        </p:txBody>
      </p:sp>
      <p:sp>
        <p:nvSpPr>
          <p:cNvPr id="11" name="TextBox 10"/>
          <p:cNvSpPr txBox="1"/>
          <p:nvPr/>
        </p:nvSpPr>
        <p:spPr>
          <a:xfrm>
            <a:off x="7467600" y="3269232"/>
            <a:ext cx="533400" cy="646331"/>
          </a:xfrm>
          <a:prstGeom prst="rect">
            <a:avLst/>
          </a:prstGeom>
          <a:noFill/>
          <a:ln>
            <a:noFill/>
          </a:ln>
        </p:spPr>
        <p:txBody>
          <a:bodyPr wrap="square" rtlCol="0">
            <a:spAutoFit/>
          </a:bodyPr>
          <a:lstStyle/>
          <a:p>
            <a:r>
              <a:rPr lang="en-US" sz="3600" b="1" dirty="0" smtClean="0"/>
              <a:t>B</a:t>
            </a:r>
            <a:endParaRPr lang="en-US" sz="3600" b="1"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33400"/>
            <a:ext cx="7772400" cy="1470025"/>
          </a:xfrm>
        </p:spPr>
        <p:txBody>
          <a:bodyPr/>
          <a:lstStyle/>
          <a:p>
            <a:r>
              <a:rPr lang="en-US" b="1" dirty="0" smtClean="0"/>
              <a:t>Resistors in Series and Parallel Circuits </a:t>
            </a:r>
            <a:endParaRPr lang="en-US" b="1" dirty="0"/>
          </a:p>
        </p:txBody>
      </p:sp>
      <p:sp>
        <p:nvSpPr>
          <p:cNvPr id="3" name="Subtitle 2"/>
          <p:cNvSpPr>
            <a:spLocks noGrp="1"/>
          </p:cNvSpPr>
          <p:nvPr>
            <p:ph type="subTitle" idx="1"/>
          </p:nvPr>
        </p:nvSpPr>
        <p:spPr>
          <a:xfrm>
            <a:off x="838200" y="1981200"/>
            <a:ext cx="7315200" cy="2209800"/>
          </a:xfrm>
        </p:spPr>
        <p:txBody>
          <a:bodyPr>
            <a:normAutofit fontScale="25000" lnSpcReduction="20000"/>
          </a:bodyPr>
          <a:lstStyle/>
          <a:p>
            <a:pPr marL="514350" indent="-514350" algn="l">
              <a:buFont typeface="+mj-lt"/>
              <a:buAutoNum type="arabicPeriod"/>
            </a:pPr>
            <a:r>
              <a:rPr lang="en-US" sz="11200" b="1" dirty="0" smtClean="0">
                <a:solidFill>
                  <a:schemeClr val="tx1"/>
                </a:solidFill>
              </a:rPr>
              <a:t>Learning Goals: Students will be able to</a:t>
            </a:r>
          </a:p>
          <a:p>
            <a:pPr marL="514350" lvl="0" indent="-514350" algn="l">
              <a:buFont typeface="+mj-lt"/>
              <a:buAutoNum type="arabicPeriod"/>
            </a:pPr>
            <a:r>
              <a:rPr lang="en-US" sz="11200" b="1" dirty="0" smtClean="0">
                <a:solidFill>
                  <a:schemeClr val="tx1"/>
                </a:solidFill>
              </a:rPr>
              <a:t>Discuss basic electricity relationships in series and parallel circuits</a:t>
            </a:r>
          </a:p>
          <a:p>
            <a:pPr marL="514350" lvl="0" indent="-514350" algn="l">
              <a:buFont typeface="+mj-lt"/>
              <a:buAutoNum type="arabicPeriod"/>
            </a:pPr>
            <a:r>
              <a:rPr lang="en-US" sz="11200" b="1" dirty="0" smtClean="0">
                <a:solidFill>
                  <a:schemeClr val="tx1"/>
                </a:solidFill>
              </a:rPr>
              <a:t>Analyze the differences between real circuits and the simulated ones</a:t>
            </a:r>
          </a:p>
          <a:p>
            <a:pPr marL="514350" lvl="0" indent="-514350" algn="l">
              <a:buFont typeface="+mj-lt"/>
              <a:buAutoNum type="arabicPeriod"/>
            </a:pPr>
            <a:r>
              <a:rPr lang="en-US" sz="11200" b="1" dirty="0" smtClean="0">
                <a:solidFill>
                  <a:schemeClr val="tx1"/>
                </a:solidFill>
              </a:rPr>
              <a:t>Build circuits from schematic drawings</a:t>
            </a:r>
          </a:p>
          <a:p>
            <a:pPr marL="514350" lvl="0" indent="-514350" algn="l">
              <a:buFont typeface="+mj-lt"/>
              <a:buAutoNum type="arabicPeriod"/>
            </a:pPr>
            <a:r>
              <a:rPr lang="en-US" sz="11200" b="1" dirty="0" smtClean="0">
                <a:solidFill>
                  <a:schemeClr val="tx1"/>
                </a:solidFill>
              </a:rPr>
              <a:t>Use a multi-meter to take readings in circuits. </a:t>
            </a:r>
          </a:p>
          <a:p>
            <a:pPr marL="514350" lvl="0" indent="-514350" algn="l">
              <a:buFont typeface="+mj-lt"/>
              <a:buAutoNum type="arabicPeriod"/>
            </a:pPr>
            <a:r>
              <a:rPr lang="en-US" sz="11200" b="1" dirty="0" smtClean="0">
                <a:solidFill>
                  <a:schemeClr val="tx1"/>
                </a:solidFill>
              </a:rPr>
              <a:t>Provide reasoning to explain the measurements in circuits.</a:t>
            </a:r>
          </a:p>
          <a:p>
            <a:pPr marL="514350" indent="-514350">
              <a:buFont typeface="+mj-lt"/>
              <a:buAutoNum type="arabicPeriod"/>
            </a:pPr>
            <a:endParaRPr lang="en-US" dirty="0"/>
          </a:p>
        </p:txBody>
      </p:sp>
      <p:sp>
        <p:nvSpPr>
          <p:cNvPr id="4" name="TextBox 5"/>
          <p:cNvSpPr txBox="1">
            <a:spLocks noChangeArrowheads="1"/>
          </p:cNvSpPr>
          <p:nvPr/>
        </p:nvSpPr>
        <p:spPr bwMode="auto">
          <a:xfrm>
            <a:off x="3752193" y="6396037"/>
            <a:ext cx="455360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2" action="ppaction://hlinkfile"/>
              </a:rPr>
              <a:t>phet.colorado.edu</a:t>
            </a:r>
            <a:endParaRPr lang="en-US"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Which shows the correct way to use an ammeter?</a:t>
            </a:r>
            <a:endParaRPr lang="en-US" dirty="0"/>
          </a:p>
        </p:txBody>
      </p:sp>
      <p:sp>
        <p:nvSpPr>
          <p:cNvPr id="4" name="TextBox 3"/>
          <p:cNvSpPr txBox="1"/>
          <p:nvPr/>
        </p:nvSpPr>
        <p:spPr>
          <a:xfrm>
            <a:off x="990600" y="5791200"/>
            <a:ext cx="6858000" cy="707886"/>
          </a:xfrm>
          <a:prstGeom prst="rect">
            <a:avLst/>
          </a:prstGeom>
          <a:noFill/>
        </p:spPr>
        <p:txBody>
          <a:bodyPr wrap="square" rtlCol="0">
            <a:spAutoFit/>
          </a:bodyPr>
          <a:lstStyle/>
          <a:p>
            <a:r>
              <a:rPr lang="en-US" sz="4000" b="1" dirty="0" smtClean="0"/>
              <a:t>A                                     B</a:t>
            </a:r>
            <a:endParaRPr lang="en-US" sz="4000" b="1" dirty="0"/>
          </a:p>
        </p:txBody>
      </p:sp>
      <p:pic>
        <p:nvPicPr>
          <p:cNvPr id="6146" name="Picture 2"/>
          <p:cNvPicPr>
            <a:picLocks noChangeAspect="1" noChangeArrowheads="1"/>
          </p:cNvPicPr>
          <p:nvPr/>
        </p:nvPicPr>
        <p:blipFill>
          <a:blip r:embed="rId3" cstate="print"/>
          <a:srcRect/>
          <a:stretch>
            <a:fillRect/>
          </a:stretch>
        </p:blipFill>
        <p:spPr bwMode="auto">
          <a:xfrm>
            <a:off x="685800" y="1447800"/>
            <a:ext cx="1752600" cy="298704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685800" y="4724400"/>
            <a:ext cx="2260146" cy="83820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4495800" y="1981200"/>
            <a:ext cx="4205654" cy="3048000"/>
          </a:xfrm>
          <a:prstGeom prst="rect">
            <a:avLst/>
          </a:prstGeom>
          <a:noFill/>
          <a:ln w="9525">
            <a:noFill/>
            <a:miter lim="800000"/>
            <a:headEnd/>
            <a:tailEnd/>
          </a:ln>
        </p:spPr>
      </p:pic>
      <p:cxnSp>
        <p:nvCxnSpPr>
          <p:cNvPr id="8" name="Straight Connector 7"/>
          <p:cNvCxnSpPr/>
          <p:nvPr/>
        </p:nvCxnSpPr>
        <p:spPr>
          <a:xfrm rot="5400000">
            <a:off x="571500" y="4457700"/>
            <a:ext cx="838200" cy="304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2095500" y="4457700"/>
            <a:ext cx="838200" cy="457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953000" y="381000"/>
            <a:ext cx="4074340" cy="4343400"/>
          </a:xfrm>
          <a:prstGeom prst="rect">
            <a:avLst/>
          </a:prstGeom>
          <a:noFill/>
          <a:ln w="9525">
            <a:noFill/>
            <a:miter lim="800000"/>
            <a:headEnd/>
            <a:tailEnd/>
          </a:ln>
        </p:spPr>
      </p:pic>
      <p:sp>
        <p:nvSpPr>
          <p:cNvPr id="8" name="Title 7"/>
          <p:cNvSpPr>
            <a:spLocks noGrp="1"/>
          </p:cNvSpPr>
          <p:nvPr>
            <p:ph type="title"/>
          </p:nvPr>
        </p:nvSpPr>
        <p:spPr>
          <a:xfrm>
            <a:off x="304800" y="685800"/>
            <a:ext cx="4572000" cy="1143000"/>
          </a:xfrm>
        </p:spPr>
        <p:txBody>
          <a:bodyPr>
            <a:normAutofit fontScale="90000"/>
          </a:bodyPr>
          <a:lstStyle/>
          <a:p>
            <a:pPr algn="l"/>
            <a:r>
              <a:rPr lang="en-US" b="1" dirty="0" smtClean="0"/>
              <a:t>2. Which resistor will have the greatest current</a:t>
            </a:r>
            <a:r>
              <a:rPr lang="en-US" dirty="0" smtClean="0"/>
              <a:t>?</a:t>
            </a:r>
            <a:endParaRPr lang="en-US" dirty="0"/>
          </a:p>
        </p:txBody>
      </p:sp>
      <p:sp>
        <p:nvSpPr>
          <p:cNvPr id="9" name="Content Placeholder 8"/>
          <p:cNvSpPr>
            <a:spLocks noGrp="1"/>
          </p:cNvSpPr>
          <p:nvPr>
            <p:ph idx="1"/>
          </p:nvPr>
        </p:nvSpPr>
        <p:spPr>
          <a:xfrm>
            <a:off x="457200" y="2332037"/>
            <a:ext cx="4038600" cy="3230563"/>
          </a:xfrm>
        </p:spPr>
        <p:txBody>
          <a:bodyPr/>
          <a:lstStyle/>
          <a:p>
            <a:pPr marL="514350" indent="-514350">
              <a:buFont typeface="+mj-lt"/>
              <a:buAutoNum type="alphaUcPeriod"/>
            </a:pPr>
            <a:r>
              <a:rPr lang="en-US" dirty="0" smtClean="0"/>
              <a:t> </a:t>
            </a:r>
            <a:r>
              <a:rPr lang="en-US" sz="4000" b="1" dirty="0" smtClean="0"/>
              <a:t>50 </a:t>
            </a:r>
            <a:r>
              <a:rPr lang="en-US" sz="4000" b="1" dirty="0" smtClean="0">
                <a:sym typeface="Symbol"/>
              </a:rPr>
              <a:t></a:t>
            </a:r>
          </a:p>
          <a:p>
            <a:pPr marL="514350" indent="-514350">
              <a:buFont typeface="+mj-lt"/>
              <a:buAutoNum type="alphaUcPeriod"/>
            </a:pPr>
            <a:r>
              <a:rPr lang="en-US" sz="4000" b="1" dirty="0" smtClean="0">
                <a:sym typeface="Symbol"/>
              </a:rPr>
              <a:t>10 </a:t>
            </a:r>
          </a:p>
          <a:p>
            <a:pPr marL="514350" indent="-514350">
              <a:buFont typeface="+mj-lt"/>
              <a:buAutoNum type="alphaUcPeriod"/>
            </a:pPr>
            <a:r>
              <a:rPr lang="en-US" sz="4000" b="1" dirty="0" smtClean="0">
                <a:sym typeface="Symbol"/>
              </a:rPr>
              <a:t>They have the same current</a:t>
            </a:r>
            <a:endParaRPr lang="en-US" sz="4000" b="1"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685800"/>
            <a:ext cx="4572000" cy="1143000"/>
          </a:xfrm>
        </p:spPr>
        <p:txBody>
          <a:bodyPr>
            <a:normAutofit fontScale="90000"/>
          </a:bodyPr>
          <a:lstStyle/>
          <a:p>
            <a:pPr algn="l"/>
            <a:r>
              <a:rPr lang="en-US" b="1" dirty="0" smtClean="0"/>
              <a:t>3. Which resistor will have the greatest current?</a:t>
            </a:r>
            <a:endParaRPr lang="en-US" b="1" dirty="0"/>
          </a:p>
        </p:txBody>
      </p:sp>
      <p:sp>
        <p:nvSpPr>
          <p:cNvPr id="9" name="Content Placeholder 8"/>
          <p:cNvSpPr>
            <a:spLocks noGrp="1"/>
          </p:cNvSpPr>
          <p:nvPr>
            <p:ph idx="1"/>
          </p:nvPr>
        </p:nvSpPr>
        <p:spPr>
          <a:xfrm>
            <a:off x="0" y="2590800"/>
            <a:ext cx="4953000" cy="3230563"/>
          </a:xfrm>
        </p:spPr>
        <p:txBody>
          <a:bodyPr>
            <a:normAutofit lnSpcReduction="10000"/>
          </a:bodyPr>
          <a:lstStyle/>
          <a:p>
            <a:pPr marL="514350" indent="-514350">
              <a:buNone/>
            </a:pPr>
            <a:endParaRPr lang="en-US" sz="4000" b="1" dirty="0" smtClean="0">
              <a:sym typeface="Symbol"/>
            </a:endParaRPr>
          </a:p>
          <a:p>
            <a:pPr marL="514350" indent="-514350">
              <a:buFont typeface="+mj-lt"/>
              <a:buAutoNum type="alphaUcPeriod"/>
            </a:pPr>
            <a:r>
              <a:rPr lang="en-US" sz="4000" b="1" dirty="0" smtClean="0">
                <a:sym typeface="Symbol"/>
              </a:rPr>
              <a:t>The top resistor</a:t>
            </a:r>
          </a:p>
          <a:p>
            <a:pPr marL="514350" indent="-514350">
              <a:buFont typeface="+mj-lt"/>
              <a:buAutoNum type="alphaUcPeriod"/>
            </a:pPr>
            <a:r>
              <a:rPr lang="en-US" sz="4000" b="1" dirty="0" smtClean="0"/>
              <a:t>The lower resistor</a:t>
            </a:r>
            <a:r>
              <a:rPr lang="en-US" sz="4000" b="1" dirty="0" smtClean="0">
                <a:sym typeface="Symbol"/>
              </a:rPr>
              <a:t> </a:t>
            </a:r>
          </a:p>
          <a:p>
            <a:pPr marL="514350" indent="-514350">
              <a:buFont typeface="+mj-lt"/>
              <a:buAutoNum type="alphaUcPeriod"/>
            </a:pPr>
            <a:r>
              <a:rPr lang="en-US" sz="4000" b="1" dirty="0" smtClean="0">
                <a:sym typeface="Symbol"/>
              </a:rPr>
              <a:t>They have the same current</a:t>
            </a:r>
            <a:endParaRPr lang="en-US" sz="4000" b="1" dirty="0"/>
          </a:p>
        </p:txBody>
      </p:sp>
      <p:pic>
        <p:nvPicPr>
          <p:cNvPr id="2050" name="Picture 2"/>
          <p:cNvPicPr>
            <a:picLocks noChangeAspect="1" noChangeArrowheads="1"/>
          </p:cNvPicPr>
          <p:nvPr/>
        </p:nvPicPr>
        <p:blipFill>
          <a:blip r:embed="rId3" cstate="print"/>
          <a:srcRect/>
          <a:stretch>
            <a:fillRect/>
          </a:stretch>
        </p:blipFill>
        <p:spPr bwMode="auto">
          <a:xfrm>
            <a:off x="4504494" y="228600"/>
            <a:ext cx="4510674"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685800"/>
            <a:ext cx="4572000" cy="1143000"/>
          </a:xfrm>
        </p:spPr>
        <p:txBody>
          <a:bodyPr>
            <a:normAutofit fontScale="90000"/>
          </a:bodyPr>
          <a:lstStyle/>
          <a:p>
            <a:pPr algn="l"/>
            <a:r>
              <a:rPr lang="en-US" b="1" dirty="0" smtClean="0"/>
              <a:t>4. Which resistor will have the greatest voltage?</a:t>
            </a:r>
            <a:endParaRPr lang="en-US" b="1" dirty="0"/>
          </a:p>
        </p:txBody>
      </p:sp>
      <p:sp>
        <p:nvSpPr>
          <p:cNvPr id="9" name="Content Placeholder 8"/>
          <p:cNvSpPr>
            <a:spLocks noGrp="1"/>
          </p:cNvSpPr>
          <p:nvPr>
            <p:ph idx="1"/>
          </p:nvPr>
        </p:nvSpPr>
        <p:spPr>
          <a:xfrm>
            <a:off x="0" y="2819400"/>
            <a:ext cx="4953000" cy="3230563"/>
          </a:xfrm>
        </p:spPr>
        <p:txBody>
          <a:bodyPr>
            <a:normAutofit/>
          </a:bodyPr>
          <a:lstStyle/>
          <a:p>
            <a:pPr marL="514350" indent="-514350">
              <a:buFont typeface="+mj-lt"/>
              <a:buAutoNum type="alphaUcPeriod"/>
            </a:pPr>
            <a:r>
              <a:rPr lang="en-US" dirty="0" smtClean="0"/>
              <a:t> </a:t>
            </a:r>
            <a:r>
              <a:rPr lang="en-US" sz="4000" b="1" dirty="0"/>
              <a:t>T</a:t>
            </a:r>
            <a:r>
              <a:rPr lang="en-US" sz="4000" b="1" dirty="0" smtClean="0"/>
              <a:t>he top resistor</a:t>
            </a:r>
            <a:endParaRPr lang="en-US" sz="4000" b="1" dirty="0" smtClean="0">
              <a:sym typeface="Symbol"/>
            </a:endParaRPr>
          </a:p>
          <a:p>
            <a:pPr marL="514350" indent="-514350">
              <a:buFont typeface="+mj-lt"/>
              <a:buAutoNum type="alphaUcPeriod"/>
            </a:pPr>
            <a:r>
              <a:rPr lang="en-US" sz="4000" b="1" dirty="0" smtClean="0">
                <a:sym typeface="Symbol"/>
              </a:rPr>
              <a:t>The lower resistor </a:t>
            </a:r>
          </a:p>
          <a:p>
            <a:pPr marL="514350" indent="-514350">
              <a:buFont typeface="+mj-lt"/>
              <a:buAutoNum type="alphaUcPeriod"/>
            </a:pPr>
            <a:r>
              <a:rPr lang="en-US" sz="4000" b="1" dirty="0" smtClean="0">
                <a:sym typeface="Symbol"/>
              </a:rPr>
              <a:t>They have the same voltage</a:t>
            </a:r>
            <a:endParaRPr lang="en-US" sz="4000" b="1" dirty="0"/>
          </a:p>
        </p:txBody>
      </p:sp>
      <p:pic>
        <p:nvPicPr>
          <p:cNvPr id="2050" name="Picture 2"/>
          <p:cNvPicPr>
            <a:picLocks noChangeAspect="1" noChangeArrowheads="1"/>
          </p:cNvPicPr>
          <p:nvPr/>
        </p:nvPicPr>
        <p:blipFill>
          <a:blip r:embed="rId3" cstate="print"/>
          <a:srcRect/>
          <a:stretch>
            <a:fillRect/>
          </a:stretch>
        </p:blipFill>
        <p:spPr bwMode="auto">
          <a:xfrm>
            <a:off x="4504494" y="228600"/>
            <a:ext cx="4510674"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953000" y="381000"/>
            <a:ext cx="4074340" cy="4343400"/>
          </a:xfrm>
          <a:prstGeom prst="rect">
            <a:avLst/>
          </a:prstGeom>
          <a:noFill/>
          <a:ln w="9525">
            <a:noFill/>
            <a:miter lim="800000"/>
            <a:headEnd/>
            <a:tailEnd/>
          </a:ln>
        </p:spPr>
      </p:pic>
      <p:sp>
        <p:nvSpPr>
          <p:cNvPr id="8" name="Title 7"/>
          <p:cNvSpPr>
            <a:spLocks noGrp="1"/>
          </p:cNvSpPr>
          <p:nvPr>
            <p:ph type="title"/>
          </p:nvPr>
        </p:nvSpPr>
        <p:spPr>
          <a:xfrm>
            <a:off x="304800" y="685800"/>
            <a:ext cx="4572000" cy="1143000"/>
          </a:xfrm>
        </p:spPr>
        <p:txBody>
          <a:bodyPr>
            <a:normAutofit fontScale="90000"/>
          </a:bodyPr>
          <a:lstStyle/>
          <a:p>
            <a:pPr algn="l"/>
            <a:r>
              <a:rPr lang="en-US" b="1" dirty="0" smtClean="0"/>
              <a:t>5. Which resistor will have the greatest voltage?</a:t>
            </a:r>
            <a:endParaRPr lang="en-US" b="1" dirty="0"/>
          </a:p>
        </p:txBody>
      </p:sp>
      <p:sp>
        <p:nvSpPr>
          <p:cNvPr id="9" name="Content Placeholder 8"/>
          <p:cNvSpPr>
            <a:spLocks noGrp="1"/>
          </p:cNvSpPr>
          <p:nvPr>
            <p:ph idx="1"/>
          </p:nvPr>
        </p:nvSpPr>
        <p:spPr>
          <a:xfrm>
            <a:off x="457200" y="2332037"/>
            <a:ext cx="4038600" cy="3230563"/>
          </a:xfrm>
        </p:spPr>
        <p:txBody>
          <a:bodyPr/>
          <a:lstStyle/>
          <a:p>
            <a:pPr marL="514350" indent="-514350">
              <a:buFont typeface="+mj-lt"/>
              <a:buAutoNum type="alphaUcPeriod"/>
            </a:pPr>
            <a:r>
              <a:rPr lang="en-US" dirty="0" smtClean="0"/>
              <a:t> </a:t>
            </a:r>
            <a:r>
              <a:rPr lang="en-US" sz="4000" b="1" dirty="0" smtClean="0"/>
              <a:t>50 </a:t>
            </a:r>
            <a:r>
              <a:rPr lang="en-US" sz="4000" b="1" dirty="0" smtClean="0">
                <a:sym typeface="Symbol"/>
              </a:rPr>
              <a:t></a:t>
            </a:r>
          </a:p>
          <a:p>
            <a:pPr marL="514350" indent="-514350">
              <a:buFont typeface="+mj-lt"/>
              <a:buAutoNum type="alphaUcPeriod"/>
            </a:pPr>
            <a:r>
              <a:rPr lang="en-US" sz="4000" b="1" dirty="0" smtClean="0">
                <a:sym typeface="Symbol"/>
              </a:rPr>
              <a:t>10 </a:t>
            </a:r>
          </a:p>
          <a:p>
            <a:pPr marL="514350" indent="-514350">
              <a:buFont typeface="+mj-lt"/>
              <a:buAutoNum type="alphaUcPeriod"/>
            </a:pPr>
            <a:r>
              <a:rPr lang="en-US" sz="4000" b="1" dirty="0" smtClean="0">
                <a:sym typeface="Symbol"/>
              </a:rPr>
              <a:t>They have the same voltage</a:t>
            </a:r>
            <a:endParaRPr lang="en-US" sz="4000" b="1"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685800"/>
            <a:ext cx="4572000" cy="1143000"/>
          </a:xfrm>
        </p:spPr>
        <p:txBody>
          <a:bodyPr>
            <a:normAutofit fontScale="90000"/>
          </a:bodyPr>
          <a:lstStyle/>
          <a:p>
            <a:pPr algn="l"/>
            <a:r>
              <a:rPr lang="en-US" b="1" dirty="0" smtClean="0"/>
              <a:t>6. Which resistor will have the greatest voltage?</a:t>
            </a:r>
            <a:endParaRPr lang="en-US" b="1" dirty="0"/>
          </a:p>
        </p:txBody>
      </p:sp>
      <p:sp>
        <p:nvSpPr>
          <p:cNvPr id="9" name="Content Placeholder 8"/>
          <p:cNvSpPr>
            <a:spLocks noGrp="1"/>
          </p:cNvSpPr>
          <p:nvPr>
            <p:ph idx="1"/>
          </p:nvPr>
        </p:nvSpPr>
        <p:spPr>
          <a:xfrm>
            <a:off x="457200" y="2332037"/>
            <a:ext cx="4038600" cy="3230563"/>
          </a:xfrm>
        </p:spPr>
        <p:txBody>
          <a:bodyPr/>
          <a:lstStyle/>
          <a:p>
            <a:pPr marL="514350" indent="-514350">
              <a:buFont typeface="+mj-lt"/>
              <a:buAutoNum type="alphaUcPeriod"/>
            </a:pPr>
            <a:r>
              <a:rPr lang="en-US" dirty="0" smtClean="0"/>
              <a:t> </a:t>
            </a:r>
            <a:r>
              <a:rPr lang="en-US" sz="4000" b="1" dirty="0" smtClean="0"/>
              <a:t>50 </a:t>
            </a:r>
            <a:r>
              <a:rPr lang="en-US" sz="4000" b="1" dirty="0" smtClean="0">
                <a:sym typeface="Symbol"/>
              </a:rPr>
              <a:t></a:t>
            </a:r>
          </a:p>
          <a:p>
            <a:pPr marL="514350" indent="-514350">
              <a:buFont typeface="+mj-lt"/>
              <a:buAutoNum type="alphaUcPeriod"/>
            </a:pPr>
            <a:r>
              <a:rPr lang="en-US" sz="4000" b="1" dirty="0" smtClean="0">
                <a:sym typeface="Symbol"/>
              </a:rPr>
              <a:t>10 </a:t>
            </a:r>
          </a:p>
          <a:p>
            <a:pPr marL="514350" indent="-514350">
              <a:buFont typeface="+mj-lt"/>
              <a:buAutoNum type="alphaUcPeriod"/>
            </a:pPr>
            <a:r>
              <a:rPr lang="en-US" sz="4000" b="1" dirty="0" smtClean="0">
                <a:sym typeface="Symbol"/>
              </a:rPr>
              <a:t>They have the same voltage</a:t>
            </a:r>
            <a:endParaRPr lang="en-US" sz="4000" b="1" dirty="0"/>
          </a:p>
        </p:txBody>
      </p:sp>
      <p:pic>
        <p:nvPicPr>
          <p:cNvPr id="4100" name="Picture 4"/>
          <p:cNvPicPr>
            <a:picLocks noChangeAspect="1" noChangeArrowheads="1"/>
          </p:cNvPicPr>
          <p:nvPr/>
        </p:nvPicPr>
        <p:blipFill>
          <a:blip r:embed="rId3" cstate="print"/>
          <a:srcRect/>
          <a:stretch>
            <a:fillRect/>
          </a:stretch>
        </p:blipFill>
        <p:spPr bwMode="auto">
          <a:xfrm>
            <a:off x="4571999" y="304800"/>
            <a:ext cx="4659807"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685800"/>
            <a:ext cx="4572000" cy="1143000"/>
          </a:xfrm>
        </p:spPr>
        <p:txBody>
          <a:bodyPr>
            <a:normAutofit fontScale="90000"/>
          </a:bodyPr>
          <a:lstStyle/>
          <a:p>
            <a:pPr algn="l"/>
            <a:r>
              <a:rPr lang="en-US" b="1" dirty="0" smtClean="0"/>
              <a:t>7. Which resistor will have the greatest current?</a:t>
            </a:r>
            <a:endParaRPr lang="en-US" b="1" dirty="0"/>
          </a:p>
        </p:txBody>
      </p:sp>
      <p:sp>
        <p:nvSpPr>
          <p:cNvPr id="9" name="Content Placeholder 8"/>
          <p:cNvSpPr>
            <a:spLocks noGrp="1"/>
          </p:cNvSpPr>
          <p:nvPr>
            <p:ph idx="1"/>
          </p:nvPr>
        </p:nvSpPr>
        <p:spPr>
          <a:xfrm>
            <a:off x="457200" y="2332037"/>
            <a:ext cx="4038600" cy="3230563"/>
          </a:xfrm>
        </p:spPr>
        <p:txBody>
          <a:bodyPr/>
          <a:lstStyle/>
          <a:p>
            <a:pPr marL="514350" indent="-514350">
              <a:buFont typeface="+mj-lt"/>
              <a:buAutoNum type="alphaUcPeriod"/>
            </a:pPr>
            <a:r>
              <a:rPr lang="en-US" dirty="0" smtClean="0"/>
              <a:t> </a:t>
            </a:r>
            <a:r>
              <a:rPr lang="en-US" sz="4000" b="1" dirty="0" smtClean="0"/>
              <a:t>50 </a:t>
            </a:r>
            <a:r>
              <a:rPr lang="en-US" sz="4000" b="1" dirty="0" smtClean="0">
                <a:sym typeface="Symbol"/>
              </a:rPr>
              <a:t></a:t>
            </a:r>
          </a:p>
          <a:p>
            <a:pPr marL="514350" indent="-514350">
              <a:buFont typeface="+mj-lt"/>
              <a:buAutoNum type="alphaUcPeriod"/>
            </a:pPr>
            <a:r>
              <a:rPr lang="en-US" sz="4000" b="1" dirty="0" smtClean="0">
                <a:sym typeface="Symbol"/>
              </a:rPr>
              <a:t>10 </a:t>
            </a:r>
          </a:p>
          <a:p>
            <a:pPr marL="514350" indent="-514350">
              <a:buFont typeface="+mj-lt"/>
              <a:buAutoNum type="alphaUcPeriod"/>
            </a:pPr>
            <a:r>
              <a:rPr lang="en-US" sz="4000" b="1" dirty="0" smtClean="0">
                <a:sym typeface="Symbol"/>
              </a:rPr>
              <a:t>They have the same current</a:t>
            </a:r>
            <a:endParaRPr lang="en-US" sz="4000" b="1" dirty="0"/>
          </a:p>
        </p:txBody>
      </p:sp>
      <p:pic>
        <p:nvPicPr>
          <p:cNvPr id="4100" name="Picture 4"/>
          <p:cNvPicPr>
            <a:picLocks noChangeAspect="1" noChangeArrowheads="1"/>
          </p:cNvPicPr>
          <p:nvPr/>
        </p:nvPicPr>
        <p:blipFill>
          <a:blip r:embed="rId3" cstate="print"/>
          <a:srcRect/>
          <a:stretch>
            <a:fillRect/>
          </a:stretch>
        </p:blipFill>
        <p:spPr bwMode="auto">
          <a:xfrm>
            <a:off x="4571999" y="304800"/>
            <a:ext cx="4659807"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p:cNvSpPr>
          <p:nvPr>
            <p:ph type="title"/>
          </p:nvPr>
        </p:nvSpPr>
        <p:spPr>
          <a:xfrm>
            <a:off x="0" y="274638"/>
            <a:ext cx="5486400" cy="1143000"/>
          </a:xfrm>
        </p:spPr>
        <p:txBody>
          <a:bodyPr/>
          <a:lstStyle/>
          <a:p>
            <a:r>
              <a:rPr lang="en-US" sz="4000" dirty="0" smtClean="0"/>
              <a:t>4. Which could be the derivative curve?</a:t>
            </a:r>
          </a:p>
        </p:txBody>
      </p:sp>
      <p:pic>
        <p:nvPicPr>
          <p:cNvPr id="26634" name="Picture 10"/>
          <p:cNvPicPr>
            <a:picLocks noChangeAspect="1" noChangeArrowheads="1"/>
          </p:cNvPicPr>
          <p:nvPr/>
        </p:nvPicPr>
        <p:blipFill>
          <a:blip r:embed="rId3" cstate="print"/>
          <a:srcRect l="30440" t="8000" r="10701"/>
          <a:stretch>
            <a:fillRect/>
          </a:stretch>
        </p:blipFill>
        <p:spPr bwMode="auto">
          <a:xfrm>
            <a:off x="5638800" y="304800"/>
            <a:ext cx="3061252" cy="2078180"/>
          </a:xfrm>
          <a:prstGeom prst="rect">
            <a:avLst/>
          </a:prstGeom>
          <a:noFill/>
        </p:spPr>
      </p:pic>
      <p:pic>
        <p:nvPicPr>
          <p:cNvPr id="26636" name="Picture 12"/>
          <p:cNvPicPr>
            <a:picLocks noChangeAspect="1" noChangeArrowheads="1"/>
          </p:cNvPicPr>
          <p:nvPr/>
        </p:nvPicPr>
        <p:blipFill>
          <a:blip r:embed="rId4" cstate="print"/>
          <a:srcRect l="17204" r="19986"/>
          <a:stretch>
            <a:fillRect/>
          </a:stretch>
        </p:blipFill>
        <p:spPr bwMode="auto">
          <a:xfrm>
            <a:off x="5638800" y="2473335"/>
            <a:ext cx="3048000" cy="1874880"/>
          </a:xfrm>
          <a:prstGeom prst="rect">
            <a:avLst/>
          </a:prstGeom>
          <a:noFill/>
        </p:spPr>
      </p:pic>
      <p:sp>
        <p:nvSpPr>
          <p:cNvPr id="26637" name="Text Box 13"/>
          <p:cNvSpPr txBox="1">
            <a:spLocks noChangeArrowheads="1"/>
          </p:cNvSpPr>
          <p:nvPr/>
        </p:nvSpPr>
        <p:spPr bwMode="auto">
          <a:xfrm>
            <a:off x="990600" y="2057400"/>
            <a:ext cx="1600200" cy="701675"/>
          </a:xfrm>
          <a:prstGeom prst="rect">
            <a:avLst/>
          </a:prstGeom>
          <a:noFill/>
          <a:ln w="9525">
            <a:noFill/>
            <a:miter lim="800000"/>
            <a:headEnd/>
            <a:tailEnd/>
          </a:ln>
          <a:effectLst/>
        </p:spPr>
        <p:txBody>
          <a:bodyPr>
            <a:spAutoFit/>
          </a:bodyPr>
          <a:lstStyle/>
          <a:p>
            <a:pPr>
              <a:spcBef>
                <a:spcPct val="50000"/>
              </a:spcBef>
            </a:pPr>
            <a:r>
              <a:rPr lang="en-US" sz="4000" dirty="0"/>
              <a:t>F(x)</a:t>
            </a:r>
          </a:p>
        </p:txBody>
      </p:sp>
      <p:sp>
        <p:nvSpPr>
          <p:cNvPr id="26638" name="Text Box 14"/>
          <p:cNvSpPr txBox="1">
            <a:spLocks noChangeArrowheads="1"/>
          </p:cNvSpPr>
          <p:nvPr/>
        </p:nvSpPr>
        <p:spPr bwMode="auto">
          <a:xfrm>
            <a:off x="4876800" y="1066800"/>
            <a:ext cx="685800" cy="701675"/>
          </a:xfrm>
          <a:prstGeom prst="rect">
            <a:avLst/>
          </a:prstGeom>
          <a:noFill/>
          <a:ln w="9525">
            <a:noFill/>
            <a:miter lim="800000"/>
            <a:headEnd/>
            <a:tailEnd/>
          </a:ln>
          <a:effectLst/>
        </p:spPr>
        <p:txBody>
          <a:bodyPr>
            <a:spAutoFit/>
          </a:bodyPr>
          <a:lstStyle/>
          <a:p>
            <a:pPr>
              <a:spcBef>
                <a:spcPct val="50000"/>
              </a:spcBef>
            </a:pPr>
            <a:r>
              <a:rPr lang="en-US" sz="4000" b="1" dirty="0"/>
              <a:t>A</a:t>
            </a:r>
          </a:p>
        </p:txBody>
      </p:sp>
      <p:sp>
        <p:nvSpPr>
          <p:cNvPr id="26639" name="Text Box 15"/>
          <p:cNvSpPr txBox="1">
            <a:spLocks noChangeArrowheads="1"/>
          </p:cNvSpPr>
          <p:nvPr/>
        </p:nvSpPr>
        <p:spPr bwMode="auto">
          <a:xfrm>
            <a:off x="4876800" y="3048000"/>
            <a:ext cx="685800" cy="701675"/>
          </a:xfrm>
          <a:prstGeom prst="rect">
            <a:avLst/>
          </a:prstGeom>
          <a:noFill/>
          <a:ln w="9525">
            <a:noFill/>
            <a:miter lim="800000"/>
            <a:headEnd/>
            <a:tailEnd/>
          </a:ln>
          <a:effectLst/>
        </p:spPr>
        <p:txBody>
          <a:bodyPr>
            <a:spAutoFit/>
          </a:bodyPr>
          <a:lstStyle/>
          <a:p>
            <a:pPr>
              <a:spcBef>
                <a:spcPct val="50000"/>
              </a:spcBef>
            </a:pPr>
            <a:r>
              <a:rPr lang="en-US" sz="4000" b="1" dirty="0"/>
              <a:t>B</a:t>
            </a:r>
          </a:p>
        </p:txBody>
      </p:sp>
      <p:sp>
        <p:nvSpPr>
          <p:cNvPr id="26640" name="Text Box 16"/>
          <p:cNvSpPr txBox="1">
            <a:spLocks noChangeArrowheads="1"/>
          </p:cNvSpPr>
          <p:nvPr/>
        </p:nvSpPr>
        <p:spPr bwMode="auto">
          <a:xfrm>
            <a:off x="4800600" y="5181600"/>
            <a:ext cx="685800" cy="701675"/>
          </a:xfrm>
          <a:prstGeom prst="rect">
            <a:avLst/>
          </a:prstGeom>
          <a:noFill/>
          <a:ln w="9525">
            <a:noFill/>
            <a:miter lim="800000"/>
            <a:headEnd/>
            <a:tailEnd/>
          </a:ln>
          <a:effectLst/>
        </p:spPr>
        <p:txBody>
          <a:bodyPr>
            <a:spAutoFit/>
          </a:bodyPr>
          <a:lstStyle/>
          <a:p>
            <a:pPr>
              <a:spcBef>
                <a:spcPct val="50000"/>
              </a:spcBef>
            </a:pPr>
            <a:r>
              <a:rPr lang="en-US" sz="4000" b="1" dirty="0"/>
              <a:t>C</a:t>
            </a:r>
          </a:p>
        </p:txBody>
      </p:sp>
      <p:pic>
        <p:nvPicPr>
          <p:cNvPr id="1026" name="Picture 2"/>
          <p:cNvPicPr>
            <a:picLocks noChangeAspect="1" noChangeArrowheads="1"/>
          </p:cNvPicPr>
          <p:nvPr/>
        </p:nvPicPr>
        <p:blipFill>
          <a:blip r:embed="rId5" cstate="print"/>
          <a:srcRect l="4348"/>
          <a:stretch>
            <a:fillRect/>
          </a:stretch>
        </p:blipFill>
        <p:spPr bwMode="auto">
          <a:xfrm>
            <a:off x="990600" y="2895600"/>
            <a:ext cx="3352800" cy="2286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cstate="print"/>
          <a:srcRect t="3433" r="2439"/>
          <a:stretch>
            <a:fillRect/>
          </a:stretch>
        </p:blipFill>
        <p:spPr bwMode="auto">
          <a:xfrm>
            <a:off x="5638800" y="4419600"/>
            <a:ext cx="3048000" cy="2143125"/>
          </a:xfrm>
          <a:prstGeom prst="rect">
            <a:avLst/>
          </a:prstGeom>
          <a:noFill/>
          <a:ln w="9525">
            <a:noFill/>
            <a:miter lim="800000"/>
            <a:headEnd/>
            <a:tailEnd/>
          </a:ln>
          <a:effectLst/>
        </p:spPr>
      </p:pic>
    </p:spTree>
    <p:extLst>
      <p:ext uri="{BB962C8B-B14F-4D97-AF65-F5344CB8AC3E}">
        <p14:creationId xmlns:p14="http://schemas.microsoft.com/office/powerpoint/2010/main" val="361872587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685800"/>
            <a:ext cx="4572000" cy="1143000"/>
          </a:xfrm>
        </p:spPr>
        <p:txBody>
          <a:bodyPr>
            <a:normAutofit fontScale="90000"/>
          </a:bodyPr>
          <a:lstStyle/>
          <a:p>
            <a:pPr algn="l"/>
            <a:r>
              <a:rPr lang="en-US" b="1" dirty="0" smtClean="0"/>
              <a:t>8. Which resistor will have the greatest voltage?</a:t>
            </a:r>
            <a:endParaRPr lang="en-US" b="1" dirty="0"/>
          </a:p>
        </p:txBody>
      </p:sp>
      <p:sp>
        <p:nvSpPr>
          <p:cNvPr id="9" name="Content Placeholder 8"/>
          <p:cNvSpPr>
            <a:spLocks noGrp="1"/>
          </p:cNvSpPr>
          <p:nvPr>
            <p:ph idx="1"/>
          </p:nvPr>
        </p:nvSpPr>
        <p:spPr>
          <a:xfrm>
            <a:off x="457200" y="2332037"/>
            <a:ext cx="4038600" cy="3230563"/>
          </a:xfrm>
        </p:spPr>
        <p:txBody>
          <a:bodyPr>
            <a:normAutofit fontScale="92500"/>
          </a:bodyPr>
          <a:lstStyle/>
          <a:p>
            <a:pPr marL="514350" indent="-514350">
              <a:buFont typeface="+mj-lt"/>
              <a:buAutoNum type="alphaUcPeriod"/>
            </a:pPr>
            <a:r>
              <a:rPr lang="en-US" dirty="0" smtClean="0"/>
              <a:t> </a:t>
            </a:r>
            <a:r>
              <a:rPr lang="en-US" sz="4000" b="1" dirty="0" smtClean="0"/>
              <a:t>The top resistor</a:t>
            </a:r>
            <a:endParaRPr lang="en-US" sz="4000" b="1" dirty="0" smtClean="0">
              <a:sym typeface="Symbol"/>
            </a:endParaRPr>
          </a:p>
          <a:p>
            <a:pPr marL="514350" indent="-514350">
              <a:buFont typeface="+mj-lt"/>
              <a:buAutoNum type="alphaUcPeriod"/>
            </a:pPr>
            <a:r>
              <a:rPr lang="en-US" sz="4000" b="1" dirty="0" smtClean="0">
                <a:sym typeface="Symbol"/>
              </a:rPr>
              <a:t>The lower resistor </a:t>
            </a:r>
          </a:p>
          <a:p>
            <a:pPr marL="514350" indent="-514350">
              <a:buFont typeface="+mj-lt"/>
              <a:buAutoNum type="alphaUcPeriod"/>
            </a:pPr>
            <a:r>
              <a:rPr lang="en-US" sz="4000" b="1" dirty="0" smtClean="0">
                <a:sym typeface="Symbol"/>
              </a:rPr>
              <a:t>They have the same voltage</a:t>
            </a:r>
            <a:endParaRPr lang="en-US" sz="4000" b="1" dirty="0"/>
          </a:p>
        </p:txBody>
      </p:sp>
      <p:pic>
        <p:nvPicPr>
          <p:cNvPr id="3074" name="Picture 2"/>
          <p:cNvPicPr>
            <a:picLocks noChangeAspect="1" noChangeArrowheads="1"/>
          </p:cNvPicPr>
          <p:nvPr/>
        </p:nvPicPr>
        <p:blipFill>
          <a:blip r:embed="rId3" cstate="print"/>
          <a:srcRect/>
          <a:stretch>
            <a:fillRect/>
          </a:stretch>
        </p:blipFill>
        <p:spPr bwMode="auto">
          <a:xfrm>
            <a:off x="4572000" y="304800"/>
            <a:ext cx="4222196"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685800"/>
            <a:ext cx="4572000" cy="1143000"/>
          </a:xfrm>
        </p:spPr>
        <p:txBody>
          <a:bodyPr>
            <a:normAutofit fontScale="90000"/>
          </a:bodyPr>
          <a:lstStyle/>
          <a:p>
            <a:pPr algn="l"/>
            <a:r>
              <a:rPr lang="en-US" b="1" dirty="0" smtClean="0"/>
              <a:t>9. Which resistor will have the greatest current?</a:t>
            </a:r>
            <a:endParaRPr lang="en-US" b="1" dirty="0"/>
          </a:p>
        </p:txBody>
      </p:sp>
      <p:sp>
        <p:nvSpPr>
          <p:cNvPr id="9" name="Content Placeholder 8"/>
          <p:cNvSpPr>
            <a:spLocks noGrp="1"/>
          </p:cNvSpPr>
          <p:nvPr>
            <p:ph idx="1"/>
          </p:nvPr>
        </p:nvSpPr>
        <p:spPr>
          <a:xfrm>
            <a:off x="457200" y="2332037"/>
            <a:ext cx="4038600" cy="3230563"/>
          </a:xfrm>
        </p:spPr>
        <p:txBody>
          <a:bodyPr>
            <a:normAutofit fontScale="92500"/>
          </a:bodyPr>
          <a:lstStyle/>
          <a:p>
            <a:pPr marL="514350" indent="-514350">
              <a:buFont typeface="+mj-lt"/>
              <a:buAutoNum type="alphaUcPeriod"/>
            </a:pPr>
            <a:r>
              <a:rPr lang="en-US" dirty="0" smtClean="0"/>
              <a:t> </a:t>
            </a:r>
            <a:r>
              <a:rPr lang="en-US" sz="4000" b="1" dirty="0" smtClean="0"/>
              <a:t>The top resistor</a:t>
            </a:r>
            <a:endParaRPr lang="en-US" sz="4000" b="1" dirty="0" smtClean="0">
              <a:sym typeface="Symbol"/>
            </a:endParaRPr>
          </a:p>
          <a:p>
            <a:pPr marL="514350" indent="-514350">
              <a:buFont typeface="+mj-lt"/>
              <a:buAutoNum type="alphaUcPeriod"/>
            </a:pPr>
            <a:r>
              <a:rPr lang="en-US" sz="4000" b="1" dirty="0" smtClean="0">
                <a:sym typeface="Symbol"/>
              </a:rPr>
              <a:t>The lower resistor </a:t>
            </a:r>
          </a:p>
          <a:p>
            <a:pPr marL="514350" indent="-514350">
              <a:buFont typeface="+mj-lt"/>
              <a:buAutoNum type="alphaUcPeriod"/>
            </a:pPr>
            <a:r>
              <a:rPr lang="en-US" sz="4000" b="1" dirty="0" smtClean="0">
                <a:sym typeface="Symbol"/>
              </a:rPr>
              <a:t>They have the same current</a:t>
            </a:r>
            <a:endParaRPr lang="en-US" sz="4000" b="1" dirty="0"/>
          </a:p>
        </p:txBody>
      </p:sp>
      <p:pic>
        <p:nvPicPr>
          <p:cNvPr id="3074" name="Picture 2"/>
          <p:cNvPicPr>
            <a:picLocks noChangeAspect="1" noChangeArrowheads="1"/>
          </p:cNvPicPr>
          <p:nvPr/>
        </p:nvPicPr>
        <p:blipFill>
          <a:blip r:embed="rId3" cstate="print"/>
          <a:srcRect/>
          <a:stretch>
            <a:fillRect/>
          </a:stretch>
        </p:blipFill>
        <p:spPr bwMode="auto">
          <a:xfrm>
            <a:off x="4572000" y="304800"/>
            <a:ext cx="4222196"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685800"/>
            <a:ext cx="4953000" cy="1143000"/>
          </a:xfrm>
        </p:spPr>
        <p:txBody>
          <a:bodyPr>
            <a:normAutofit fontScale="90000"/>
          </a:bodyPr>
          <a:lstStyle/>
          <a:p>
            <a:pPr algn="l"/>
            <a:r>
              <a:rPr lang="en-US" b="1" dirty="0" smtClean="0"/>
              <a:t>10. What will happen if the voltage of the battery is increased to 25 volts?</a:t>
            </a:r>
            <a:endParaRPr lang="en-US" b="1" dirty="0"/>
          </a:p>
        </p:txBody>
      </p:sp>
      <p:sp>
        <p:nvSpPr>
          <p:cNvPr id="9" name="Content Placeholder 8"/>
          <p:cNvSpPr>
            <a:spLocks noGrp="1"/>
          </p:cNvSpPr>
          <p:nvPr>
            <p:ph idx="1"/>
          </p:nvPr>
        </p:nvSpPr>
        <p:spPr>
          <a:xfrm>
            <a:off x="457200" y="2484437"/>
            <a:ext cx="4419600" cy="4373563"/>
          </a:xfrm>
        </p:spPr>
        <p:txBody>
          <a:bodyPr>
            <a:normAutofit fontScale="85000" lnSpcReduction="20000"/>
          </a:bodyPr>
          <a:lstStyle/>
          <a:p>
            <a:pPr marL="514350" indent="-514350">
              <a:buFont typeface="+mj-lt"/>
              <a:buAutoNum type="alphaUcPeriod"/>
            </a:pPr>
            <a:r>
              <a:rPr lang="en-US" dirty="0" smtClean="0"/>
              <a:t> </a:t>
            </a:r>
            <a:r>
              <a:rPr lang="en-US" sz="4000" b="1" dirty="0" smtClean="0"/>
              <a:t>The voltage across the resistor will increase</a:t>
            </a:r>
            <a:endParaRPr lang="en-US" sz="4000" b="1" dirty="0" smtClean="0">
              <a:sym typeface="Symbol"/>
            </a:endParaRPr>
          </a:p>
          <a:p>
            <a:pPr marL="514350" indent="-514350">
              <a:buFont typeface="+mj-lt"/>
              <a:buAutoNum type="alphaUcPeriod"/>
            </a:pPr>
            <a:r>
              <a:rPr lang="en-US" sz="4000" b="1" dirty="0" smtClean="0"/>
              <a:t>The voltage across the resistor will decrease </a:t>
            </a:r>
          </a:p>
          <a:p>
            <a:pPr marL="514350" indent="-514350">
              <a:buFont typeface="+mj-lt"/>
              <a:buAutoNum type="alphaUcPeriod"/>
            </a:pPr>
            <a:r>
              <a:rPr lang="en-US" sz="4000" b="1" dirty="0" smtClean="0">
                <a:sym typeface="Symbol"/>
              </a:rPr>
              <a:t>The voltage of the resistor does not change</a:t>
            </a:r>
            <a:endParaRPr lang="en-US" sz="4000" b="1" dirty="0"/>
          </a:p>
        </p:txBody>
      </p:sp>
      <p:pic>
        <p:nvPicPr>
          <p:cNvPr id="5122" name="Picture 2"/>
          <p:cNvPicPr>
            <a:picLocks noChangeAspect="1" noChangeArrowheads="1"/>
          </p:cNvPicPr>
          <p:nvPr/>
        </p:nvPicPr>
        <p:blipFill>
          <a:blip r:embed="rId3" cstate="print"/>
          <a:srcRect/>
          <a:stretch>
            <a:fillRect/>
          </a:stretch>
        </p:blipFill>
        <p:spPr bwMode="auto">
          <a:xfrm>
            <a:off x="4648200" y="1828800"/>
            <a:ext cx="48006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685800"/>
            <a:ext cx="7391400" cy="1143000"/>
          </a:xfrm>
        </p:spPr>
        <p:txBody>
          <a:bodyPr>
            <a:normAutofit fontScale="90000"/>
          </a:bodyPr>
          <a:lstStyle/>
          <a:p>
            <a:pPr algn="l"/>
            <a:r>
              <a:rPr lang="en-US" b="1" dirty="0" smtClean="0"/>
              <a:t>11. What will happen if the voltage of the battery is increased to 25 volts?</a:t>
            </a:r>
            <a:endParaRPr lang="en-US" b="1" dirty="0"/>
          </a:p>
        </p:txBody>
      </p:sp>
      <p:sp>
        <p:nvSpPr>
          <p:cNvPr id="9" name="Content Placeholder 8"/>
          <p:cNvSpPr>
            <a:spLocks noGrp="1"/>
          </p:cNvSpPr>
          <p:nvPr>
            <p:ph idx="1"/>
          </p:nvPr>
        </p:nvSpPr>
        <p:spPr>
          <a:xfrm>
            <a:off x="304800" y="2484437"/>
            <a:ext cx="4419600" cy="4373563"/>
          </a:xfrm>
        </p:spPr>
        <p:txBody>
          <a:bodyPr>
            <a:normAutofit fontScale="85000" lnSpcReduction="20000"/>
          </a:bodyPr>
          <a:lstStyle/>
          <a:p>
            <a:pPr marL="514350" indent="-514350">
              <a:buFont typeface="+mj-lt"/>
              <a:buAutoNum type="alphaUcPeriod"/>
            </a:pPr>
            <a:r>
              <a:rPr lang="en-US" dirty="0" smtClean="0"/>
              <a:t> </a:t>
            </a:r>
            <a:r>
              <a:rPr lang="en-US" sz="4000" b="1" dirty="0" smtClean="0"/>
              <a:t>The current through the resistor will increase</a:t>
            </a:r>
            <a:endParaRPr lang="en-US" sz="4000" b="1" dirty="0" smtClean="0">
              <a:sym typeface="Symbol"/>
            </a:endParaRPr>
          </a:p>
          <a:p>
            <a:pPr marL="514350" indent="-514350">
              <a:buFont typeface="+mj-lt"/>
              <a:buAutoNum type="alphaUcPeriod"/>
            </a:pPr>
            <a:r>
              <a:rPr lang="en-US" sz="4000" b="1" dirty="0" smtClean="0"/>
              <a:t>The current through the resistor will decrease </a:t>
            </a:r>
          </a:p>
          <a:p>
            <a:pPr marL="514350" indent="-514350">
              <a:buFont typeface="+mj-lt"/>
              <a:buAutoNum type="alphaUcPeriod"/>
            </a:pPr>
            <a:r>
              <a:rPr lang="en-US" sz="4000" b="1" dirty="0" smtClean="0">
                <a:sym typeface="Symbol"/>
              </a:rPr>
              <a:t>The current of the resistor does not change</a:t>
            </a:r>
            <a:endParaRPr lang="en-US" sz="4000" b="1" dirty="0"/>
          </a:p>
        </p:txBody>
      </p:sp>
      <p:pic>
        <p:nvPicPr>
          <p:cNvPr id="5122" name="Picture 2"/>
          <p:cNvPicPr>
            <a:picLocks noChangeAspect="1" noChangeArrowheads="1"/>
          </p:cNvPicPr>
          <p:nvPr/>
        </p:nvPicPr>
        <p:blipFill>
          <a:blip r:embed="rId3" cstate="print"/>
          <a:srcRect/>
          <a:stretch>
            <a:fillRect/>
          </a:stretch>
        </p:blipFill>
        <p:spPr bwMode="auto">
          <a:xfrm>
            <a:off x="4743450" y="2971800"/>
            <a:ext cx="440055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33400"/>
            <a:ext cx="7772400" cy="1470025"/>
          </a:xfrm>
        </p:spPr>
        <p:txBody>
          <a:bodyPr/>
          <a:lstStyle/>
          <a:p>
            <a:r>
              <a:rPr lang="en-US" b="1" dirty="0" smtClean="0"/>
              <a:t>Combo Circuit Lab</a:t>
            </a:r>
            <a:endParaRPr lang="en-US" b="1" dirty="0"/>
          </a:p>
        </p:txBody>
      </p:sp>
      <p:sp>
        <p:nvSpPr>
          <p:cNvPr id="3" name="Subtitle 2"/>
          <p:cNvSpPr>
            <a:spLocks noGrp="1"/>
          </p:cNvSpPr>
          <p:nvPr>
            <p:ph type="subTitle" idx="1"/>
          </p:nvPr>
        </p:nvSpPr>
        <p:spPr>
          <a:xfrm>
            <a:off x="838200" y="1981200"/>
            <a:ext cx="7315200" cy="2209800"/>
          </a:xfrm>
        </p:spPr>
        <p:txBody>
          <a:bodyPr>
            <a:noAutofit/>
          </a:bodyPr>
          <a:lstStyle/>
          <a:p>
            <a:r>
              <a:rPr lang="en-US" sz="2800" b="1" dirty="0" smtClean="0">
                <a:solidFill>
                  <a:schemeClr val="tx1"/>
                </a:solidFill>
              </a:rPr>
              <a:t>Learning Goals: Students will be able to: </a:t>
            </a:r>
          </a:p>
          <a:p>
            <a:pPr marL="514350" lvl="0" indent="-514350" algn="l">
              <a:buFont typeface="+mj-lt"/>
              <a:buAutoNum type="arabicPeriod"/>
            </a:pPr>
            <a:r>
              <a:rPr lang="en-US" sz="2800" b="1" dirty="0" smtClean="0">
                <a:solidFill>
                  <a:schemeClr val="tx1"/>
                </a:solidFill>
              </a:rPr>
              <a:t>Analyze the differences between real circuits and the ideal ones, </a:t>
            </a:r>
          </a:p>
          <a:p>
            <a:pPr marL="514350" lvl="0" indent="-514350" algn="l">
              <a:buFont typeface="+mj-lt"/>
              <a:buAutoNum type="arabicPeriod"/>
            </a:pPr>
            <a:r>
              <a:rPr lang="en-US" sz="2800" b="1" dirty="0" smtClean="0">
                <a:solidFill>
                  <a:schemeClr val="tx1"/>
                </a:solidFill>
              </a:rPr>
              <a:t>Build circuits from schematic drawings, </a:t>
            </a:r>
          </a:p>
          <a:p>
            <a:pPr marL="514350" lvl="0" indent="-514350" algn="l">
              <a:buFont typeface="+mj-lt"/>
              <a:buAutoNum type="arabicPeriod"/>
            </a:pPr>
            <a:r>
              <a:rPr lang="en-US" sz="2800" b="1" dirty="0" smtClean="0">
                <a:solidFill>
                  <a:schemeClr val="tx1"/>
                </a:solidFill>
              </a:rPr>
              <a:t>Use a multi-meter to take readings in circuits. </a:t>
            </a:r>
          </a:p>
          <a:p>
            <a:pPr marL="514350" lvl="0" indent="-514350" algn="l">
              <a:buFont typeface="+mj-lt"/>
              <a:buAutoNum type="arabicPeriod"/>
            </a:pPr>
            <a:r>
              <a:rPr lang="en-US" sz="2800" b="1" dirty="0" smtClean="0">
                <a:solidFill>
                  <a:schemeClr val="tx1"/>
                </a:solidFill>
              </a:rPr>
              <a:t>Provide reasoning to explain the measurements in circuits.</a:t>
            </a:r>
            <a:endParaRPr lang="en-US" sz="2800" b="1" dirty="0">
              <a:solidFill>
                <a:schemeClr val="tx1"/>
              </a:solidFill>
            </a:endParaRPr>
          </a:p>
        </p:txBody>
      </p:sp>
      <p:sp>
        <p:nvSpPr>
          <p:cNvPr id="4" name="TextBox 5"/>
          <p:cNvSpPr txBox="1">
            <a:spLocks noChangeArrowheads="1"/>
          </p:cNvSpPr>
          <p:nvPr/>
        </p:nvSpPr>
        <p:spPr bwMode="auto">
          <a:xfrm>
            <a:off x="3752193" y="6396037"/>
            <a:ext cx="455360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2" action="ppaction://hlinkfile"/>
              </a:rPr>
              <a:t>phet.colorado.edu</a:t>
            </a:r>
            <a:endParaRPr lang="en-US"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4419600" cy="1143000"/>
          </a:xfrm>
        </p:spPr>
        <p:txBody>
          <a:bodyPr>
            <a:normAutofit fontScale="90000"/>
          </a:bodyPr>
          <a:lstStyle/>
          <a:p>
            <a:pPr algn="l"/>
            <a:r>
              <a:rPr lang="en-US" b="1" dirty="0" smtClean="0"/>
              <a:t>12. What is the total resistance in this circuit?</a:t>
            </a:r>
            <a:endParaRPr lang="en-US" b="1" dirty="0"/>
          </a:p>
        </p:txBody>
      </p:sp>
      <p:sp>
        <p:nvSpPr>
          <p:cNvPr id="3" name="Content Placeholder 2"/>
          <p:cNvSpPr>
            <a:spLocks noGrp="1"/>
          </p:cNvSpPr>
          <p:nvPr>
            <p:ph idx="1"/>
          </p:nvPr>
        </p:nvSpPr>
        <p:spPr>
          <a:xfrm>
            <a:off x="685800" y="2362200"/>
            <a:ext cx="2971800" cy="2438400"/>
          </a:xfrm>
        </p:spPr>
        <p:txBody>
          <a:bodyPr>
            <a:normAutofit fontScale="92500" lnSpcReduction="20000"/>
          </a:bodyPr>
          <a:lstStyle/>
          <a:p>
            <a:pPr marL="514350" indent="-514350">
              <a:buFont typeface="+mj-lt"/>
              <a:buAutoNum type="alphaUcPeriod"/>
            </a:pPr>
            <a:r>
              <a:rPr lang="en-US" sz="4000" b="1" dirty="0" smtClean="0">
                <a:solidFill>
                  <a:srgbClr val="0070C0"/>
                </a:solidFill>
                <a:sym typeface="Symbol"/>
              </a:rPr>
              <a:t>6.4 </a:t>
            </a:r>
          </a:p>
          <a:p>
            <a:pPr marL="514350" indent="-514350">
              <a:buFont typeface="+mj-lt"/>
              <a:buAutoNum type="alphaUcPeriod"/>
            </a:pPr>
            <a:r>
              <a:rPr lang="en-US" sz="4000" b="1" dirty="0" smtClean="0">
                <a:solidFill>
                  <a:srgbClr val="0070C0"/>
                </a:solidFill>
                <a:sym typeface="Symbol"/>
              </a:rPr>
              <a:t>21 </a:t>
            </a:r>
          </a:p>
          <a:p>
            <a:pPr marL="514350" indent="-514350">
              <a:buFont typeface="+mj-lt"/>
              <a:buAutoNum type="alphaUcPeriod"/>
            </a:pPr>
            <a:r>
              <a:rPr lang="en-US" sz="4000" b="1" dirty="0" smtClean="0">
                <a:solidFill>
                  <a:srgbClr val="0070C0"/>
                </a:solidFill>
                <a:sym typeface="Symbol"/>
              </a:rPr>
              <a:t>38 </a:t>
            </a:r>
          </a:p>
          <a:p>
            <a:pPr marL="514350" indent="-514350">
              <a:buFont typeface="+mj-lt"/>
              <a:buAutoNum type="alphaUcPeriod"/>
            </a:pPr>
            <a:r>
              <a:rPr lang="en-US" sz="4000" b="1" dirty="0" smtClean="0">
                <a:solidFill>
                  <a:srgbClr val="0070C0"/>
                </a:solidFill>
              </a:rPr>
              <a:t>75 </a:t>
            </a:r>
            <a:r>
              <a:rPr lang="en-US" sz="4000" b="1" dirty="0" smtClean="0">
                <a:solidFill>
                  <a:srgbClr val="0070C0"/>
                </a:solidFill>
                <a:sym typeface="Symbol"/>
              </a:rPr>
              <a:t></a:t>
            </a:r>
          </a:p>
          <a:p>
            <a:pPr marL="514350" indent="-514350">
              <a:buFont typeface="+mj-lt"/>
              <a:buAutoNum type="alphaUcPeriod"/>
            </a:pPr>
            <a:endParaRPr lang="en-US" b="1" dirty="0"/>
          </a:p>
        </p:txBody>
      </p:sp>
      <p:pic>
        <p:nvPicPr>
          <p:cNvPr id="1026" name="Picture 2"/>
          <p:cNvPicPr>
            <a:picLocks noChangeAspect="1" noChangeArrowheads="1"/>
          </p:cNvPicPr>
          <p:nvPr/>
        </p:nvPicPr>
        <p:blipFill>
          <a:blip r:embed="rId3" cstate="print"/>
          <a:srcRect/>
          <a:stretch>
            <a:fillRect/>
          </a:stretch>
        </p:blipFill>
        <p:spPr bwMode="auto">
          <a:xfrm>
            <a:off x="5486399" y="1066800"/>
            <a:ext cx="3105509" cy="3429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r="9412" b="12500"/>
          <a:stretch>
            <a:fillRect/>
          </a:stretch>
        </p:blipFill>
        <p:spPr bwMode="auto">
          <a:xfrm>
            <a:off x="4953000" y="381000"/>
            <a:ext cx="2133600" cy="5334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096000" y="1828800"/>
            <a:ext cx="1857375" cy="47625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7239000" y="381000"/>
            <a:ext cx="2122712" cy="557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4419600" cy="1143000"/>
          </a:xfrm>
        </p:spPr>
        <p:txBody>
          <a:bodyPr>
            <a:normAutofit fontScale="90000"/>
          </a:bodyPr>
          <a:lstStyle/>
          <a:p>
            <a:pPr algn="l"/>
            <a:r>
              <a:rPr lang="en-US" b="1" dirty="0" smtClean="0"/>
              <a:t>13. What is the total resistance in this circuit?</a:t>
            </a:r>
            <a:endParaRPr lang="en-US" b="1" dirty="0"/>
          </a:p>
        </p:txBody>
      </p:sp>
      <p:sp>
        <p:nvSpPr>
          <p:cNvPr id="3" name="Content Placeholder 2"/>
          <p:cNvSpPr>
            <a:spLocks noGrp="1"/>
          </p:cNvSpPr>
          <p:nvPr>
            <p:ph idx="1"/>
          </p:nvPr>
        </p:nvSpPr>
        <p:spPr>
          <a:xfrm>
            <a:off x="685800" y="2362200"/>
            <a:ext cx="2971800" cy="2438400"/>
          </a:xfrm>
        </p:spPr>
        <p:txBody>
          <a:bodyPr>
            <a:normAutofit fontScale="92500" lnSpcReduction="20000"/>
          </a:bodyPr>
          <a:lstStyle/>
          <a:p>
            <a:pPr marL="514350" indent="-514350">
              <a:buFont typeface="+mj-lt"/>
              <a:buAutoNum type="alphaUcPeriod"/>
            </a:pPr>
            <a:r>
              <a:rPr lang="en-US" sz="4000" b="1" dirty="0" smtClean="0">
                <a:solidFill>
                  <a:srgbClr val="0070C0"/>
                </a:solidFill>
                <a:sym typeface="Symbol"/>
              </a:rPr>
              <a:t>6.4 </a:t>
            </a:r>
          </a:p>
          <a:p>
            <a:pPr marL="514350" indent="-514350">
              <a:buFont typeface="+mj-lt"/>
              <a:buAutoNum type="alphaUcPeriod"/>
            </a:pPr>
            <a:r>
              <a:rPr lang="en-US" sz="4000" b="1" dirty="0" smtClean="0">
                <a:solidFill>
                  <a:srgbClr val="0070C0"/>
                </a:solidFill>
                <a:sym typeface="Symbol"/>
              </a:rPr>
              <a:t>21 </a:t>
            </a:r>
          </a:p>
          <a:p>
            <a:pPr marL="514350" indent="-514350">
              <a:buFont typeface="+mj-lt"/>
              <a:buAutoNum type="alphaUcPeriod"/>
            </a:pPr>
            <a:r>
              <a:rPr lang="en-US" sz="4000" b="1" dirty="0" smtClean="0">
                <a:solidFill>
                  <a:srgbClr val="0070C0"/>
                </a:solidFill>
                <a:sym typeface="Symbol"/>
              </a:rPr>
              <a:t>38 </a:t>
            </a:r>
          </a:p>
          <a:p>
            <a:pPr marL="514350" indent="-514350">
              <a:buFont typeface="+mj-lt"/>
              <a:buAutoNum type="alphaUcPeriod"/>
            </a:pPr>
            <a:r>
              <a:rPr lang="en-US" sz="4000" b="1" dirty="0" smtClean="0">
                <a:solidFill>
                  <a:srgbClr val="0070C0"/>
                </a:solidFill>
              </a:rPr>
              <a:t>75 </a:t>
            </a:r>
            <a:r>
              <a:rPr lang="en-US" sz="4000" b="1" dirty="0" smtClean="0">
                <a:solidFill>
                  <a:srgbClr val="0070C0"/>
                </a:solidFill>
                <a:sym typeface="Symbol"/>
              </a:rPr>
              <a:t></a:t>
            </a:r>
          </a:p>
          <a:p>
            <a:pPr marL="514350" indent="-514350">
              <a:buFont typeface="+mj-lt"/>
              <a:buAutoNum type="alphaUcPeriod"/>
            </a:pPr>
            <a:endParaRPr lang="en-US" b="1" dirty="0"/>
          </a:p>
        </p:txBody>
      </p:sp>
      <p:pic>
        <p:nvPicPr>
          <p:cNvPr id="1027" name="Picture 3"/>
          <p:cNvPicPr>
            <a:picLocks noChangeAspect="1" noChangeArrowheads="1"/>
          </p:cNvPicPr>
          <p:nvPr/>
        </p:nvPicPr>
        <p:blipFill>
          <a:blip r:embed="rId3" cstate="print"/>
          <a:srcRect r="9412" b="12500"/>
          <a:stretch>
            <a:fillRect/>
          </a:stretch>
        </p:blipFill>
        <p:spPr bwMode="auto">
          <a:xfrm>
            <a:off x="7010400" y="457200"/>
            <a:ext cx="2133600" cy="533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7286625" y="2133600"/>
            <a:ext cx="1857375" cy="47625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7315200" y="3200400"/>
            <a:ext cx="2122712" cy="557212"/>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5638800" y="457200"/>
            <a:ext cx="1676400" cy="44985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ctrTitle"/>
          </p:nvPr>
        </p:nvSpPr>
        <p:spPr>
          <a:xfrm>
            <a:off x="762000" y="990600"/>
            <a:ext cx="7772400" cy="1066800"/>
          </a:xfrm>
        </p:spPr>
        <p:txBody>
          <a:bodyPr/>
          <a:lstStyle/>
          <a:p>
            <a:pPr eaLnBrk="1" hangingPunct="1"/>
            <a:r>
              <a:rPr lang="en-US" i="1" dirty="0" smtClean="0">
                <a:hlinkClick r:id="rId2"/>
              </a:rPr>
              <a:t>The Moving Man</a:t>
            </a:r>
            <a:r>
              <a:rPr lang="en-US" dirty="0" smtClean="0"/>
              <a:t/>
            </a:r>
            <a:br>
              <a:rPr lang="en-US" dirty="0" smtClean="0"/>
            </a:br>
            <a:r>
              <a:rPr lang="en-US" dirty="0" smtClean="0">
                <a:hlinkClick r:id="rId3"/>
              </a:rPr>
              <a:t>Activity</a:t>
            </a:r>
            <a:endParaRPr lang="en-US" dirty="0" smtClean="0"/>
          </a:p>
        </p:txBody>
      </p:sp>
      <p:sp>
        <p:nvSpPr>
          <p:cNvPr id="172035" name="Rectangle 3"/>
          <p:cNvSpPr>
            <a:spLocks noGrp="1" noChangeArrowheads="1"/>
          </p:cNvSpPr>
          <p:nvPr>
            <p:ph type="subTitle" idx="1"/>
          </p:nvPr>
        </p:nvSpPr>
        <p:spPr>
          <a:xfrm>
            <a:off x="609600" y="3657600"/>
            <a:ext cx="7696200" cy="1752600"/>
          </a:xfrm>
        </p:spPr>
        <p:txBody>
          <a:bodyPr/>
          <a:lstStyle/>
          <a:p>
            <a:pPr algn="l" eaLnBrk="1" hangingPunct="1"/>
            <a:r>
              <a:rPr lang="en-US" sz="2400" smtClean="0">
                <a:cs typeface="Times New Roman" pitchFamily="18" charset="0"/>
              </a:rPr>
              <a:t>Learning goals: Students will be able to accurately interpret and draw position, velocity and acceleration graphs for common situations and explain their reasoning</a:t>
            </a:r>
            <a:r>
              <a:rPr lang="en-US" smtClean="0">
                <a:cs typeface="Times New Roman" pitchFamily="18" charset="0"/>
              </a:rPr>
              <a:t>.</a:t>
            </a:r>
          </a:p>
          <a:p>
            <a:pPr eaLnBrk="1" hangingPunct="1"/>
            <a:endParaRPr lang="en-US" smtClean="0"/>
          </a:p>
        </p:txBody>
      </p:sp>
      <p:sp>
        <p:nvSpPr>
          <p:cNvPr id="4" name="TextBox 5"/>
          <p:cNvSpPr txBox="1">
            <a:spLocks noChangeArrowheads="1"/>
          </p:cNvSpPr>
          <p:nvPr/>
        </p:nvSpPr>
        <p:spPr bwMode="auto">
          <a:xfrm>
            <a:off x="1371600" y="27432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4" action="ppaction://hlinkfile"/>
              </a:rPr>
              <a:t>phet.colorado.edu</a:t>
            </a:r>
            <a:endParaRPr lang="en-US" dirty="0"/>
          </a:p>
        </p:txBody>
      </p:sp>
    </p:spTree>
    <p:extLst>
      <p:ext uri="{BB962C8B-B14F-4D97-AF65-F5344CB8AC3E}">
        <p14:creationId xmlns:p14="http://schemas.microsoft.com/office/powerpoint/2010/main" val="1255447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304800" y="0"/>
            <a:ext cx="8229600" cy="1143000"/>
          </a:xfrm>
        </p:spPr>
        <p:txBody>
          <a:bodyPr/>
          <a:lstStyle/>
          <a:p>
            <a:r>
              <a:rPr lang="en-US" smtClean="0"/>
              <a:t>Pedestal        Linear      Parabola</a:t>
            </a:r>
          </a:p>
        </p:txBody>
      </p:sp>
      <p:pic>
        <p:nvPicPr>
          <p:cNvPr id="29701" name="Picture 5"/>
          <p:cNvPicPr>
            <a:picLocks noChangeAspect="1" noChangeArrowheads="1"/>
          </p:cNvPicPr>
          <p:nvPr/>
        </p:nvPicPr>
        <p:blipFill>
          <a:blip r:embed="rId3" cstate="print"/>
          <a:srcRect l="13670" t="5357"/>
          <a:stretch>
            <a:fillRect/>
          </a:stretch>
        </p:blipFill>
        <p:spPr bwMode="auto">
          <a:xfrm>
            <a:off x="914400" y="1066800"/>
            <a:ext cx="1924908" cy="4038600"/>
          </a:xfrm>
          <a:prstGeom prst="rect">
            <a:avLst/>
          </a:prstGeom>
          <a:noFill/>
        </p:spPr>
      </p:pic>
      <p:pic>
        <p:nvPicPr>
          <p:cNvPr id="29702" name="Picture 6"/>
          <p:cNvPicPr>
            <a:picLocks noChangeAspect="1" noChangeArrowheads="1"/>
          </p:cNvPicPr>
          <p:nvPr/>
        </p:nvPicPr>
        <p:blipFill>
          <a:blip r:embed="rId4" cstate="print"/>
          <a:srcRect/>
          <a:stretch>
            <a:fillRect/>
          </a:stretch>
        </p:blipFill>
        <p:spPr bwMode="auto">
          <a:xfrm>
            <a:off x="3429000" y="1062038"/>
            <a:ext cx="1837800" cy="4119562"/>
          </a:xfrm>
          <a:prstGeom prst="rect">
            <a:avLst/>
          </a:prstGeom>
          <a:noFill/>
        </p:spPr>
      </p:pic>
      <p:pic>
        <p:nvPicPr>
          <p:cNvPr id="29703" name="Picture 7"/>
          <p:cNvPicPr>
            <a:picLocks noChangeAspect="1" noChangeArrowheads="1"/>
          </p:cNvPicPr>
          <p:nvPr/>
        </p:nvPicPr>
        <p:blipFill>
          <a:blip r:embed="rId5" cstate="print"/>
          <a:srcRect/>
          <a:stretch>
            <a:fillRect/>
          </a:stretch>
        </p:blipFill>
        <p:spPr bwMode="auto">
          <a:xfrm>
            <a:off x="6019800" y="1009650"/>
            <a:ext cx="1828800" cy="4270663"/>
          </a:xfrm>
          <a:prstGeom prst="rect">
            <a:avLst/>
          </a:prstGeom>
          <a:noFill/>
        </p:spPr>
      </p:pic>
      <p:sp>
        <p:nvSpPr>
          <p:cNvPr id="29704" name="Text Box 8"/>
          <p:cNvSpPr txBox="1">
            <a:spLocks noChangeArrowheads="1"/>
          </p:cNvSpPr>
          <p:nvPr/>
        </p:nvSpPr>
        <p:spPr bwMode="auto">
          <a:xfrm>
            <a:off x="533400" y="5118100"/>
            <a:ext cx="8229600" cy="1739900"/>
          </a:xfrm>
          <a:prstGeom prst="rect">
            <a:avLst/>
          </a:prstGeom>
          <a:noFill/>
          <a:ln w="9525">
            <a:noFill/>
            <a:miter lim="800000"/>
            <a:headEnd/>
            <a:tailEnd/>
          </a:ln>
          <a:effectLst/>
        </p:spPr>
        <p:txBody>
          <a:bodyPr>
            <a:spAutoFit/>
          </a:bodyPr>
          <a:lstStyle/>
          <a:p>
            <a:pPr>
              <a:spcBef>
                <a:spcPct val="50000"/>
              </a:spcBef>
            </a:pPr>
            <a:r>
              <a:rPr lang="en-US" sz="3600" dirty="0" smtClean="0"/>
              <a:t>For each case, if </a:t>
            </a:r>
            <a:r>
              <a:rPr lang="en-US" sz="3600" dirty="0"/>
              <a:t>the </a:t>
            </a:r>
            <a:r>
              <a:rPr lang="en-US" sz="3600" dirty="0" smtClean="0"/>
              <a:t>function, F(x) </a:t>
            </a:r>
            <a:r>
              <a:rPr lang="en-US" sz="3600" dirty="0"/>
              <a:t>is velocity, what could a possible story for the motion of a person walking?</a:t>
            </a:r>
          </a:p>
        </p:txBody>
      </p:sp>
      <p:sp>
        <p:nvSpPr>
          <p:cNvPr id="7" name="Text Box 13"/>
          <p:cNvSpPr txBox="1">
            <a:spLocks noChangeArrowheads="1"/>
          </p:cNvSpPr>
          <p:nvPr/>
        </p:nvSpPr>
        <p:spPr bwMode="auto">
          <a:xfrm>
            <a:off x="152400" y="1600200"/>
            <a:ext cx="990600" cy="584775"/>
          </a:xfrm>
          <a:prstGeom prst="rect">
            <a:avLst/>
          </a:prstGeom>
          <a:noFill/>
          <a:ln w="9525">
            <a:noFill/>
            <a:miter lim="800000"/>
            <a:headEnd/>
            <a:tailEnd/>
          </a:ln>
          <a:effectLst/>
        </p:spPr>
        <p:txBody>
          <a:bodyPr wrap="square">
            <a:spAutoFit/>
          </a:bodyPr>
          <a:lstStyle/>
          <a:p>
            <a:pPr>
              <a:spcBef>
                <a:spcPct val="50000"/>
              </a:spcBef>
            </a:pPr>
            <a:r>
              <a:rPr lang="en-US" sz="3200" dirty="0"/>
              <a:t>F(x)</a:t>
            </a:r>
          </a:p>
        </p:txBody>
      </p:sp>
      <p:sp>
        <p:nvSpPr>
          <p:cNvPr id="61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8600" y="3429000"/>
            <a:ext cx="463198" cy="990601"/>
          </a:xfrm>
          <a:prstGeom prst="rect">
            <a:avLst/>
          </a:prstGeom>
          <a:noFill/>
        </p:spPr>
      </p:pic>
      <p:sp>
        <p:nvSpPr>
          <p:cNvPr id="6147" name="Rectangle 3"/>
          <p:cNvSpPr>
            <a:spLocks noChangeArrowheads="1"/>
          </p:cNvSpPr>
          <p:nvPr/>
        </p:nvSpPr>
        <p:spPr bwMode="auto">
          <a:xfrm>
            <a:off x="0" y="1143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9720733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381000" y="457200"/>
            <a:ext cx="7086600" cy="1143000"/>
          </a:xfrm>
        </p:spPr>
        <p:txBody>
          <a:bodyPr/>
          <a:lstStyle/>
          <a:p>
            <a:pPr algn="l"/>
            <a:r>
              <a:rPr lang="en-US" sz="4000" dirty="0" smtClean="0"/>
              <a:t>5. Three race cars have these velocity graphs. Which one probably wins?</a:t>
            </a:r>
          </a:p>
        </p:txBody>
      </p:sp>
      <p:pic>
        <p:nvPicPr>
          <p:cNvPr id="30729" name="Picture 9"/>
          <p:cNvPicPr>
            <a:picLocks noChangeAspect="1" noChangeArrowheads="1"/>
          </p:cNvPicPr>
          <p:nvPr/>
        </p:nvPicPr>
        <p:blipFill>
          <a:blip r:embed="rId2" cstate="print"/>
          <a:srcRect t="2942"/>
          <a:stretch>
            <a:fillRect/>
          </a:stretch>
        </p:blipFill>
        <p:spPr bwMode="auto">
          <a:xfrm>
            <a:off x="152400" y="2455209"/>
            <a:ext cx="2055881" cy="2958353"/>
          </a:xfrm>
          <a:prstGeom prst="rect">
            <a:avLst/>
          </a:prstGeom>
          <a:noFill/>
        </p:spPr>
      </p:pic>
      <p:pic>
        <p:nvPicPr>
          <p:cNvPr id="30730" name="Picture 10"/>
          <p:cNvPicPr>
            <a:picLocks noChangeAspect="1" noChangeArrowheads="1"/>
          </p:cNvPicPr>
          <p:nvPr/>
        </p:nvPicPr>
        <p:blipFill>
          <a:blip r:embed="rId3" cstate="print"/>
          <a:srcRect t="2878" b="2446"/>
          <a:stretch>
            <a:fillRect/>
          </a:stretch>
        </p:blipFill>
        <p:spPr bwMode="auto">
          <a:xfrm>
            <a:off x="2454987" y="2460812"/>
            <a:ext cx="2038749" cy="2949388"/>
          </a:xfrm>
          <a:prstGeom prst="rect">
            <a:avLst/>
          </a:prstGeom>
          <a:noFill/>
        </p:spPr>
      </p:pic>
      <p:pic>
        <p:nvPicPr>
          <p:cNvPr id="30731" name="Picture 11"/>
          <p:cNvPicPr>
            <a:picLocks noChangeAspect="1" noChangeArrowheads="1"/>
          </p:cNvPicPr>
          <p:nvPr/>
        </p:nvPicPr>
        <p:blipFill>
          <a:blip r:embed="rId4" cstate="print"/>
          <a:srcRect b="1229"/>
          <a:stretch>
            <a:fillRect/>
          </a:stretch>
        </p:blipFill>
        <p:spPr bwMode="auto">
          <a:xfrm>
            <a:off x="4839810" y="2438400"/>
            <a:ext cx="2018190" cy="2971800"/>
          </a:xfrm>
          <a:prstGeom prst="rect">
            <a:avLst/>
          </a:prstGeom>
          <a:noFill/>
        </p:spPr>
      </p:pic>
      <p:sp>
        <p:nvSpPr>
          <p:cNvPr id="30733" name="Text Box 13"/>
          <p:cNvSpPr txBox="1">
            <a:spLocks noChangeArrowheads="1"/>
          </p:cNvSpPr>
          <p:nvPr/>
        </p:nvSpPr>
        <p:spPr bwMode="auto">
          <a:xfrm>
            <a:off x="985838" y="5334000"/>
            <a:ext cx="685800" cy="701675"/>
          </a:xfrm>
          <a:prstGeom prst="rect">
            <a:avLst/>
          </a:prstGeom>
          <a:noFill/>
          <a:ln w="9525">
            <a:noFill/>
            <a:miter lim="800000"/>
            <a:headEnd/>
            <a:tailEnd/>
          </a:ln>
          <a:effectLst/>
        </p:spPr>
        <p:txBody>
          <a:bodyPr>
            <a:spAutoFit/>
          </a:bodyPr>
          <a:lstStyle/>
          <a:p>
            <a:pPr>
              <a:spcBef>
                <a:spcPct val="50000"/>
              </a:spcBef>
            </a:pPr>
            <a:r>
              <a:rPr lang="en-US" sz="4000" b="1"/>
              <a:t>A</a:t>
            </a:r>
          </a:p>
        </p:txBody>
      </p:sp>
      <p:sp>
        <p:nvSpPr>
          <p:cNvPr id="30734" name="Text Box 14"/>
          <p:cNvSpPr txBox="1">
            <a:spLocks noChangeArrowheads="1"/>
          </p:cNvSpPr>
          <p:nvPr/>
        </p:nvSpPr>
        <p:spPr bwMode="auto">
          <a:xfrm>
            <a:off x="3171825" y="5334000"/>
            <a:ext cx="685800" cy="701675"/>
          </a:xfrm>
          <a:prstGeom prst="rect">
            <a:avLst/>
          </a:prstGeom>
          <a:noFill/>
          <a:ln w="9525">
            <a:noFill/>
            <a:miter lim="800000"/>
            <a:headEnd/>
            <a:tailEnd/>
          </a:ln>
          <a:effectLst/>
        </p:spPr>
        <p:txBody>
          <a:bodyPr>
            <a:spAutoFit/>
          </a:bodyPr>
          <a:lstStyle/>
          <a:p>
            <a:pPr>
              <a:spcBef>
                <a:spcPct val="50000"/>
              </a:spcBef>
            </a:pPr>
            <a:r>
              <a:rPr lang="en-US" sz="4000" b="1"/>
              <a:t>B</a:t>
            </a:r>
          </a:p>
        </p:txBody>
      </p:sp>
      <p:sp>
        <p:nvSpPr>
          <p:cNvPr id="30735" name="Text Box 15"/>
          <p:cNvSpPr txBox="1">
            <a:spLocks noChangeArrowheads="1"/>
          </p:cNvSpPr>
          <p:nvPr/>
        </p:nvSpPr>
        <p:spPr bwMode="auto">
          <a:xfrm>
            <a:off x="5357813" y="5334000"/>
            <a:ext cx="685800" cy="701675"/>
          </a:xfrm>
          <a:prstGeom prst="rect">
            <a:avLst/>
          </a:prstGeom>
          <a:noFill/>
          <a:ln w="9525">
            <a:noFill/>
            <a:miter lim="800000"/>
            <a:headEnd/>
            <a:tailEnd/>
          </a:ln>
          <a:effectLst/>
        </p:spPr>
        <p:txBody>
          <a:bodyPr>
            <a:spAutoFit/>
          </a:bodyPr>
          <a:lstStyle/>
          <a:p>
            <a:pPr>
              <a:spcBef>
                <a:spcPct val="50000"/>
              </a:spcBef>
            </a:pPr>
            <a:r>
              <a:rPr lang="en-US" sz="4000" b="1"/>
              <a:t>C</a:t>
            </a:r>
          </a:p>
        </p:txBody>
      </p:sp>
      <p:sp>
        <p:nvSpPr>
          <p:cNvPr id="30736" name="Text Box 16"/>
          <p:cNvSpPr txBox="1">
            <a:spLocks noChangeArrowheads="1"/>
          </p:cNvSpPr>
          <p:nvPr/>
        </p:nvSpPr>
        <p:spPr bwMode="auto">
          <a:xfrm>
            <a:off x="7086600" y="5334000"/>
            <a:ext cx="2209800" cy="1189038"/>
          </a:xfrm>
          <a:prstGeom prst="rect">
            <a:avLst/>
          </a:prstGeom>
          <a:noFill/>
          <a:ln w="9525">
            <a:noFill/>
            <a:miter lim="800000"/>
            <a:headEnd/>
            <a:tailEnd/>
          </a:ln>
          <a:effectLst/>
        </p:spPr>
        <p:txBody>
          <a:bodyPr>
            <a:spAutoFit/>
          </a:bodyPr>
          <a:lstStyle/>
          <a:p>
            <a:pPr>
              <a:spcBef>
                <a:spcPct val="50000"/>
              </a:spcBef>
            </a:pPr>
            <a:r>
              <a:rPr lang="en-US" sz="4000" b="1" dirty="0"/>
              <a:t>D </a:t>
            </a:r>
            <a:r>
              <a:rPr lang="en-US" sz="3200" b="1" dirty="0"/>
              <a:t>No way to tell</a:t>
            </a:r>
          </a:p>
        </p:txBody>
      </p:sp>
      <p:grpSp>
        <p:nvGrpSpPr>
          <p:cNvPr id="2" name="Group 24"/>
          <p:cNvGrpSpPr>
            <a:grpSpLocks/>
          </p:cNvGrpSpPr>
          <p:nvPr/>
        </p:nvGrpSpPr>
        <p:grpSpPr bwMode="auto">
          <a:xfrm flipH="1">
            <a:off x="7162800" y="0"/>
            <a:ext cx="1752600" cy="3343275"/>
            <a:chOff x="4512" y="96"/>
            <a:chExt cx="1104" cy="2106"/>
          </a:xfrm>
        </p:grpSpPr>
        <p:pic>
          <p:nvPicPr>
            <p:cNvPr id="30738" name="Picture 2" descr="C:\Program Files\Microsoft Office\MEDIA\CAGCAT10\j0212957.wmf"/>
            <p:cNvPicPr>
              <a:picLocks noChangeAspect="1" noChangeArrowheads="1"/>
            </p:cNvPicPr>
            <p:nvPr/>
          </p:nvPicPr>
          <p:blipFill>
            <a:blip r:embed="rId5" cstate="print"/>
            <a:srcRect/>
            <a:stretch>
              <a:fillRect/>
            </a:stretch>
          </p:blipFill>
          <p:spPr bwMode="auto">
            <a:xfrm flipH="1">
              <a:off x="4512" y="398"/>
              <a:ext cx="961" cy="603"/>
            </a:xfrm>
            <a:prstGeom prst="rect">
              <a:avLst/>
            </a:prstGeom>
            <a:noFill/>
            <a:ln w="9525">
              <a:noFill/>
              <a:miter lim="800000"/>
              <a:headEnd/>
              <a:tailEnd/>
            </a:ln>
          </p:spPr>
        </p:pic>
        <p:sp>
          <p:nvSpPr>
            <p:cNvPr id="5" name="Oval 4"/>
            <p:cNvSpPr/>
            <p:nvPr/>
          </p:nvSpPr>
          <p:spPr>
            <a:xfrm>
              <a:off x="5472" y="96"/>
              <a:ext cx="144" cy="1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00B050"/>
                </a:solidFill>
              </a:endParaRPr>
            </a:p>
          </p:txBody>
        </p:sp>
        <p:sp>
          <p:nvSpPr>
            <p:cNvPr id="6" name="Oval 5"/>
            <p:cNvSpPr/>
            <p:nvPr/>
          </p:nvSpPr>
          <p:spPr>
            <a:xfrm>
              <a:off x="5472" y="254"/>
              <a:ext cx="144" cy="1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5472" y="412"/>
              <a:ext cx="144" cy="1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pic>
          <p:nvPicPr>
            <p:cNvPr id="30742" name="Picture 22"/>
            <p:cNvPicPr>
              <a:picLocks noChangeAspect="1" noChangeArrowheads="1"/>
            </p:cNvPicPr>
            <p:nvPr/>
          </p:nvPicPr>
          <p:blipFill>
            <a:blip r:embed="rId6" cstate="print"/>
            <a:srcRect/>
            <a:stretch>
              <a:fillRect/>
            </a:stretch>
          </p:blipFill>
          <p:spPr bwMode="auto">
            <a:xfrm>
              <a:off x="4572" y="960"/>
              <a:ext cx="1002" cy="642"/>
            </a:xfrm>
            <a:prstGeom prst="rect">
              <a:avLst/>
            </a:prstGeom>
            <a:noFill/>
          </p:spPr>
        </p:pic>
        <p:pic>
          <p:nvPicPr>
            <p:cNvPr id="30743" name="Picture 23"/>
            <p:cNvPicPr>
              <a:picLocks noChangeAspect="1" noChangeArrowheads="1"/>
            </p:cNvPicPr>
            <p:nvPr/>
          </p:nvPicPr>
          <p:blipFill>
            <a:blip r:embed="rId7" cstate="print"/>
            <a:srcRect/>
            <a:stretch>
              <a:fillRect/>
            </a:stretch>
          </p:blipFill>
          <p:spPr bwMode="auto">
            <a:xfrm>
              <a:off x="4560" y="1536"/>
              <a:ext cx="1008" cy="666"/>
            </a:xfrm>
            <a:prstGeom prst="rect">
              <a:avLst/>
            </a:prstGeom>
            <a:noFill/>
          </p:spPr>
        </p:pic>
      </p:grpSp>
    </p:spTree>
    <p:extLst>
      <p:ext uri="{BB962C8B-B14F-4D97-AF65-F5344CB8AC3E}">
        <p14:creationId xmlns:p14="http://schemas.microsoft.com/office/powerpoint/2010/main" val="40526744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0" y="2590800"/>
            <a:ext cx="2362200" cy="1143000"/>
          </a:xfrm>
        </p:spPr>
        <p:txBody>
          <a:bodyPr/>
          <a:lstStyle/>
          <a:p>
            <a:r>
              <a:rPr lang="en-US" sz="2800" smtClean="0"/>
              <a:t>Use integral to tell that the parabolic one traveled farthest </a:t>
            </a:r>
            <a:r>
              <a:rPr lang="en-US" sz="4000" smtClean="0"/>
              <a:t> </a:t>
            </a:r>
          </a:p>
        </p:txBody>
      </p:sp>
      <p:pic>
        <p:nvPicPr>
          <p:cNvPr id="32776" name="Picture 8"/>
          <p:cNvPicPr>
            <a:picLocks noChangeAspect="1" noChangeArrowheads="1"/>
          </p:cNvPicPr>
          <p:nvPr/>
        </p:nvPicPr>
        <p:blipFill>
          <a:blip r:embed="rId2" cstate="print"/>
          <a:srcRect l="13849" t="5682" b="9091"/>
          <a:stretch>
            <a:fillRect/>
          </a:stretch>
        </p:blipFill>
        <p:spPr bwMode="auto">
          <a:xfrm>
            <a:off x="2590800" y="88900"/>
            <a:ext cx="1876425" cy="6669088"/>
          </a:xfrm>
          <a:prstGeom prst="rect">
            <a:avLst/>
          </a:prstGeom>
          <a:noFill/>
        </p:spPr>
      </p:pic>
      <p:pic>
        <p:nvPicPr>
          <p:cNvPr id="32777" name="Picture 9"/>
          <p:cNvPicPr>
            <a:picLocks noChangeAspect="1" noChangeArrowheads="1"/>
          </p:cNvPicPr>
          <p:nvPr/>
        </p:nvPicPr>
        <p:blipFill>
          <a:blip r:embed="rId3" cstate="print"/>
          <a:srcRect l="7584" t="1244" r="6766" b="5128"/>
          <a:stretch>
            <a:fillRect/>
          </a:stretch>
        </p:blipFill>
        <p:spPr bwMode="auto">
          <a:xfrm>
            <a:off x="4800600" y="88900"/>
            <a:ext cx="1828800" cy="6691313"/>
          </a:xfrm>
          <a:prstGeom prst="rect">
            <a:avLst/>
          </a:prstGeom>
          <a:noFill/>
        </p:spPr>
      </p:pic>
      <p:pic>
        <p:nvPicPr>
          <p:cNvPr id="32778" name="Picture 10"/>
          <p:cNvPicPr>
            <a:picLocks noChangeAspect="1" noChangeArrowheads="1"/>
          </p:cNvPicPr>
          <p:nvPr/>
        </p:nvPicPr>
        <p:blipFill>
          <a:blip r:embed="rId4" cstate="print"/>
          <a:srcRect t="1985"/>
          <a:stretch>
            <a:fillRect/>
          </a:stretch>
        </p:blipFill>
        <p:spPr bwMode="auto">
          <a:xfrm>
            <a:off x="6851650" y="57150"/>
            <a:ext cx="1863725" cy="6815138"/>
          </a:xfrm>
          <a:prstGeom prst="rect">
            <a:avLst/>
          </a:prstGeom>
          <a:noFill/>
        </p:spPr>
      </p:pic>
      <p:sp>
        <p:nvSpPr>
          <p:cNvPr id="32781" name="Line 13"/>
          <p:cNvSpPr>
            <a:spLocks noChangeShapeType="1"/>
          </p:cNvSpPr>
          <p:nvPr/>
        </p:nvSpPr>
        <p:spPr bwMode="auto">
          <a:xfrm flipV="1">
            <a:off x="838200" y="990600"/>
            <a:ext cx="762000" cy="304800"/>
          </a:xfrm>
          <a:prstGeom prst="line">
            <a:avLst/>
          </a:prstGeom>
          <a:noFill/>
          <a:ln w="38100">
            <a:solidFill>
              <a:schemeClr val="tx1"/>
            </a:solidFill>
            <a:round/>
            <a:headEnd/>
            <a:tailEnd type="triangle" w="med" len="med"/>
          </a:ln>
          <a:effectLst/>
        </p:spPr>
        <p:txBody>
          <a:bodyPr/>
          <a:lstStyle/>
          <a:p>
            <a:endParaRPr lang="en-US"/>
          </a:p>
        </p:txBody>
      </p:sp>
      <p:sp>
        <p:nvSpPr>
          <p:cNvPr id="32782" name="Text Box 14"/>
          <p:cNvSpPr txBox="1">
            <a:spLocks noChangeArrowheads="1"/>
          </p:cNvSpPr>
          <p:nvPr/>
        </p:nvSpPr>
        <p:spPr bwMode="auto">
          <a:xfrm>
            <a:off x="128588" y="1219200"/>
            <a:ext cx="2438400" cy="579438"/>
          </a:xfrm>
          <a:prstGeom prst="rect">
            <a:avLst/>
          </a:prstGeom>
          <a:noFill/>
          <a:ln w="9525">
            <a:noFill/>
            <a:miter lim="800000"/>
            <a:headEnd/>
            <a:tailEnd/>
          </a:ln>
          <a:effectLst/>
        </p:spPr>
        <p:txBody>
          <a:bodyPr>
            <a:spAutoFit/>
          </a:bodyPr>
          <a:lstStyle/>
          <a:p>
            <a:pPr>
              <a:spcBef>
                <a:spcPct val="50000"/>
              </a:spcBef>
            </a:pPr>
            <a:r>
              <a:rPr lang="en-US" sz="3200" b="1"/>
              <a:t>Max value </a:t>
            </a:r>
          </a:p>
        </p:txBody>
      </p:sp>
      <p:sp>
        <p:nvSpPr>
          <p:cNvPr id="32784" name="Line 16"/>
          <p:cNvSpPr>
            <a:spLocks noChangeShapeType="1"/>
          </p:cNvSpPr>
          <p:nvPr/>
        </p:nvSpPr>
        <p:spPr bwMode="auto">
          <a:xfrm>
            <a:off x="1676400" y="990600"/>
            <a:ext cx="7467600" cy="0"/>
          </a:xfrm>
          <a:prstGeom prst="line">
            <a:avLst/>
          </a:prstGeom>
          <a:noFill/>
          <a:ln w="76200">
            <a:solidFill>
              <a:srgbClr val="FF0000"/>
            </a:solidFill>
            <a:round/>
            <a:headEnd/>
            <a:tailEnd/>
          </a:ln>
          <a:effectLst/>
        </p:spPr>
        <p:txBody>
          <a:bodyPr/>
          <a:lstStyle/>
          <a:p>
            <a:endParaRPr lang="en-US"/>
          </a:p>
        </p:txBody>
      </p:sp>
    </p:spTree>
    <p:extLst>
      <p:ext uri="{BB962C8B-B14F-4D97-AF65-F5344CB8AC3E}">
        <p14:creationId xmlns:p14="http://schemas.microsoft.com/office/powerpoint/2010/main" val="4204190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685800" y="533400"/>
            <a:ext cx="7772400" cy="1143000"/>
          </a:xfrm>
        </p:spPr>
        <p:txBody>
          <a:bodyPr/>
          <a:lstStyle/>
          <a:p>
            <a:pPr eaLnBrk="1" hangingPunct="1"/>
            <a:r>
              <a:rPr lang="en-US" b="1" i="1" dirty="0" smtClean="0">
                <a:solidFill>
                  <a:schemeClr val="accent4"/>
                </a:solidFill>
                <a:hlinkClick r:id="rId2"/>
              </a:rPr>
              <a:t>Vector addition</a:t>
            </a:r>
            <a:r>
              <a:rPr lang="en-US" b="1" dirty="0" smtClean="0">
                <a:solidFill>
                  <a:schemeClr val="tx1"/>
                </a:solidFill>
              </a:rPr>
              <a:t/>
            </a:r>
            <a:br>
              <a:rPr lang="en-US" b="1" dirty="0" smtClean="0">
                <a:solidFill>
                  <a:schemeClr val="tx1"/>
                </a:solidFill>
              </a:rPr>
            </a:br>
            <a:r>
              <a:rPr lang="en-US" b="1" dirty="0" smtClean="0">
                <a:solidFill>
                  <a:srgbClr val="7030A0"/>
                </a:solidFill>
                <a:hlinkClick r:id="rId3"/>
              </a:rPr>
              <a:t>Activity </a:t>
            </a:r>
            <a:endParaRPr lang="en-US" b="1" dirty="0" smtClean="0">
              <a:solidFill>
                <a:srgbClr val="7030A0"/>
              </a:solidFill>
            </a:endParaRPr>
          </a:p>
        </p:txBody>
      </p:sp>
      <p:sp>
        <p:nvSpPr>
          <p:cNvPr id="103427" name="Rectangle 3"/>
          <p:cNvSpPr>
            <a:spLocks noGrp="1" noChangeArrowheads="1"/>
          </p:cNvSpPr>
          <p:nvPr>
            <p:ph type="subTitle" idx="1"/>
          </p:nvPr>
        </p:nvSpPr>
        <p:spPr>
          <a:xfrm>
            <a:off x="533400" y="1752600"/>
            <a:ext cx="7848600" cy="1752600"/>
          </a:xfrm>
        </p:spPr>
        <p:txBody>
          <a:bodyPr/>
          <a:lstStyle/>
          <a:p>
            <a:pPr algn="l" eaLnBrk="1" hangingPunct="1"/>
            <a:r>
              <a:rPr lang="en-US" dirty="0" smtClean="0">
                <a:cs typeface="Times New Roman" pitchFamily="18" charset="0"/>
              </a:rPr>
              <a:t>Learning Goals:  Students will be able to</a:t>
            </a:r>
          </a:p>
          <a:p>
            <a:pPr algn="l" eaLnBrk="1" hangingPunct="1">
              <a:buFontTx/>
              <a:buChar char="•"/>
            </a:pPr>
            <a:r>
              <a:rPr lang="en-US" dirty="0" smtClean="0"/>
              <a:t>Explain vector representations in their own words</a:t>
            </a:r>
          </a:p>
          <a:p>
            <a:pPr algn="l" eaLnBrk="1" hangingPunct="1">
              <a:buFontTx/>
              <a:buChar char="•"/>
            </a:pPr>
            <a:r>
              <a:rPr lang="en-US" dirty="0" smtClean="0"/>
              <a:t>Convert between the of angular form of vectors and the component form</a:t>
            </a:r>
          </a:p>
          <a:p>
            <a:pPr algn="l" eaLnBrk="1" hangingPunct="1"/>
            <a:r>
              <a:rPr lang="en-US" dirty="0" smtClean="0">
                <a:cs typeface="Times New Roman" pitchFamily="18" charset="0"/>
              </a:rPr>
              <a:t>Add vectors.</a:t>
            </a:r>
            <a:r>
              <a:rPr lang="en-US" dirty="0" smtClean="0"/>
              <a:t> </a:t>
            </a:r>
          </a:p>
        </p:txBody>
      </p:sp>
      <p:sp>
        <p:nvSpPr>
          <p:cNvPr id="5" name="TextBox 5"/>
          <p:cNvSpPr txBox="1">
            <a:spLocks noChangeArrowheads="1"/>
          </p:cNvSpPr>
          <p:nvPr/>
        </p:nvSpPr>
        <p:spPr bwMode="auto">
          <a:xfrm>
            <a:off x="1600200" y="52578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Trish Loeblein    </a:t>
            </a:r>
            <a:r>
              <a:rPr lang="en-US" dirty="0">
                <a:hlinkClick r:id="rId4" action="ppaction://hlinkfile"/>
              </a:rPr>
              <a:t>phet.colorado.edu</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04800" y="838200"/>
            <a:ext cx="8458200" cy="1143000"/>
          </a:xfrm>
        </p:spPr>
        <p:txBody>
          <a:bodyPr/>
          <a:lstStyle/>
          <a:p>
            <a:pPr algn="l" eaLnBrk="1" hangingPunct="1"/>
            <a:r>
              <a:rPr lang="en-US" sz="3500" smtClean="0"/>
              <a:t>1. For one hour, you travel east in your car covering 100 km .Then travel south 100 km in 2 hours. You would tell your friends that your  average speed was</a:t>
            </a:r>
          </a:p>
        </p:txBody>
      </p:sp>
      <p:sp>
        <p:nvSpPr>
          <p:cNvPr id="104451" name="Rectangle 3"/>
          <p:cNvSpPr>
            <a:spLocks noGrp="1" noChangeArrowheads="1"/>
          </p:cNvSpPr>
          <p:nvPr>
            <p:ph type="body" idx="1"/>
          </p:nvPr>
        </p:nvSpPr>
        <p:spPr>
          <a:xfrm>
            <a:off x="4800600" y="3352800"/>
            <a:ext cx="3124200" cy="2667000"/>
          </a:xfrm>
        </p:spPr>
        <p:txBody>
          <a:bodyPr/>
          <a:lstStyle/>
          <a:p>
            <a:pPr marL="609600" indent="-609600" eaLnBrk="1" hangingPunct="1">
              <a:lnSpc>
                <a:spcPct val="90000"/>
              </a:lnSpc>
              <a:spcBef>
                <a:spcPct val="0"/>
              </a:spcBef>
              <a:buFontTx/>
              <a:buAutoNum type="alphaUcPeriod"/>
            </a:pPr>
            <a:r>
              <a:rPr lang="en-US" sz="3500" smtClean="0">
                <a:cs typeface="Times New Roman" pitchFamily="18" charset="0"/>
              </a:rPr>
              <a:t>47 km/hr</a:t>
            </a:r>
          </a:p>
          <a:p>
            <a:pPr marL="609600" indent="-609600" eaLnBrk="1" hangingPunct="1">
              <a:lnSpc>
                <a:spcPct val="90000"/>
              </a:lnSpc>
              <a:spcBef>
                <a:spcPct val="0"/>
              </a:spcBef>
              <a:buFontTx/>
              <a:buAutoNum type="alphaUcPeriod"/>
            </a:pPr>
            <a:r>
              <a:rPr lang="en-US" sz="3500" smtClean="0">
                <a:cs typeface="Times New Roman" pitchFamily="18" charset="0"/>
              </a:rPr>
              <a:t>67 km/hr</a:t>
            </a:r>
          </a:p>
          <a:p>
            <a:pPr marL="609600" indent="-609600" eaLnBrk="1" hangingPunct="1">
              <a:lnSpc>
                <a:spcPct val="90000"/>
              </a:lnSpc>
              <a:spcBef>
                <a:spcPct val="0"/>
              </a:spcBef>
              <a:buFontTx/>
              <a:buAutoNum type="alphaUcPeriod"/>
            </a:pPr>
            <a:r>
              <a:rPr lang="en-US" sz="3500" smtClean="0">
                <a:cs typeface="Times New Roman" pitchFamily="18" charset="0"/>
              </a:rPr>
              <a:t>75 km/hr</a:t>
            </a:r>
          </a:p>
          <a:p>
            <a:pPr marL="609600" indent="-609600" eaLnBrk="1" hangingPunct="1">
              <a:lnSpc>
                <a:spcPct val="90000"/>
              </a:lnSpc>
              <a:spcBef>
                <a:spcPct val="0"/>
              </a:spcBef>
              <a:buFontTx/>
              <a:buAutoNum type="alphaUcPeriod"/>
            </a:pPr>
            <a:r>
              <a:rPr lang="en-US" sz="3500" smtClean="0">
                <a:cs typeface="Times New Roman" pitchFamily="18" charset="0"/>
              </a:rPr>
              <a:t>141 km/hr</a:t>
            </a:r>
          </a:p>
          <a:p>
            <a:pPr marL="609600" indent="-609600" eaLnBrk="1" hangingPunct="1">
              <a:lnSpc>
                <a:spcPct val="90000"/>
              </a:lnSpc>
              <a:spcBef>
                <a:spcPct val="0"/>
              </a:spcBef>
              <a:buFontTx/>
              <a:buAutoNum type="alphaUcPeriod"/>
            </a:pPr>
            <a:r>
              <a:rPr lang="en-US" sz="3500" smtClean="0">
                <a:cs typeface="Times New Roman" pitchFamily="18" charset="0"/>
              </a:rPr>
              <a:t>200 km/hr</a:t>
            </a:r>
          </a:p>
          <a:p>
            <a:pPr marL="609600" indent="-609600" eaLnBrk="1" hangingPunct="1">
              <a:lnSpc>
                <a:spcPct val="90000"/>
              </a:lnSpc>
              <a:spcBef>
                <a:spcPct val="0"/>
              </a:spcBef>
              <a:buFontTx/>
              <a:buAutoNum type="alphaUcPeriod"/>
            </a:pPr>
            <a:endParaRPr lang="en-US" sz="3500" smtClean="0">
              <a:cs typeface="Times New Roman" pitchFamily="18" charset="0"/>
            </a:endParaRPr>
          </a:p>
          <a:p>
            <a:pPr marL="609600" indent="-609600" eaLnBrk="1" hangingPunct="1">
              <a:lnSpc>
                <a:spcPct val="90000"/>
              </a:lnSpc>
              <a:spcBef>
                <a:spcPct val="0"/>
              </a:spcBef>
              <a:buFontTx/>
              <a:buAutoNum type="alphaUcPeriod"/>
            </a:pPr>
            <a:endParaRPr lang="en-US" sz="1800" smtClean="0">
              <a:cs typeface="Times New Roman" pitchFamily="18" charset="0"/>
            </a:endParaRPr>
          </a:p>
          <a:p>
            <a:pPr marL="609600" indent="-609600" eaLnBrk="1" hangingPunct="1">
              <a:lnSpc>
                <a:spcPct val="90000"/>
              </a:lnSpc>
              <a:spcBef>
                <a:spcPct val="0"/>
              </a:spcBef>
              <a:buFontTx/>
              <a:buAutoNum type="alphaUcPeriod"/>
            </a:pPr>
            <a:endParaRPr lang="en-US" sz="1800" smtClean="0">
              <a:cs typeface="Times New Roman" pitchFamily="18" charset="0"/>
            </a:endParaRPr>
          </a:p>
          <a:p>
            <a:pPr marL="609600" indent="-609600" eaLnBrk="1" hangingPunct="1">
              <a:lnSpc>
                <a:spcPct val="90000"/>
              </a:lnSpc>
              <a:spcBef>
                <a:spcPct val="0"/>
              </a:spcBef>
              <a:buFontTx/>
              <a:buAutoNum type="alphaUcPeriod"/>
            </a:pPr>
            <a:endParaRPr lang="en-US" sz="1200" smtClean="0">
              <a:cs typeface="Times New Roman" pitchFamily="18" charset="0"/>
            </a:endParaRPr>
          </a:p>
          <a:p>
            <a:pPr marL="609600" indent="-609600" eaLnBrk="1" hangingPunct="1">
              <a:lnSpc>
                <a:spcPct val="90000"/>
              </a:lnSpc>
            </a:pPr>
            <a:endParaRPr lang="en-US" smtClean="0"/>
          </a:p>
        </p:txBody>
      </p:sp>
      <p:sp>
        <p:nvSpPr>
          <p:cNvPr id="104452" name="Rectangle 4"/>
          <p:cNvSpPr>
            <a:spLocks noChangeArrowheads="1"/>
          </p:cNvSpPr>
          <p:nvPr/>
        </p:nvSpPr>
        <p:spPr bwMode="auto">
          <a:xfrm>
            <a:off x="3695700" y="2476500"/>
            <a:ext cx="9144000" cy="0"/>
          </a:xfrm>
          <a:prstGeom prst="rect">
            <a:avLst/>
          </a:prstGeom>
          <a:noFill/>
          <a:ln w="9525">
            <a:noFill/>
            <a:miter lim="800000"/>
            <a:headEnd/>
            <a:tailEnd/>
          </a:ln>
        </p:spPr>
        <p:txBody>
          <a:bodyPr>
            <a:spAutoFit/>
          </a:bodyPr>
          <a:lstStyle/>
          <a:p>
            <a:endParaRPr lang="en-US"/>
          </a:p>
        </p:txBody>
      </p:sp>
      <p:pic>
        <p:nvPicPr>
          <p:cNvPr id="104453" name="Picture 5" descr="file:///G:/physics/clicker%20questions%20from%20CU/2010%20Franklin/ConceptTests/vectors/figures/vectors02.jpg"/>
          <p:cNvPicPr>
            <a:picLocks noChangeAspect="1" noChangeArrowheads="1"/>
          </p:cNvPicPr>
          <p:nvPr/>
        </p:nvPicPr>
        <p:blipFill>
          <a:blip r:embed="rId3" r:link="rId4" cstate="print"/>
          <a:srcRect/>
          <a:stretch>
            <a:fillRect/>
          </a:stretch>
        </p:blipFill>
        <p:spPr bwMode="auto">
          <a:xfrm>
            <a:off x="457200" y="3200400"/>
            <a:ext cx="2803525"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81000" y="609600"/>
            <a:ext cx="7772400" cy="1143000"/>
          </a:xfrm>
        </p:spPr>
        <p:txBody>
          <a:bodyPr/>
          <a:lstStyle/>
          <a:p>
            <a:pPr algn="l" eaLnBrk="1" hangingPunct="1"/>
            <a:r>
              <a:rPr lang="en-US" sz="3500" smtClean="0"/>
              <a:t>2. For one hour, you travel east in your car covering 100 km .Then travel south 100 km in 2 hours. You would tell your friends that your average </a:t>
            </a:r>
            <a:r>
              <a:rPr lang="en-US" sz="3500" smtClean="0">
                <a:solidFill>
                  <a:srgbClr val="9900FF"/>
                </a:solidFill>
              </a:rPr>
              <a:t>velocity</a:t>
            </a:r>
            <a:r>
              <a:rPr lang="en-US" sz="3500" smtClean="0"/>
              <a:t> was</a:t>
            </a:r>
          </a:p>
        </p:txBody>
      </p:sp>
      <p:sp>
        <p:nvSpPr>
          <p:cNvPr id="105475" name="Rectangle 3"/>
          <p:cNvSpPr>
            <a:spLocks noGrp="1" noChangeArrowheads="1"/>
          </p:cNvSpPr>
          <p:nvPr>
            <p:ph type="body" idx="1"/>
          </p:nvPr>
        </p:nvSpPr>
        <p:spPr>
          <a:xfrm>
            <a:off x="4800600" y="3352800"/>
            <a:ext cx="3124200" cy="2667000"/>
          </a:xfrm>
          <a:noFill/>
        </p:spPr>
        <p:txBody>
          <a:bodyPr/>
          <a:lstStyle/>
          <a:p>
            <a:pPr marL="609600" indent="-609600" eaLnBrk="1" hangingPunct="1">
              <a:lnSpc>
                <a:spcPct val="90000"/>
              </a:lnSpc>
              <a:spcBef>
                <a:spcPct val="0"/>
              </a:spcBef>
              <a:buFontTx/>
              <a:buAutoNum type="alphaUcPeriod"/>
            </a:pPr>
            <a:r>
              <a:rPr lang="en-US" sz="3500" smtClean="0">
                <a:cs typeface="Times New Roman" pitchFamily="18" charset="0"/>
              </a:rPr>
              <a:t>47 km/hr</a:t>
            </a:r>
          </a:p>
          <a:p>
            <a:pPr marL="609600" indent="-609600" eaLnBrk="1" hangingPunct="1">
              <a:lnSpc>
                <a:spcPct val="90000"/>
              </a:lnSpc>
              <a:spcBef>
                <a:spcPct val="0"/>
              </a:spcBef>
              <a:buFontTx/>
              <a:buAutoNum type="alphaUcPeriod"/>
            </a:pPr>
            <a:r>
              <a:rPr lang="en-US" sz="3500" smtClean="0">
                <a:cs typeface="Times New Roman" pitchFamily="18" charset="0"/>
              </a:rPr>
              <a:t>67 km/hr</a:t>
            </a:r>
          </a:p>
          <a:p>
            <a:pPr marL="609600" indent="-609600" eaLnBrk="1" hangingPunct="1">
              <a:lnSpc>
                <a:spcPct val="90000"/>
              </a:lnSpc>
              <a:spcBef>
                <a:spcPct val="0"/>
              </a:spcBef>
              <a:buFontTx/>
              <a:buAutoNum type="alphaUcPeriod"/>
            </a:pPr>
            <a:r>
              <a:rPr lang="en-US" sz="3500" smtClean="0">
                <a:cs typeface="Times New Roman" pitchFamily="18" charset="0"/>
              </a:rPr>
              <a:t>75 km/hr</a:t>
            </a:r>
          </a:p>
          <a:p>
            <a:pPr marL="609600" indent="-609600" eaLnBrk="1" hangingPunct="1">
              <a:lnSpc>
                <a:spcPct val="90000"/>
              </a:lnSpc>
              <a:spcBef>
                <a:spcPct val="0"/>
              </a:spcBef>
              <a:buFontTx/>
              <a:buAutoNum type="alphaUcPeriod"/>
            </a:pPr>
            <a:r>
              <a:rPr lang="en-US" sz="3500" smtClean="0">
                <a:cs typeface="Times New Roman" pitchFamily="18" charset="0"/>
              </a:rPr>
              <a:t>141 km/hr</a:t>
            </a:r>
          </a:p>
          <a:p>
            <a:pPr marL="609600" indent="-609600" eaLnBrk="1" hangingPunct="1">
              <a:lnSpc>
                <a:spcPct val="90000"/>
              </a:lnSpc>
              <a:spcBef>
                <a:spcPct val="0"/>
              </a:spcBef>
              <a:buFontTx/>
              <a:buAutoNum type="alphaUcPeriod"/>
            </a:pPr>
            <a:r>
              <a:rPr lang="en-US" sz="3500" smtClean="0">
                <a:cs typeface="Times New Roman" pitchFamily="18" charset="0"/>
              </a:rPr>
              <a:t>200 km/hr</a:t>
            </a:r>
          </a:p>
          <a:p>
            <a:pPr marL="609600" indent="-609600" eaLnBrk="1" hangingPunct="1">
              <a:lnSpc>
                <a:spcPct val="90000"/>
              </a:lnSpc>
              <a:spcBef>
                <a:spcPct val="0"/>
              </a:spcBef>
              <a:buFontTx/>
              <a:buAutoNum type="alphaUcPeriod"/>
            </a:pPr>
            <a:endParaRPr lang="en-US" sz="3500" smtClean="0">
              <a:cs typeface="Times New Roman" pitchFamily="18" charset="0"/>
            </a:endParaRPr>
          </a:p>
          <a:p>
            <a:pPr marL="609600" indent="-609600" eaLnBrk="1" hangingPunct="1">
              <a:lnSpc>
                <a:spcPct val="90000"/>
              </a:lnSpc>
              <a:spcBef>
                <a:spcPct val="0"/>
              </a:spcBef>
              <a:buFontTx/>
              <a:buAutoNum type="alphaUcPeriod"/>
            </a:pPr>
            <a:endParaRPr lang="en-US" sz="1800" smtClean="0">
              <a:cs typeface="Times New Roman" pitchFamily="18" charset="0"/>
            </a:endParaRPr>
          </a:p>
          <a:p>
            <a:pPr marL="609600" indent="-609600" eaLnBrk="1" hangingPunct="1">
              <a:lnSpc>
                <a:spcPct val="90000"/>
              </a:lnSpc>
              <a:spcBef>
                <a:spcPct val="0"/>
              </a:spcBef>
              <a:buFontTx/>
              <a:buAutoNum type="alphaUcPeriod"/>
            </a:pPr>
            <a:endParaRPr lang="en-US" sz="1800" smtClean="0">
              <a:cs typeface="Times New Roman" pitchFamily="18" charset="0"/>
            </a:endParaRPr>
          </a:p>
          <a:p>
            <a:pPr marL="609600" indent="-609600" eaLnBrk="1" hangingPunct="1">
              <a:lnSpc>
                <a:spcPct val="90000"/>
              </a:lnSpc>
              <a:spcBef>
                <a:spcPct val="0"/>
              </a:spcBef>
              <a:buFontTx/>
              <a:buAutoNum type="alphaUcPeriod"/>
            </a:pPr>
            <a:endParaRPr lang="en-US" sz="1200" smtClean="0">
              <a:cs typeface="Times New Roman" pitchFamily="18" charset="0"/>
            </a:endParaRPr>
          </a:p>
          <a:p>
            <a:pPr marL="609600" indent="-609600" eaLnBrk="1" hangingPunct="1">
              <a:lnSpc>
                <a:spcPct val="90000"/>
              </a:lnSpc>
            </a:pPr>
            <a:endParaRPr lang="en-US" smtClean="0"/>
          </a:p>
        </p:txBody>
      </p:sp>
      <p:pic>
        <p:nvPicPr>
          <p:cNvPr id="105476" name="Picture 4" descr="file:///G:/physics/clicker%20questions%20from%20CU/2010%20Franklin/ConceptTests/vectors/figures/vectors02.jpg"/>
          <p:cNvPicPr>
            <a:picLocks noChangeAspect="1" noChangeArrowheads="1"/>
          </p:cNvPicPr>
          <p:nvPr/>
        </p:nvPicPr>
        <p:blipFill>
          <a:blip r:embed="rId3" r:link="rId4" cstate="print"/>
          <a:srcRect/>
          <a:stretch>
            <a:fillRect/>
          </a:stretch>
        </p:blipFill>
        <p:spPr bwMode="auto">
          <a:xfrm>
            <a:off x="609600" y="2667000"/>
            <a:ext cx="2803525"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066800"/>
            <a:ext cx="8839200" cy="1143000"/>
          </a:xfrm>
        </p:spPr>
        <p:txBody>
          <a:bodyPr/>
          <a:lstStyle/>
          <a:p>
            <a:pPr algn="l" eaLnBrk="1" hangingPunct="1"/>
            <a:r>
              <a:rPr lang="en-US" sz="3200" smtClean="0">
                <a:cs typeface="Times New Roman" pitchFamily="18" charset="0"/>
              </a:rPr>
              <a:t>3. You have already traveled east in your car 100 km in 1 hr and then south 100 km in 2 hrs. To get back home, you then drive west 100 km for 3 hours and then go north 100 km in 4 hours.</a:t>
            </a:r>
            <a:r>
              <a:rPr lang="en-US" smtClean="0">
                <a:cs typeface="Times New Roman" pitchFamily="18" charset="0"/>
              </a:rPr>
              <a:t> </a:t>
            </a:r>
            <a:r>
              <a:rPr lang="en-US" sz="3200" smtClean="0">
                <a:cs typeface="Times New Roman" pitchFamily="18" charset="0"/>
              </a:rPr>
              <a:t>You would say your average </a:t>
            </a:r>
            <a:r>
              <a:rPr lang="en-US" sz="3200" smtClean="0">
                <a:solidFill>
                  <a:srgbClr val="9900FF"/>
                </a:solidFill>
                <a:cs typeface="Times New Roman" pitchFamily="18" charset="0"/>
              </a:rPr>
              <a:t>velocity </a:t>
            </a:r>
            <a:r>
              <a:rPr lang="en-US" sz="3200" smtClean="0">
                <a:solidFill>
                  <a:schemeClr val="tx1"/>
                </a:solidFill>
                <a:cs typeface="Times New Roman" pitchFamily="18" charset="0"/>
              </a:rPr>
              <a:t>for the total trip</a:t>
            </a:r>
            <a:r>
              <a:rPr lang="en-US" sz="3200" smtClean="0">
                <a:solidFill>
                  <a:srgbClr val="9900FF"/>
                </a:solidFill>
                <a:cs typeface="Times New Roman" pitchFamily="18" charset="0"/>
              </a:rPr>
              <a:t> </a:t>
            </a:r>
            <a:r>
              <a:rPr lang="en-US" sz="3200" smtClean="0">
                <a:solidFill>
                  <a:schemeClr val="tx1"/>
                </a:solidFill>
                <a:cs typeface="Times New Roman" pitchFamily="18" charset="0"/>
              </a:rPr>
              <a:t>was</a:t>
            </a:r>
            <a:endParaRPr lang="en-US" sz="3200" smtClean="0">
              <a:solidFill>
                <a:srgbClr val="9900FF"/>
              </a:solidFill>
              <a:cs typeface="Times New Roman" pitchFamily="18" charset="0"/>
            </a:endParaRPr>
          </a:p>
        </p:txBody>
      </p:sp>
      <p:sp>
        <p:nvSpPr>
          <p:cNvPr id="106499" name="Rectangle 3"/>
          <p:cNvSpPr>
            <a:spLocks noChangeArrowheads="1"/>
          </p:cNvSpPr>
          <p:nvPr/>
        </p:nvSpPr>
        <p:spPr bwMode="auto">
          <a:xfrm>
            <a:off x="3711575" y="2476500"/>
            <a:ext cx="9144000" cy="0"/>
          </a:xfrm>
          <a:prstGeom prst="rect">
            <a:avLst/>
          </a:prstGeom>
          <a:noFill/>
          <a:ln w="9525">
            <a:noFill/>
            <a:miter lim="800000"/>
            <a:headEnd/>
            <a:tailEnd/>
          </a:ln>
        </p:spPr>
        <p:txBody>
          <a:bodyPr>
            <a:spAutoFit/>
          </a:bodyPr>
          <a:lstStyle/>
          <a:p>
            <a:endParaRPr lang="en-US"/>
          </a:p>
        </p:txBody>
      </p:sp>
      <p:pic>
        <p:nvPicPr>
          <p:cNvPr id="106500" name="Picture 4" descr="file:///G:/physics/clicker%20questions%20from%20CU/2010%20Franklin/ConceptTests/vectors/figures/vectors04.jpg"/>
          <p:cNvPicPr>
            <a:picLocks noChangeAspect="1" noChangeArrowheads="1"/>
          </p:cNvPicPr>
          <p:nvPr/>
        </p:nvPicPr>
        <p:blipFill>
          <a:blip r:embed="rId3" r:link="rId4" cstate="print"/>
          <a:srcRect/>
          <a:stretch>
            <a:fillRect/>
          </a:stretch>
        </p:blipFill>
        <p:spPr bwMode="auto">
          <a:xfrm>
            <a:off x="533400" y="3276600"/>
            <a:ext cx="2617788" cy="2895600"/>
          </a:xfrm>
          <a:prstGeom prst="rect">
            <a:avLst/>
          </a:prstGeom>
          <a:noFill/>
          <a:ln w="9525">
            <a:noFill/>
            <a:miter lim="800000"/>
            <a:headEnd/>
            <a:tailEnd/>
          </a:ln>
        </p:spPr>
      </p:pic>
      <p:sp>
        <p:nvSpPr>
          <p:cNvPr id="106501" name="Text Box 5"/>
          <p:cNvSpPr txBox="1">
            <a:spLocks noChangeArrowheads="1"/>
          </p:cNvSpPr>
          <p:nvPr/>
        </p:nvSpPr>
        <p:spPr bwMode="auto">
          <a:xfrm>
            <a:off x="4191000" y="3124200"/>
            <a:ext cx="4495800" cy="4238625"/>
          </a:xfrm>
          <a:prstGeom prst="rect">
            <a:avLst/>
          </a:prstGeom>
          <a:noFill/>
          <a:ln w="9525">
            <a:noFill/>
            <a:miter lim="800000"/>
            <a:headEnd/>
            <a:tailEnd/>
          </a:ln>
        </p:spPr>
        <p:txBody>
          <a:bodyPr>
            <a:spAutoFit/>
          </a:bodyPr>
          <a:lstStyle/>
          <a:p>
            <a:pPr marL="457200" indent="-457200">
              <a:spcBef>
                <a:spcPct val="50000"/>
              </a:spcBef>
              <a:buFontTx/>
              <a:buAutoNum type="alphaUcPeriod"/>
            </a:pPr>
            <a:r>
              <a:rPr lang="en-US" sz="3200">
                <a:cs typeface="Times New Roman" pitchFamily="18" charset="0"/>
              </a:rPr>
              <a:t>20 km/hr</a:t>
            </a:r>
          </a:p>
          <a:p>
            <a:pPr marL="457200" indent="-457200">
              <a:spcBef>
                <a:spcPct val="50000"/>
              </a:spcBef>
              <a:buFontTx/>
              <a:buAutoNum type="alphaUcPeriod"/>
            </a:pPr>
            <a:r>
              <a:rPr lang="en-US" sz="3200">
                <a:cs typeface="Times New Roman" pitchFamily="18" charset="0"/>
              </a:rPr>
              <a:t>40 km/hr</a:t>
            </a:r>
          </a:p>
          <a:p>
            <a:pPr marL="457200" indent="-457200">
              <a:spcBef>
                <a:spcPct val="50000"/>
              </a:spcBef>
              <a:buFontTx/>
              <a:buAutoNum type="alphaUcPeriod"/>
            </a:pPr>
            <a:r>
              <a:rPr lang="en-US" sz="3200">
                <a:cs typeface="Times New Roman" pitchFamily="18" charset="0"/>
              </a:rPr>
              <a:t>60 km/hr</a:t>
            </a:r>
          </a:p>
          <a:p>
            <a:pPr marL="457200" indent="-457200">
              <a:spcBef>
                <a:spcPct val="50000"/>
              </a:spcBef>
              <a:buFontTx/>
              <a:buAutoNum type="alphaUcPeriod"/>
            </a:pPr>
            <a:r>
              <a:rPr lang="en-US" sz="3200">
                <a:cs typeface="Times New Roman" pitchFamily="18" charset="0"/>
              </a:rPr>
              <a:t>100 km/hr</a:t>
            </a:r>
          </a:p>
          <a:p>
            <a:pPr marL="457200" indent="-457200">
              <a:spcBef>
                <a:spcPct val="50000"/>
              </a:spcBef>
              <a:buFontTx/>
              <a:buAutoNum type="alphaUcPeriod"/>
            </a:pPr>
            <a:r>
              <a:rPr lang="en-US" sz="3200">
                <a:cs typeface="Times New Roman" pitchFamily="18" charset="0"/>
              </a:rPr>
              <a:t>None of the above</a:t>
            </a:r>
          </a:p>
          <a:p>
            <a:pPr marL="457200" indent="-457200">
              <a:spcBef>
                <a:spcPct val="50000"/>
              </a:spcBef>
            </a:pPr>
            <a:endParaRPr lang="en-US" sz="3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52400" y="1066800"/>
            <a:ext cx="8610600" cy="1143000"/>
          </a:xfrm>
        </p:spPr>
        <p:txBody>
          <a:bodyPr/>
          <a:lstStyle/>
          <a:p>
            <a:pPr algn="l" eaLnBrk="1" hangingPunct="1"/>
            <a:r>
              <a:rPr lang="en-US" sz="3200" smtClean="0">
                <a:cs typeface="Times New Roman" pitchFamily="18" charset="0"/>
              </a:rPr>
              <a:t>4. You fly east in an airplane for 100 km. You then turn left 60 degrees and travel 200 km. How far </a:t>
            </a:r>
            <a:r>
              <a:rPr lang="en-US" sz="3200" smtClean="0">
                <a:solidFill>
                  <a:srgbClr val="FF5050"/>
                </a:solidFill>
                <a:cs typeface="Times New Roman" pitchFamily="18" charset="0"/>
              </a:rPr>
              <a:t>east</a:t>
            </a:r>
            <a:r>
              <a:rPr lang="en-US" sz="3200" smtClean="0">
                <a:cs typeface="Times New Roman" pitchFamily="18" charset="0"/>
              </a:rPr>
              <a:t> of the starting point are you? (approximately) </a:t>
            </a:r>
            <a:r>
              <a:rPr lang="en-US" smtClean="0">
                <a:cs typeface="Times New Roman" pitchFamily="18" charset="0"/>
              </a:rPr>
              <a:t/>
            </a:r>
            <a:br>
              <a:rPr lang="en-US" smtClean="0">
                <a:cs typeface="Times New Roman" pitchFamily="18" charset="0"/>
              </a:rPr>
            </a:br>
            <a:endParaRPr lang="en-US" smtClean="0">
              <a:cs typeface="Times New Roman" pitchFamily="18" charset="0"/>
            </a:endParaRPr>
          </a:p>
        </p:txBody>
      </p:sp>
      <p:sp>
        <p:nvSpPr>
          <p:cNvPr id="107523" name="Rectangle 3"/>
          <p:cNvSpPr>
            <a:spLocks noChangeArrowheads="1"/>
          </p:cNvSpPr>
          <p:nvPr/>
        </p:nvSpPr>
        <p:spPr bwMode="auto">
          <a:xfrm>
            <a:off x="3509963" y="2476500"/>
            <a:ext cx="9144000" cy="0"/>
          </a:xfrm>
          <a:prstGeom prst="rect">
            <a:avLst/>
          </a:prstGeom>
          <a:noFill/>
          <a:ln w="9525">
            <a:noFill/>
            <a:miter lim="800000"/>
            <a:headEnd/>
            <a:tailEnd/>
          </a:ln>
        </p:spPr>
        <p:txBody>
          <a:bodyPr>
            <a:spAutoFit/>
          </a:bodyPr>
          <a:lstStyle/>
          <a:p>
            <a:endParaRPr lang="en-US"/>
          </a:p>
        </p:txBody>
      </p:sp>
      <p:pic>
        <p:nvPicPr>
          <p:cNvPr id="107524" name="Picture 4" descr="file:///G:/physics/clicker%20questions%20from%20CU/2010%20Franklin/ConceptTests/vectors/figures/eastthenleft60.jpg"/>
          <p:cNvPicPr>
            <a:picLocks noChangeAspect="1" noChangeArrowheads="1"/>
          </p:cNvPicPr>
          <p:nvPr/>
        </p:nvPicPr>
        <p:blipFill>
          <a:blip r:embed="rId3" r:link="rId4" cstate="print"/>
          <a:srcRect/>
          <a:stretch>
            <a:fillRect/>
          </a:stretch>
        </p:blipFill>
        <p:spPr bwMode="auto">
          <a:xfrm>
            <a:off x="685800" y="2057400"/>
            <a:ext cx="3276600" cy="2936875"/>
          </a:xfrm>
          <a:prstGeom prst="rect">
            <a:avLst/>
          </a:prstGeom>
          <a:noFill/>
          <a:ln w="9525">
            <a:noFill/>
            <a:miter lim="800000"/>
            <a:headEnd/>
            <a:tailEnd/>
          </a:ln>
        </p:spPr>
      </p:pic>
      <p:sp>
        <p:nvSpPr>
          <p:cNvPr id="107525" name="Text Box 5"/>
          <p:cNvSpPr txBox="1">
            <a:spLocks noChangeArrowheads="1"/>
          </p:cNvSpPr>
          <p:nvPr/>
        </p:nvSpPr>
        <p:spPr bwMode="auto">
          <a:xfrm>
            <a:off x="4343400" y="2438400"/>
            <a:ext cx="4495800" cy="3825875"/>
          </a:xfrm>
          <a:prstGeom prst="rect">
            <a:avLst/>
          </a:prstGeom>
          <a:noFill/>
          <a:ln w="9525">
            <a:noFill/>
            <a:miter lim="800000"/>
            <a:headEnd/>
            <a:tailEnd/>
          </a:ln>
        </p:spPr>
        <p:txBody>
          <a:bodyPr>
            <a:spAutoFit/>
          </a:bodyPr>
          <a:lstStyle/>
          <a:p>
            <a:pPr marL="457200" indent="-457200">
              <a:spcBef>
                <a:spcPct val="50000"/>
              </a:spcBef>
              <a:buFontTx/>
              <a:buAutoNum type="alphaUcPeriod"/>
            </a:pPr>
            <a:r>
              <a:rPr lang="en-US" sz="3500">
                <a:cs typeface="Times New Roman" pitchFamily="18" charset="0"/>
              </a:rPr>
              <a:t>100 km</a:t>
            </a:r>
          </a:p>
          <a:p>
            <a:pPr marL="457200" indent="-457200">
              <a:spcBef>
                <a:spcPct val="50000"/>
              </a:spcBef>
              <a:buFontTx/>
              <a:buAutoNum type="alphaUcPeriod"/>
            </a:pPr>
            <a:r>
              <a:rPr lang="en-US" sz="3500">
                <a:cs typeface="Times New Roman" pitchFamily="18" charset="0"/>
              </a:rPr>
              <a:t>150 km</a:t>
            </a:r>
          </a:p>
          <a:p>
            <a:pPr marL="457200" indent="-457200">
              <a:spcBef>
                <a:spcPct val="50000"/>
              </a:spcBef>
              <a:buFontTx/>
              <a:buAutoNum type="alphaUcPeriod"/>
            </a:pPr>
            <a:r>
              <a:rPr lang="en-US" sz="3500">
                <a:cs typeface="Times New Roman" pitchFamily="18" charset="0"/>
              </a:rPr>
              <a:t>200 km</a:t>
            </a:r>
          </a:p>
          <a:p>
            <a:pPr marL="457200" indent="-457200">
              <a:spcBef>
                <a:spcPct val="50000"/>
              </a:spcBef>
              <a:buFontTx/>
              <a:buAutoNum type="alphaUcPeriod"/>
            </a:pPr>
            <a:r>
              <a:rPr lang="en-US" sz="3500">
                <a:cs typeface="Times New Roman" pitchFamily="18" charset="0"/>
              </a:rPr>
              <a:t>300 km</a:t>
            </a:r>
          </a:p>
          <a:p>
            <a:pPr marL="457200" indent="-457200">
              <a:spcBef>
                <a:spcPct val="50000"/>
              </a:spcBef>
              <a:buFontTx/>
              <a:buAutoNum type="alphaUcPeriod"/>
            </a:pPr>
            <a:r>
              <a:rPr lang="en-US" sz="3500">
                <a:cs typeface="Times New Roman" pitchFamily="18" charset="0"/>
              </a:rPr>
              <a:t>none of the above</a:t>
            </a:r>
            <a:endParaRPr lang="en-US" sz="35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04800" y="762000"/>
            <a:ext cx="8458200" cy="1143000"/>
          </a:xfrm>
        </p:spPr>
        <p:txBody>
          <a:bodyPr/>
          <a:lstStyle/>
          <a:p>
            <a:pPr algn="l" eaLnBrk="1" hangingPunct="1"/>
            <a:r>
              <a:rPr lang="en-US" sz="3200" smtClean="0">
                <a:cs typeface="Times New Roman" pitchFamily="18" charset="0"/>
              </a:rPr>
              <a:t>5. You fly east in an airplane for 100 km. You then turn left 60 degrees and fly 200 km.</a:t>
            </a:r>
            <a:r>
              <a:rPr lang="en-US" smtClean="0">
                <a:cs typeface="Times New Roman" pitchFamily="18" charset="0"/>
              </a:rPr>
              <a:t> </a:t>
            </a:r>
            <a:r>
              <a:rPr lang="en-US" sz="3200" smtClean="0">
                <a:cs typeface="Times New Roman" pitchFamily="18" charset="0"/>
              </a:rPr>
              <a:t>How far </a:t>
            </a:r>
            <a:r>
              <a:rPr lang="en-US" sz="3200" smtClean="0">
                <a:solidFill>
                  <a:schemeClr val="accent1"/>
                </a:solidFill>
                <a:cs typeface="Times New Roman" pitchFamily="18" charset="0"/>
              </a:rPr>
              <a:t>north</a:t>
            </a:r>
            <a:r>
              <a:rPr lang="en-US" sz="3200" smtClean="0">
                <a:cs typeface="Times New Roman" pitchFamily="18" charset="0"/>
              </a:rPr>
              <a:t> of the starting point are you? </a:t>
            </a:r>
            <a:r>
              <a:rPr lang="en-US" sz="2400" smtClean="0">
                <a:cs typeface="Times New Roman" pitchFamily="18" charset="0"/>
              </a:rPr>
              <a:t>(approximately)</a:t>
            </a:r>
            <a:r>
              <a:rPr lang="en-US" sz="3200" smtClean="0">
                <a:cs typeface="Times New Roman" pitchFamily="18" charset="0"/>
              </a:rPr>
              <a:t> </a:t>
            </a:r>
          </a:p>
        </p:txBody>
      </p:sp>
      <p:pic>
        <p:nvPicPr>
          <p:cNvPr id="108547" name="Picture 3" descr="file:///G:/physics/clicker%20questions%20from%20CU/2010%20Franklin/ConceptTests/vectors/figures/eastthenleft60.jpg"/>
          <p:cNvPicPr>
            <a:picLocks noChangeAspect="1" noChangeArrowheads="1"/>
          </p:cNvPicPr>
          <p:nvPr/>
        </p:nvPicPr>
        <p:blipFill>
          <a:blip r:embed="rId3" r:link="rId4" cstate="print"/>
          <a:srcRect/>
          <a:stretch>
            <a:fillRect/>
          </a:stretch>
        </p:blipFill>
        <p:spPr bwMode="auto">
          <a:xfrm>
            <a:off x="381000" y="3200400"/>
            <a:ext cx="3276600" cy="2936875"/>
          </a:xfrm>
          <a:prstGeom prst="rect">
            <a:avLst/>
          </a:prstGeom>
          <a:noFill/>
          <a:ln w="9525">
            <a:noFill/>
            <a:miter lim="800000"/>
            <a:headEnd/>
            <a:tailEnd/>
          </a:ln>
        </p:spPr>
      </p:pic>
      <p:sp>
        <p:nvSpPr>
          <p:cNvPr id="108548" name="Text Box 4"/>
          <p:cNvSpPr txBox="1">
            <a:spLocks noChangeArrowheads="1"/>
          </p:cNvSpPr>
          <p:nvPr/>
        </p:nvSpPr>
        <p:spPr bwMode="auto">
          <a:xfrm>
            <a:off x="4191000" y="2743200"/>
            <a:ext cx="4495800" cy="3825875"/>
          </a:xfrm>
          <a:prstGeom prst="rect">
            <a:avLst/>
          </a:prstGeom>
          <a:noFill/>
          <a:ln w="9525">
            <a:noFill/>
            <a:miter lim="800000"/>
            <a:headEnd/>
            <a:tailEnd/>
          </a:ln>
        </p:spPr>
        <p:txBody>
          <a:bodyPr>
            <a:spAutoFit/>
          </a:bodyPr>
          <a:lstStyle/>
          <a:p>
            <a:pPr marL="457200" indent="-457200">
              <a:spcBef>
                <a:spcPct val="50000"/>
              </a:spcBef>
              <a:buFontTx/>
              <a:buAutoNum type="alphaUcPeriod"/>
            </a:pPr>
            <a:r>
              <a:rPr lang="en-US" sz="3500">
                <a:cs typeface="Times New Roman" pitchFamily="18" charset="0"/>
              </a:rPr>
              <a:t>100 km</a:t>
            </a:r>
          </a:p>
          <a:p>
            <a:pPr marL="457200" indent="-457200">
              <a:spcBef>
                <a:spcPct val="50000"/>
              </a:spcBef>
              <a:buFontTx/>
              <a:buAutoNum type="alphaUcPeriod"/>
            </a:pPr>
            <a:r>
              <a:rPr lang="en-US" sz="3500">
                <a:cs typeface="Times New Roman" pitchFamily="18" charset="0"/>
              </a:rPr>
              <a:t>130 km</a:t>
            </a:r>
          </a:p>
          <a:p>
            <a:pPr marL="457200" indent="-457200">
              <a:spcBef>
                <a:spcPct val="50000"/>
              </a:spcBef>
              <a:buFontTx/>
              <a:buAutoNum type="alphaUcPeriod"/>
            </a:pPr>
            <a:r>
              <a:rPr lang="en-US" sz="3500">
                <a:cs typeface="Times New Roman" pitchFamily="18" charset="0"/>
              </a:rPr>
              <a:t>170 km</a:t>
            </a:r>
          </a:p>
          <a:p>
            <a:pPr marL="457200" indent="-457200">
              <a:spcBef>
                <a:spcPct val="50000"/>
              </a:spcBef>
              <a:buFontTx/>
              <a:buAutoNum type="alphaUcPeriod"/>
            </a:pPr>
            <a:r>
              <a:rPr lang="en-US" sz="3500">
                <a:cs typeface="Times New Roman" pitchFamily="18" charset="0"/>
              </a:rPr>
              <a:t>200 km</a:t>
            </a:r>
          </a:p>
          <a:p>
            <a:pPr marL="457200" indent="-457200">
              <a:spcBef>
                <a:spcPct val="50000"/>
              </a:spcBef>
              <a:buFontTx/>
              <a:buAutoNum type="alphaUcPeriod"/>
            </a:pPr>
            <a:r>
              <a:rPr lang="en-US" sz="3500">
                <a:cs typeface="Times New Roman" pitchFamily="18" charset="0"/>
              </a:rPr>
              <a:t>none of the above</a:t>
            </a:r>
            <a:endParaRPr lang="en-US" sz="35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304800" y="685800"/>
            <a:ext cx="8077200" cy="1143000"/>
          </a:xfrm>
        </p:spPr>
        <p:txBody>
          <a:bodyPr/>
          <a:lstStyle/>
          <a:p>
            <a:pPr algn="l" eaLnBrk="1" hangingPunct="1"/>
            <a:r>
              <a:rPr lang="en-US" sz="3200" smtClean="0">
                <a:cs typeface="Times New Roman" pitchFamily="18" charset="0"/>
              </a:rPr>
              <a:t>6. You fly east in an airplane for 100 km. You then turn left 60 degrees and fly 200 km.</a:t>
            </a:r>
            <a:r>
              <a:rPr lang="en-US" smtClean="0">
                <a:cs typeface="Times New Roman" pitchFamily="18" charset="0"/>
              </a:rPr>
              <a:t> </a:t>
            </a:r>
            <a:r>
              <a:rPr lang="en-US" sz="3200" smtClean="0">
                <a:cs typeface="Times New Roman" pitchFamily="18" charset="0"/>
              </a:rPr>
              <a:t>How far </a:t>
            </a:r>
            <a:r>
              <a:rPr lang="en-US" sz="3200" smtClean="0">
                <a:solidFill>
                  <a:schemeClr val="accent1"/>
                </a:solidFill>
                <a:cs typeface="Times New Roman" pitchFamily="18" charset="0"/>
              </a:rPr>
              <a:t>from</a:t>
            </a:r>
            <a:r>
              <a:rPr lang="en-US" sz="3200" smtClean="0">
                <a:cs typeface="Times New Roman" pitchFamily="18" charset="0"/>
              </a:rPr>
              <a:t> the starting point are you? </a:t>
            </a:r>
            <a:r>
              <a:rPr lang="en-US" sz="2400" smtClean="0">
                <a:cs typeface="Times New Roman" pitchFamily="18" charset="0"/>
              </a:rPr>
              <a:t>(approximately)</a:t>
            </a:r>
          </a:p>
        </p:txBody>
      </p:sp>
      <p:pic>
        <p:nvPicPr>
          <p:cNvPr id="109571" name="Picture 3" descr="file:///G:/physics/clicker%20questions%20from%20CU/2010%20Franklin/ConceptTests/vectors/figures/eastthenleft60.jpg"/>
          <p:cNvPicPr>
            <a:picLocks noChangeAspect="1" noChangeArrowheads="1"/>
          </p:cNvPicPr>
          <p:nvPr/>
        </p:nvPicPr>
        <p:blipFill>
          <a:blip r:embed="rId3" r:link="rId4" cstate="print"/>
          <a:srcRect/>
          <a:stretch>
            <a:fillRect/>
          </a:stretch>
        </p:blipFill>
        <p:spPr bwMode="auto">
          <a:xfrm>
            <a:off x="381000" y="3200400"/>
            <a:ext cx="3276600" cy="2936875"/>
          </a:xfrm>
          <a:prstGeom prst="rect">
            <a:avLst/>
          </a:prstGeom>
          <a:noFill/>
          <a:ln w="9525">
            <a:noFill/>
            <a:miter lim="800000"/>
            <a:headEnd/>
            <a:tailEnd/>
          </a:ln>
        </p:spPr>
      </p:pic>
      <p:sp>
        <p:nvSpPr>
          <p:cNvPr id="109572" name="Text Box 4"/>
          <p:cNvSpPr txBox="1">
            <a:spLocks noChangeArrowheads="1"/>
          </p:cNvSpPr>
          <p:nvPr/>
        </p:nvSpPr>
        <p:spPr bwMode="auto">
          <a:xfrm>
            <a:off x="4191000" y="2743200"/>
            <a:ext cx="4495800" cy="3825875"/>
          </a:xfrm>
          <a:prstGeom prst="rect">
            <a:avLst/>
          </a:prstGeom>
          <a:noFill/>
          <a:ln w="9525">
            <a:noFill/>
            <a:miter lim="800000"/>
            <a:headEnd/>
            <a:tailEnd/>
          </a:ln>
        </p:spPr>
        <p:txBody>
          <a:bodyPr>
            <a:spAutoFit/>
          </a:bodyPr>
          <a:lstStyle/>
          <a:p>
            <a:pPr marL="457200" indent="-457200">
              <a:spcBef>
                <a:spcPct val="50000"/>
              </a:spcBef>
              <a:buFontTx/>
              <a:buAutoNum type="alphaUcPeriod"/>
            </a:pPr>
            <a:r>
              <a:rPr lang="en-US" sz="3500">
                <a:cs typeface="Times New Roman" pitchFamily="18" charset="0"/>
              </a:rPr>
              <a:t>170 km</a:t>
            </a:r>
          </a:p>
          <a:p>
            <a:pPr marL="457200" indent="-457200">
              <a:spcBef>
                <a:spcPct val="50000"/>
              </a:spcBef>
              <a:buFontTx/>
              <a:buAutoNum type="alphaUcPeriod"/>
            </a:pPr>
            <a:r>
              <a:rPr lang="en-US" sz="3500">
                <a:cs typeface="Times New Roman" pitchFamily="18" charset="0"/>
              </a:rPr>
              <a:t>200 km</a:t>
            </a:r>
          </a:p>
          <a:p>
            <a:pPr marL="457200" indent="-457200">
              <a:spcBef>
                <a:spcPct val="50000"/>
              </a:spcBef>
              <a:buFontTx/>
              <a:buAutoNum type="alphaUcPeriod"/>
            </a:pPr>
            <a:r>
              <a:rPr lang="en-US" sz="3500">
                <a:cs typeface="Times New Roman" pitchFamily="18" charset="0"/>
              </a:rPr>
              <a:t>260 km</a:t>
            </a:r>
          </a:p>
          <a:p>
            <a:pPr marL="457200" indent="-457200">
              <a:spcBef>
                <a:spcPct val="50000"/>
              </a:spcBef>
              <a:buFontTx/>
              <a:buAutoNum type="alphaUcPeriod"/>
            </a:pPr>
            <a:r>
              <a:rPr lang="en-US" sz="3500">
                <a:cs typeface="Times New Roman" pitchFamily="18" charset="0"/>
              </a:rPr>
              <a:t>300 km</a:t>
            </a:r>
          </a:p>
          <a:p>
            <a:pPr marL="457200" indent="-457200">
              <a:spcBef>
                <a:spcPct val="50000"/>
              </a:spcBef>
              <a:buFontTx/>
              <a:buAutoNum type="alphaUcPeriod"/>
            </a:pPr>
            <a:r>
              <a:rPr lang="en-US" sz="3500">
                <a:cs typeface="Times New Roman" pitchFamily="18" charset="0"/>
              </a:rPr>
              <a:t>370 km</a:t>
            </a:r>
            <a:endParaRPr lang="en-US" sz="35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228600" y="228600"/>
            <a:ext cx="8915400" cy="2014538"/>
          </a:xfrm>
          <a:prstGeom prst="rect">
            <a:avLst/>
          </a:prstGeom>
          <a:noFill/>
          <a:ln w="9525">
            <a:noFill/>
            <a:miter lim="800000"/>
            <a:headEnd/>
            <a:tailEnd/>
          </a:ln>
        </p:spPr>
        <p:txBody>
          <a:bodyPr anchor="ctr">
            <a:spAutoFit/>
          </a:bodyPr>
          <a:lstStyle/>
          <a:p>
            <a:pPr>
              <a:buFontTx/>
              <a:buAutoNum type="arabicPeriod"/>
              <a:tabLst>
                <a:tab pos="228600" algn="l"/>
              </a:tabLst>
            </a:pPr>
            <a:r>
              <a:rPr lang="en-US" sz="3600">
                <a:latin typeface="Arial" pitchFamily="34" charset="0"/>
                <a:cs typeface="Times New Roman" pitchFamily="18" charset="0"/>
              </a:rPr>
              <a:t>Below is a graph of a balls motion. Which of the following gives the best interpretation of the ball’s motion?</a:t>
            </a:r>
            <a:endParaRPr lang="en-US" sz="3600">
              <a:latin typeface="Arial" pitchFamily="34" charset="0"/>
            </a:endParaRPr>
          </a:p>
          <a:p>
            <a:pPr eaLnBrk="0" hangingPunct="0">
              <a:tabLst>
                <a:tab pos="228600" algn="l"/>
              </a:tabLst>
            </a:pPr>
            <a:endParaRPr lang="en-US" sz="1800">
              <a:latin typeface="Arial" pitchFamily="34" charset="0"/>
            </a:endParaRPr>
          </a:p>
        </p:txBody>
      </p:sp>
      <p:pic>
        <p:nvPicPr>
          <p:cNvPr id="173059" name="Picture 3" descr="HW1_Q6_image"/>
          <p:cNvPicPr>
            <a:picLocks noChangeAspect="1" noChangeArrowheads="1"/>
          </p:cNvPicPr>
          <p:nvPr/>
        </p:nvPicPr>
        <p:blipFill>
          <a:blip r:embed="rId3" cstate="print"/>
          <a:srcRect/>
          <a:stretch>
            <a:fillRect/>
          </a:stretch>
        </p:blipFill>
        <p:spPr bwMode="auto">
          <a:xfrm>
            <a:off x="304800" y="2133600"/>
            <a:ext cx="3200400" cy="3200400"/>
          </a:xfrm>
          <a:prstGeom prst="rect">
            <a:avLst/>
          </a:prstGeom>
          <a:noFill/>
          <a:ln w="9525">
            <a:noFill/>
            <a:miter lim="800000"/>
            <a:headEnd/>
            <a:tailEnd/>
          </a:ln>
        </p:spPr>
      </p:pic>
      <p:sp>
        <p:nvSpPr>
          <p:cNvPr id="173060" name="Line 4"/>
          <p:cNvSpPr>
            <a:spLocks noChangeShapeType="1"/>
          </p:cNvSpPr>
          <p:nvPr/>
        </p:nvSpPr>
        <p:spPr bwMode="auto">
          <a:xfrm>
            <a:off x="1066800" y="2743200"/>
            <a:ext cx="609600" cy="0"/>
          </a:xfrm>
          <a:prstGeom prst="line">
            <a:avLst/>
          </a:prstGeom>
          <a:noFill/>
          <a:ln w="57150">
            <a:solidFill>
              <a:schemeClr val="tx1"/>
            </a:solidFill>
            <a:round/>
            <a:headEnd/>
            <a:tailEnd/>
          </a:ln>
        </p:spPr>
        <p:txBody>
          <a:bodyPr/>
          <a:lstStyle/>
          <a:p>
            <a:endParaRPr lang="en-US"/>
          </a:p>
        </p:txBody>
      </p:sp>
      <p:sp>
        <p:nvSpPr>
          <p:cNvPr id="173061" name="Line 5"/>
          <p:cNvSpPr>
            <a:spLocks noChangeShapeType="1"/>
          </p:cNvSpPr>
          <p:nvPr/>
        </p:nvSpPr>
        <p:spPr bwMode="auto">
          <a:xfrm>
            <a:off x="1676400" y="2743200"/>
            <a:ext cx="1143000" cy="1752600"/>
          </a:xfrm>
          <a:prstGeom prst="line">
            <a:avLst/>
          </a:prstGeom>
          <a:noFill/>
          <a:ln w="57150">
            <a:solidFill>
              <a:schemeClr val="tx1"/>
            </a:solidFill>
            <a:round/>
            <a:headEnd/>
            <a:tailEnd/>
          </a:ln>
        </p:spPr>
        <p:txBody>
          <a:bodyPr/>
          <a:lstStyle/>
          <a:p>
            <a:endParaRPr lang="en-US"/>
          </a:p>
        </p:txBody>
      </p:sp>
      <p:sp>
        <p:nvSpPr>
          <p:cNvPr id="173062" name="Line 6"/>
          <p:cNvSpPr>
            <a:spLocks noChangeShapeType="1"/>
          </p:cNvSpPr>
          <p:nvPr/>
        </p:nvSpPr>
        <p:spPr bwMode="auto">
          <a:xfrm>
            <a:off x="2819400" y="4495800"/>
            <a:ext cx="381000" cy="0"/>
          </a:xfrm>
          <a:prstGeom prst="line">
            <a:avLst/>
          </a:prstGeom>
          <a:noFill/>
          <a:ln w="57150">
            <a:solidFill>
              <a:schemeClr val="tx1"/>
            </a:solidFill>
            <a:round/>
            <a:headEnd/>
            <a:tailEnd/>
          </a:ln>
        </p:spPr>
        <p:txBody>
          <a:bodyPr/>
          <a:lstStyle/>
          <a:p>
            <a:endParaRPr lang="en-US"/>
          </a:p>
        </p:txBody>
      </p:sp>
    </p:spTree>
    <p:extLst>
      <p:ext uri="{BB962C8B-B14F-4D97-AF65-F5344CB8AC3E}">
        <p14:creationId xmlns:p14="http://schemas.microsoft.com/office/powerpoint/2010/main" val="30421398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04800" y="762000"/>
            <a:ext cx="7772400" cy="1143000"/>
          </a:xfrm>
        </p:spPr>
        <p:txBody>
          <a:bodyPr/>
          <a:lstStyle/>
          <a:p>
            <a:pPr algn="l" eaLnBrk="1" hangingPunct="1"/>
            <a:r>
              <a:rPr lang="en-US" sz="3200" smtClean="0">
                <a:cs typeface="Times New Roman" pitchFamily="18" charset="0"/>
              </a:rPr>
              <a:t>7. You fly east in an airplane for 100 km. You then turn left 60 degrees and fly 200 km. In what </a:t>
            </a:r>
            <a:r>
              <a:rPr lang="en-US" sz="3200" smtClean="0">
                <a:solidFill>
                  <a:srgbClr val="CC66FF"/>
                </a:solidFill>
                <a:cs typeface="Times New Roman" pitchFamily="18" charset="0"/>
              </a:rPr>
              <a:t>direction</a:t>
            </a:r>
            <a:r>
              <a:rPr lang="en-US" sz="3200" smtClean="0">
                <a:cs typeface="Times New Roman" pitchFamily="18" charset="0"/>
              </a:rPr>
              <a:t> are you from the starting point?</a:t>
            </a:r>
            <a:br>
              <a:rPr lang="en-US" sz="3200" smtClean="0">
                <a:cs typeface="Times New Roman" pitchFamily="18" charset="0"/>
              </a:rPr>
            </a:br>
            <a:endParaRPr lang="en-US" sz="3200" smtClean="0">
              <a:cs typeface="Times New Roman" pitchFamily="18" charset="0"/>
            </a:endParaRPr>
          </a:p>
        </p:txBody>
      </p:sp>
      <p:pic>
        <p:nvPicPr>
          <p:cNvPr id="110595" name="Picture 3" descr="file:///G:/physics/clicker%20questions%20from%20CU/2010%20Franklin/ConceptTests/vectors/figures/eastthenleft60.jpg"/>
          <p:cNvPicPr>
            <a:picLocks noChangeAspect="1" noChangeArrowheads="1"/>
          </p:cNvPicPr>
          <p:nvPr/>
        </p:nvPicPr>
        <p:blipFill>
          <a:blip r:embed="rId3" r:link="rId4" cstate="print"/>
          <a:srcRect/>
          <a:stretch>
            <a:fillRect/>
          </a:stretch>
        </p:blipFill>
        <p:spPr bwMode="auto">
          <a:xfrm>
            <a:off x="381000" y="3200400"/>
            <a:ext cx="3276600" cy="2936875"/>
          </a:xfrm>
          <a:prstGeom prst="rect">
            <a:avLst/>
          </a:prstGeom>
          <a:noFill/>
          <a:ln w="9525">
            <a:noFill/>
            <a:miter lim="800000"/>
            <a:headEnd/>
            <a:tailEnd/>
          </a:ln>
        </p:spPr>
      </p:pic>
      <p:sp>
        <p:nvSpPr>
          <p:cNvPr id="110596" name="Text Box 4"/>
          <p:cNvSpPr txBox="1">
            <a:spLocks noChangeArrowheads="1"/>
          </p:cNvSpPr>
          <p:nvPr/>
        </p:nvSpPr>
        <p:spPr bwMode="auto">
          <a:xfrm>
            <a:off x="4267200" y="3048000"/>
            <a:ext cx="4495800" cy="3195638"/>
          </a:xfrm>
          <a:prstGeom prst="rect">
            <a:avLst/>
          </a:prstGeom>
          <a:noFill/>
          <a:ln w="9525">
            <a:noFill/>
            <a:miter lim="800000"/>
            <a:headEnd/>
            <a:tailEnd/>
          </a:ln>
        </p:spPr>
        <p:txBody>
          <a:bodyPr>
            <a:spAutoFit/>
          </a:bodyPr>
          <a:lstStyle/>
          <a:p>
            <a:pPr marL="457200" indent="-457200">
              <a:spcBef>
                <a:spcPct val="50000"/>
              </a:spcBef>
              <a:buFontTx/>
              <a:buAutoNum type="alphaUcPeriod"/>
            </a:pPr>
            <a:r>
              <a:rPr lang="en-US">
                <a:cs typeface="Times New Roman" pitchFamily="18" charset="0"/>
              </a:rPr>
              <a:t>South of west</a:t>
            </a:r>
          </a:p>
          <a:p>
            <a:pPr marL="457200" indent="-457200">
              <a:spcBef>
                <a:spcPct val="50000"/>
              </a:spcBef>
              <a:buFontTx/>
              <a:buAutoNum type="alphaUcPeriod"/>
            </a:pPr>
            <a:r>
              <a:rPr lang="en-US">
                <a:cs typeface="Times New Roman" pitchFamily="18" charset="0"/>
              </a:rPr>
              <a:t>Directly southwest</a:t>
            </a:r>
          </a:p>
          <a:p>
            <a:pPr marL="457200" indent="-457200">
              <a:spcBef>
                <a:spcPct val="50000"/>
              </a:spcBef>
              <a:buFontTx/>
              <a:buAutoNum type="alphaUcPeriod"/>
            </a:pPr>
            <a:r>
              <a:rPr lang="en-US">
                <a:cs typeface="Times New Roman" pitchFamily="18" charset="0"/>
              </a:rPr>
              <a:t>Directly northeast</a:t>
            </a:r>
          </a:p>
          <a:p>
            <a:pPr marL="457200" indent="-457200">
              <a:spcBef>
                <a:spcPct val="50000"/>
              </a:spcBef>
              <a:buFontTx/>
              <a:buAutoNum type="alphaUcPeriod"/>
            </a:pPr>
            <a:r>
              <a:rPr lang="en-US">
                <a:cs typeface="Times New Roman" pitchFamily="18" charset="0"/>
              </a:rPr>
              <a:t>North of east</a:t>
            </a:r>
          </a:p>
          <a:p>
            <a:pPr marL="457200" indent="-457200">
              <a:spcBef>
                <a:spcPct val="50000"/>
              </a:spcBef>
              <a:buFontTx/>
              <a:buAutoNum type="alphaUcPeriod"/>
            </a:pPr>
            <a:r>
              <a:rPr lang="en-US">
                <a:cs typeface="Times New Roman" pitchFamily="18" charset="0"/>
              </a:rPr>
              <a:t>None of the above</a:t>
            </a:r>
          </a:p>
          <a:p>
            <a:pPr marL="457200" indent="-457200">
              <a:spcBef>
                <a:spcPct val="50000"/>
              </a:spcBef>
            </a:pP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ctrTitle"/>
          </p:nvPr>
        </p:nvSpPr>
        <p:spPr>
          <a:xfrm>
            <a:off x="609600" y="838200"/>
            <a:ext cx="7772400" cy="1143000"/>
          </a:xfrm>
        </p:spPr>
        <p:txBody>
          <a:bodyPr/>
          <a:lstStyle/>
          <a:p>
            <a:pPr eaLnBrk="1" hangingPunct="1"/>
            <a:r>
              <a:rPr lang="en-US" i="1" dirty="0" smtClean="0">
                <a:hlinkClick r:id="rId3"/>
              </a:rPr>
              <a:t>Projectile Motion</a:t>
            </a:r>
            <a:r>
              <a:rPr lang="en-US" i="1" dirty="0" smtClean="0"/>
              <a:t/>
            </a:r>
            <a:br>
              <a:rPr lang="en-US" i="1" dirty="0" smtClean="0"/>
            </a:br>
            <a:r>
              <a:rPr lang="en-US" dirty="0" smtClean="0">
                <a:hlinkClick r:id="rId4"/>
              </a:rPr>
              <a:t>Activity</a:t>
            </a:r>
            <a:endParaRPr lang="en-US" dirty="0" smtClean="0"/>
          </a:p>
        </p:txBody>
      </p:sp>
      <p:sp>
        <p:nvSpPr>
          <p:cNvPr id="154627" name="Rectangle 3"/>
          <p:cNvSpPr>
            <a:spLocks noGrp="1" noChangeArrowheads="1"/>
          </p:cNvSpPr>
          <p:nvPr>
            <p:ph type="subTitle" idx="1"/>
          </p:nvPr>
        </p:nvSpPr>
        <p:spPr>
          <a:xfrm>
            <a:off x="1066800" y="2133600"/>
            <a:ext cx="7315200" cy="1752600"/>
          </a:xfrm>
        </p:spPr>
        <p:txBody>
          <a:bodyPr/>
          <a:lstStyle/>
          <a:p>
            <a:pPr eaLnBrk="1" hangingPunct="1"/>
            <a:r>
              <a:rPr lang="en-US" smtClean="0"/>
              <a:t>Trish Loeblein </a:t>
            </a:r>
          </a:p>
          <a:p>
            <a:pPr eaLnBrk="1" hangingPunct="1"/>
            <a:r>
              <a:rPr lang="en-US" sz="1800" smtClean="0"/>
              <a:t>June 08</a:t>
            </a:r>
          </a:p>
          <a:p>
            <a:pPr algn="l" eaLnBrk="1" hangingPunct="1"/>
            <a:r>
              <a:rPr lang="en-US" smtClean="0"/>
              <a:t>Download the lesson plan and student directions for the lab </a:t>
            </a:r>
            <a:r>
              <a:rPr lang="en-US" smtClean="0">
                <a:hlinkClick r:id="rId5"/>
              </a:rPr>
              <a:t>HERE</a:t>
            </a:r>
            <a:endParaRPr lang="en-US" smtClean="0"/>
          </a:p>
          <a:p>
            <a:pPr algn="l" eaLnBrk="1" hangingPunct="1"/>
            <a:r>
              <a:rPr lang="en-US" smtClean="0"/>
              <a:t>There are some screen shots included to illustrate answers, but it would be better to use the simulation during discussion.</a:t>
            </a:r>
          </a:p>
          <a:p>
            <a:pPr eaLnBrk="1" hangingPunct="1"/>
            <a:endParaRPr lang="en-US" smtClean="0"/>
          </a:p>
        </p:txBody>
      </p:sp>
      <p:sp>
        <p:nvSpPr>
          <p:cNvPr id="4" name="TextBox 5"/>
          <p:cNvSpPr txBox="1">
            <a:spLocks noChangeArrowheads="1"/>
          </p:cNvSpPr>
          <p:nvPr/>
        </p:nvSpPr>
        <p:spPr bwMode="auto">
          <a:xfrm>
            <a:off x="3124200" y="6172200"/>
            <a:ext cx="270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hlinkClick r:id="rId6" action="ppaction://hlinkfile"/>
              </a:rPr>
              <a:t>phet.colorado.edu</a:t>
            </a:r>
            <a:endParaRPr lang="en-US" dirty="0"/>
          </a:p>
        </p:txBody>
      </p:sp>
    </p:spTree>
    <p:extLst>
      <p:ext uri="{BB962C8B-B14F-4D97-AF65-F5344CB8AC3E}">
        <p14:creationId xmlns:p14="http://schemas.microsoft.com/office/powerpoint/2010/main" val="16757933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smtClean="0"/>
              <a:t>Learning Goals</a:t>
            </a:r>
          </a:p>
        </p:txBody>
      </p:sp>
      <p:sp>
        <p:nvSpPr>
          <p:cNvPr id="155651" name="Rectangle 3"/>
          <p:cNvSpPr>
            <a:spLocks noGrp="1" noChangeArrowheads="1"/>
          </p:cNvSpPr>
          <p:nvPr>
            <p:ph type="body" idx="1"/>
          </p:nvPr>
        </p:nvSpPr>
        <p:spPr>
          <a:xfrm>
            <a:off x="609600" y="1676400"/>
            <a:ext cx="7772400" cy="4114800"/>
          </a:xfrm>
        </p:spPr>
        <p:txBody>
          <a:bodyPr/>
          <a:lstStyle/>
          <a:p>
            <a:pPr eaLnBrk="1" hangingPunct="1">
              <a:lnSpc>
                <a:spcPct val="90000"/>
              </a:lnSpc>
            </a:pPr>
            <a:r>
              <a:rPr lang="en-US" sz="3600" smtClean="0"/>
              <a:t>Predict how varying initial conditions effect a projectile path</a:t>
            </a:r>
          </a:p>
          <a:p>
            <a:pPr eaLnBrk="1" hangingPunct="1">
              <a:lnSpc>
                <a:spcPct val="90000"/>
              </a:lnSpc>
              <a:buFontTx/>
              <a:buNone/>
            </a:pPr>
            <a:endParaRPr lang="en-US" sz="3600" smtClean="0"/>
          </a:p>
          <a:p>
            <a:pPr eaLnBrk="1" hangingPunct="1">
              <a:lnSpc>
                <a:spcPct val="90000"/>
              </a:lnSpc>
              <a:buFontTx/>
              <a:buNone/>
            </a:pPr>
            <a:r>
              <a:rPr lang="en-US" sz="2800" smtClean="0"/>
              <a:t>These are part of the lesson, but not addressed in the clicker questions:</a:t>
            </a:r>
          </a:p>
          <a:p>
            <a:pPr eaLnBrk="1" hangingPunct="1">
              <a:lnSpc>
                <a:spcPct val="90000"/>
              </a:lnSpc>
            </a:pPr>
            <a:r>
              <a:rPr lang="en-US" sz="2800" smtClean="0"/>
              <a:t>Use reasoning to explain the predictions. </a:t>
            </a:r>
          </a:p>
          <a:p>
            <a:pPr eaLnBrk="1" hangingPunct="1">
              <a:lnSpc>
                <a:spcPct val="90000"/>
              </a:lnSpc>
            </a:pPr>
            <a:r>
              <a:rPr lang="en-US" sz="2800" smtClean="0"/>
              <a:t>Explain projectile motion terms in their own words. </a:t>
            </a:r>
          </a:p>
          <a:p>
            <a:pPr eaLnBrk="1" hangingPunct="1">
              <a:lnSpc>
                <a:spcPct val="90000"/>
              </a:lnSpc>
            </a:pPr>
            <a:r>
              <a:rPr lang="en-US" sz="2800" smtClean="0"/>
              <a:t>Describe why using the simulation is a good method for studying projectiles.</a:t>
            </a:r>
          </a:p>
        </p:txBody>
      </p:sp>
    </p:spTree>
    <p:extLst>
      <p:ext uri="{BB962C8B-B14F-4D97-AF65-F5344CB8AC3E}">
        <p14:creationId xmlns:p14="http://schemas.microsoft.com/office/powerpoint/2010/main" val="12684848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2"/>
          <p:cNvSpPr>
            <a:spLocks noGrp="1" noChangeArrowheads="1"/>
          </p:cNvSpPr>
          <p:nvPr>
            <p:ph type="title"/>
          </p:nvPr>
        </p:nvSpPr>
        <p:spPr>
          <a:xfrm>
            <a:off x="457200" y="381000"/>
            <a:ext cx="7772400" cy="1143000"/>
          </a:xfrm>
        </p:spPr>
        <p:txBody>
          <a:bodyPr/>
          <a:lstStyle/>
          <a:p>
            <a:pPr marL="838200" indent="-838200" eaLnBrk="1" hangingPunct="1">
              <a:buFontTx/>
              <a:buAutoNum type="arabicPeriod"/>
            </a:pPr>
            <a:r>
              <a:rPr lang="en-US" smtClean="0"/>
              <a:t>Which car will go farther?</a:t>
            </a:r>
          </a:p>
        </p:txBody>
      </p:sp>
      <p:graphicFrame>
        <p:nvGraphicFramePr>
          <p:cNvPr id="41986" name="Object 0"/>
          <p:cNvGraphicFramePr>
            <a:graphicFrameLocks noChangeAspect="1"/>
          </p:cNvGraphicFramePr>
          <p:nvPr/>
        </p:nvGraphicFramePr>
        <p:xfrm>
          <a:off x="6400800" y="2590800"/>
          <a:ext cx="2514600" cy="1754188"/>
        </p:xfrm>
        <a:graphic>
          <a:graphicData uri="http://schemas.openxmlformats.org/presentationml/2006/ole">
            <mc:AlternateContent xmlns:mc="http://schemas.openxmlformats.org/markup-compatibility/2006">
              <mc:Choice xmlns:v="urn:schemas-microsoft-com:vml" Requires="v">
                <p:oleObj spid="_x0000_s113696" name="Bitmap Image" r:id="rId4" imgW="1127858" imgH="853514" progId="PBrush">
                  <p:embed/>
                </p:oleObj>
              </mc:Choice>
              <mc:Fallback>
                <p:oleObj name="Bitmap Image" r:id="rId4" imgW="1127858" imgH="85351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993"/>
                      <a:stretch>
                        <a:fillRect/>
                      </a:stretch>
                    </p:blipFill>
                    <p:spPr bwMode="auto">
                      <a:xfrm>
                        <a:off x="6400800" y="2590800"/>
                        <a:ext cx="2514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90" name="Text Box 4"/>
          <p:cNvSpPr txBox="1">
            <a:spLocks noChangeArrowheads="1"/>
          </p:cNvSpPr>
          <p:nvPr/>
        </p:nvSpPr>
        <p:spPr bwMode="auto">
          <a:xfrm>
            <a:off x="1600200" y="4572000"/>
            <a:ext cx="3657600" cy="701675"/>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A                   B</a:t>
            </a:r>
          </a:p>
        </p:txBody>
      </p:sp>
      <p:sp>
        <p:nvSpPr>
          <p:cNvPr id="41991" name="Text Box 5"/>
          <p:cNvSpPr txBox="1">
            <a:spLocks noChangeArrowheads="1"/>
          </p:cNvSpPr>
          <p:nvPr/>
        </p:nvSpPr>
        <p:spPr bwMode="auto">
          <a:xfrm>
            <a:off x="6096000" y="4572000"/>
            <a:ext cx="2590800" cy="1736725"/>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C</a:t>
            </a:r>
            <a:r>
              <a:rPr lang="en-US" sz="4400">
                <a:solidFill>
                  <a:schemeClr val="accent2"/>
                </a:solidFill>
              </a:rPr>
              <a:t> </a:t>
            </a:r>
            <a:r>
              <a:rPr lang="en-US" sz="3200">
                <a:solidFill>
                  <a:schemeClr val="accent2"/>
                </a:solidFill>
              </a:rPr>
              <a:t>They will go the same distance</a:t>
            </a:r>
          </a:p>
        </p:txBody>
      </p:sp>
      <p:grpSp>
        <p:nvGrpSpPr>
          <p:cNvPr id="41992" name="Group 6"/>
          <p:cNvGrpSpPr>
            <a:grpSpLocks/>
          </p:cNvGrpSpPr>
          <p:nvPr/>
        </p:nvGrpSpPr>
        <p:grpSpPr bwMode="auto">
          <a:xfrm>
            <a:off x="533400" y="1524000"/>
            <a:ext cx="2755900" cy="2786063"/>
            <a:chOff x="336" y="960"/>
            <a:chExt cx="1736" cy="1755"/>
          </a:xfrm>
        </p:grpSpPr>
        <p:graphicFrame>
          <p:nvGraphicFramePr>
            <p:cNvPr id="41988" name="Object 2"/>
            <p:cNvGraphicFramePr>
              <a:graphicFrameLocks noChangeAspect="1"/>
            </p:cNvGraphicFramePr>
            <p:nvPr/>
          </p:nvGraphicFramePr>
          <p:xfrm>
            <a:off x="336" y="1227"/>
            <a:ext cx="1722" cy="1488"/>
          </p:xfrm>
          <a:graphic>
            <a:graphicData uri="http://schemas.openxmlformats.org/presentationml/2006/ole">
              <mc:AlternateContent xmlns:mc="http://schemas.openxmlformats.org/markup-compatibility/2006">
                <mc:Choice xmlns:v="urn:schemas-microsoft-com:vml" Requires="v">
                  <p:oleObj spid="_x0000_s113697" name="Bitmap Image" r:id="rId6" imgW="1691787" imgH="1516190" progId="PBrush">
                    <p:embed/>
                  </p:oleObj>
                </mc:Choice>
                <mc:Fallback>
                  <p:oleObj name="Bitmap Image" r:id="rId6" imgW="1691787" imgH="1516190"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3564"/>
                        <a:stretch>
                          <a:fillRect/>
                        </a:stretch>
                      </p:blipFill>
                      <p:spPr bwMode="auto">
                        <a:xfrm>
                          <a:off x="336" y="1227"/>
                          <a:ext cx="1722" cy="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995" name="Picture 8" descr="H:\phet\Projectile Motion\projectile buick.bmp"/>
            <p:cNvPicPr>
              <a:picLocks noChangeAspect="1" noChangeArrowheads="1"/>
            </p:cNvPicPr>
            <p:nvPr/>
          </p:nvPicPr>
          <p:blipFill>
            <a:blip r:embed="rId8" cstate="print"/>
            <a:srcRect r="84505" b="89867"/>
            <a:stretch>
              <a:fillRect/>
            </a:stretch>
          </p:blipFill>
          <p:spPr bwMode="auto">
            <a:xfrm>
              <a:off x="1392" y="960"/>
              <a:ext cx="680" cy="321"/>
            </a:xfrm>
            <a:prstGeom prst="rect">
              <a:avLst/>
            </a:prstGeom>
            <a:noFill/>
            <a:ln w="9525">
              <a:noFill/>
              <a:miter lim="800000"/>
              <a:headEnd/>
              <a:tailEnd/>
            </a:ln>
          </p:spPr>
        </p:pic>
      </p:grpSp>
      <p:grpSp>
        <p:nvGrpSpPr>
          <p:cNvPr id="41993" name="Group 9"/>
          <p:cNvGrpSpPr>
            <a:grpSpLocks/>
          </p:cNvGrpSpPr>
          <p:nvPr/>
        </p:nvGrpSpPr>
        <p:grpSpPr bwMode="auto">
          <a:xfrm>
            <a:off x="3352800" y="2057400"/>
            <a:ext cx="3365500" cy="2225675"/>
            <a:chOff x="2112" y="1296"/>
            <a:chExt cx="2120" cy="1402"/>
          </a:xfrm>
        </p:grpSpPr>
        <p:graphicFrame>
          <p:nvGraphicFramePr>
            <p:cNvPr id="41987" name="Object 1"/>
            <p:cNvGraphicFramePr>
              <a:graphicFrameLocks noChangeAspect="1"/>
            </p:cNvGraphicFramePr>
            <p:nvPr/>
          </p:nvGraphicFramePr>
          <p:xfrm>
            <a:off x="2112" y="1392"/>
            <a:ext cx="1584" cy="1306"/>
          </p:xfrm>
          <a:graphic>
            <a:graphicData uri="http://schemas.openxmlformats.org/presentationml/2006/ole">
              <mc:AlternateContent xmlns:mc="http://schemas.openxmlformats.org/markup-compatibility/2006">
                <mc:Choice xmlns:v="urn:schemas-microsoft-com:vml" Requires="v">
                  <p:oleObj spid="_x0000_s113698" name="Bitmap Image" r:id="rId9" imgW="1607619" imgH="1325995" progId="PBrush">
                    <p:embed/>
                  </p:oleObj>
                </mc:Choice>
                <mc:Fallback>
                  <p:oleObj name="Bitmap Image" r:id="rId9" imgW="1607619" imgH="1325995"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2" y="1392"/>
                          <a:ext cx="1584" cy="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994" name="Picture 11" descr="H:\phet\Projectile Motion\projectile buick.bmp"/>
            <p:cNvPicPr>
              <a:picLocks noChangeAspect="1" noChangeArrowheads="1"/>
            </p:cNvPicPr>
            <p:nvPr/>
          </p:nvPicPr>
          <p:blipFill>
            <a:blip r:embed="rId8" cstate="print"/>
            <a:srcRect r="84505" b="89867"/>
            <a:stretch>
              <a:fillRect/>
            </a:stretch>
          </p:blipFill>
          <p:spPr bwMode="auto">
            <a:xfrm>
              <a:off x="3552" y="1296"/>
              <a:ext cx="680" cy="321"/>
            </a:xfrm>
            <a:prstGeom prst="rect">
              <a:avLst/>
            </a:prstGeom>
            <a:noFill/>
            <a:ln w="9525">
              <a:noFill/>
              <a:miter lim="800000"/>
              <a:headEnd/>
              <a:tailEnd/>
            </a:ln>
          </p:spPr>
        </p:pic>
      </p:grpSp>
    </p:spTree>
    <p:extLst>
      <p:ext uri="{BB962C8B-B14F-4D97-AF65-F5344CB8AC3E}">
        <p14:creationId xmlns:p14="http://schemas.microsoft.com/office/powerpoint/2010/main" val="2803150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Grp="1" noChangeArrowheads="1"/>
          </p:cNvSpPr>
          <p:nvPr>
            <p:ph type="title"/>
          </p:nvPr>
        </p:nvSpPr>
        <p:spPr>
          <a:xfrm>
            <a:off x="304800" y="381000"/>
            <a:ext cx="8839200" cy="1143000"/>
          </a:xfrm>
        </p:spPr>
        <p:txBody>
          <a:bodyPr/>
          <a:lstStyle/>
          <a:p>
            <a:pPr algn="l" eaLnBrk="1" hangingPunct="1"/>
            <a:r>
              <a:rPr lang="en-US" smtClean="0"/>
              <a:t>2. Which will be in the air longer?</a:t>
            </a:r>
          </a:p>
        </p:txBody>
      </p:sp>
      <p:graphicFrame>
        <p:nvGraphicFramePr>
          <p:cNvPr id="43010" name="Object 1024"/>
          <p:cNvGraphicFramePr>
            <a:graphicFrameLocks noChangeAspect="1"/>
          </p:cNvGraphicFramePr>
          <p:nvPr/>
        </p:nvGraphicFramePr>
        <p:xfrm>
          <a:off x="6400800" y="2590800"/>
          <a:ext cx="2514600" cy="1754188"/>
        </p:xfrm>
        <a:graphic>
          <a:graphicData uri="http://schemas.openxmlformats.org/presentationml/2006/ole">
            <mc:AlternateContent xmlns:mc="http://schemas.openxmlformats.org/markup-compatibility/2006">
              <mc:Choice xmlns:v="urn:schemas-microsoft-com:vml" Requires="v">
                <p:oleObj spid="_x0000_s114720" name="Bitmap Image" r:id="rId4" imgW="1127858" imgH="853514" progId="PBrush">
                  <p:embed/>
                </p:oleObj>
              </mc:Choice>
              <mc:Fallback>
                <p:oleObj name="Bitmap Image" r:id="rId4" imgW="1127858" imgH="85351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993"/>
                      <a:stretch>
                        <a:fillRect/>
                      </a:stretch>
                    </p:blipFill>
                    <p:spPr bwMode="auto">
                      <a:xfrm>
                        <a:off x="6400800" y="2590800"/>
                        <a:ext cx="2514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4" name="Text Box 4"/>
          <p:cNvSpPr txBox="1">
            <a:spLocks noChangeArrowheads="1"/>
          </p:cNvSpPr>
          <p:nvPr/>
        </p:nvSpPr>
        <p:spPr bwMode="auto">
          <a:xfrm>
            <a:off x="1600200" y="4572000"/>
            <a:ext cx="3657600" cy="701675"/>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A                   B</a:t>
            </a:r>
          </a:p>
        </p:txBody>
      </p:sp>
      <p:sp>
        <p:nvSpPr>
          <p:cNvPr id="43015" name="Text Box 5"/>
          <p:cNvSpPr txBox="1">
            <a:spLocks noChangeArrowheads="1"/>
          </p:cNvSpPr>
          <p:nvPr/>
        </p:nvSpPr>
        <p:spPr bwMode="auto">
          <a:xfrm>
            <a:off x="6096000" y="4572000"/>
            <a:ext cx="2590800" cy="1249363"/>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C</a:t>
            </a:r>
            <a:r>
              <a:rPr lang="en-US" sz="4400">
                <a:solidFill>
                  <a:schemeClr val="accent2"/>
                </a:solidFill>
              </a:rPr>
              <a:t> </a:t>
            </a:r>
            <a:r>
              <a:rPr lang="en-US" sz="3200">
                <a:solidFill>
                  <a:schemeClr val="accent2"/>
                </a:solidFill>
              </a:rPr>
              <a:t>same time in air</a:t>
            </a:r>
          </a:p>
        </p:txBody>
      </p:sp>
      <p:grpSp>
        <p:nvGrpSpPr>
          <p:cNvPr id="43016" name="Group 6"/>
          <p:cNvGrpSpPr>
            <a:grpSpLocks/>
          </p:cNvGrpSpPr>
          <p:nvPr/>
        </p:nvGrpSpPr>
        <p:grpSpPr bwMode="auto">
          <a:xfrm>
            <a:off x="533400" y="1524000"/>
            <a:ext cx="2755900" cy="2786063"/>
            <a:chOff x="336" y="960"/>
            <a:chExt cx="1736" cy="1755"/>
          </a:xfrm>
        </p:grpSpPr>
        <p:graphicFrame>
          <p:nvGraphicFramePr>
            <p:cNvPr id="43012" name="Object 1026"/>
            <p:cNvGraphicFramePr>
              <a:graphicFrameLocks noChangeAspect="1"/>
            </p:cNvGraphicFramePr>
            <p:nvPr/>
          </p:nvGraphicFramePr>
          <p:xfrm>
            <a:off x="336" y="1227"/>
            <a:ext cx="1722" cy="1488"/>
          </p:xfrm>
          <a:graphic>
            <a:graphicData uri="http://schemas.openxmlformats.org/presentationml/2006/ole">
              <mc:AlternateContent xmlns:mc="http://schemas.openxmlformats.org/markup-compatibility/2006">
                <mc:Choice xmlns:v="urn:schemas-microsoft-com:vml" Requires="v">
                  <p:oleObj spid="_x0000_s114721" name="Bitmap Image" r:id="rId6" imgW="1691787" imgH="1516190" progId="PBrush">
                    <p:embed/>
                  </p:oleObj>
                </mc:Choice>
                <mc:Fallback>
                  <p:oleObj name="Bitmap Image" r:id="rId6" imgW="1691787" imgH="1516190"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3564"/>
                        <a:stretch>
                          <a:fillRect/>
                        </a:stretch>
                      </p:blipFill>
                      <p:spPr bwMode="auto">
                        <a:xfrm>
                          <a:off x="336" y="1227"/>
                          <a:ext cx="1722" cy="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3019" name="Picture 8" descr="H:\phet\Projectile Motion\projectile buick.bmp"/>
            <p:cNvPicPr>
              <a:picLocks noChangeAspect="1" noChangeArrowheads="1"/>
            </p:cNvPicPr>
            <p:nvPr/>
          </p:nvPicPr>
          <p:blipFill>
            <a:blip r:embed="rId8" cstate="print"/>
            <a:srcRect r="84505" b="89867"/>
            <a:stretch>
              <a:fillRect/>
            </a:stretch>
          </p:blipFill>
          <p:spPr bwMode="auto">
            <a:xfrm>
              <a:off x="1392" y="960"/>
              <a:ext cx="680" cy="321"/>
            </a:xfrm>
            <a:prstGeom prst="rect">
              <a:avLst/>
            </a:prstGeom>
            <a:noFill/>
            <a:ln w="9525">
              <a:noFill/>
              <a:miter lim="800000"/>
              <a:headEnd/>
              <a:tailEnd/>
            </a:ln>
          </p:spPr>
        </p:pic>
      </p:grpSp>
      <p:grpSp>
        <p:nvGrpSpPr>
          <p:cNvPr id="43017" name="Group 9"/>
          <p:cNvGrpSpPr>
            <a:grpSpLocks/>
          </p:cNvGrpSpPr>
          <p:nvPr/>
        </p:nvGrpSpPr>
        <p:grpSpPr bwMode="auto">
          <a:xfrm>
            <a:off x="3352800" y="2057400"/>
            <a:ext cx="3365500" cy="2225675"/>
            <a:chOff x="2112" y="1296"/>
            <a:chExt cx="2120" cy="1402"/>
          </a:xfrm>
        </p:grpSpPr>
        <p:graphicFrame>
          <p:nvGraphicFramePr>
            <p:cNvPr id="43011" name="Object 1025"/>
            <p:cNvGraphicFramePr>
              <a:graphicFrameLocks noChangeAspect="1"/>
            </p:cNvGraphicFramePr>
            <p:nvPr/>
          </p:nvGraphicFramePr>
          <p:xfrm>
            <a:off x="2112" y="1392"/>
            <a:ext cx="1584" cy="1306"/>
          </p:xfrm>
          <a:graphic>
            <a:graphicData uri="http://schemas.openxmlformats.org/presentationml/2006/ole">
              <mc:AlternateContent xmlns:mc="http://schemas.openxmlformats.org/markup-compatibility/2006">
                <mc:Choice xmlns:v="urn:schemas-microsoft-com:vml" Requires="v">
                  <p:oleObj spid="_x0000_s114722" name="Bitmap Image" r:id="rId9" imgW="1607619" imgH="1325995" progId="PBrush">
                    <p:embed/>
                  </p:oleObj>
                </mc:Choice>
                <mc:Fallback>
                  <p:oleObj name="Bitmap Image" r:id="rId9" imgW="1607619" imgH="1325995"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2" y="1392"/>
                          <a:ext cx="1584" cy="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3018" name="Picture 11" descr="H:\phet\Projectile Motion\projectile buick.bmp"/>
            <p:cNvPicPr>
              <a:picLocks noChangeAspect="1" noChangeArrowheads="1"/>
            </p:cNvPicPr>
            <p:nvPr/>
          </p:nvPicPr>
          <p:blipFill>
            <a:blip r:embed="rId8" cstate="print"/>
            <a:srcRect r="84505" b="89867"/>
            <a:stretch>
              <a:fillRect/>
            </a:stretch>
          </p:blipFill>
          <p:spPr bwMode="auto">
            <a:xfrm>
              <a:off x="3552" y="1296"/>
              <a:ext cx="680" cy="321"/>
            </a:xfrm>
            <a:prstGeom prst="rect">
              <a:avLst/>
            </a:prstGeom>
            <a:noFill/>
            <a:ln w="9525">
              <a:noFill/>
              <a:miter lim="800000"/>
              <a:headEnd/>
              <a:tailEnd/>
            </a:ln>
          </p:spPr>
        </p:pic>
      </p:grpSp>
    </p:spTree>
    <p:extLst>
      <p:ext uri="{BB962C8B-B14F-4D97-AF65-F5344CB8AC3E}">
        <p14:creationId xmlns:p14="http://schemas.microsoft.com/office/powerpoint/2010/main" val="40850349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2"/>
          <p:cNvSpPr>
            <a:spLocks noGrp="1" noChangeArrowheads="1"/>
          </p:cNvSpPr>
          <p:nvPr>
            <p:ph type="title"/>
          </p:nvPr>
        </p:nvSpPr>
        <p:spPr/>
        <p:txBody>
          <a:bodyPr/>
          <a:lstStyle/>
          <a:p>
            <a:pPr eaLnBrk="1" hangingPunct="1"/>
            <a:r>
              <a:rPr lang="en-US" smtClean="0"/>
              <a:t>3. Which car will go higher?</a:t>
            </a:r>
          </a:p>
        </p:txBody>
      </p:sp>
      <p:graphicFrame>
        <p:nvGraphicFramePr>
          <p:cNvPr id="44034" name="Object 0"/>
          <p:cNvGraphicFramePr>
            <a:graphicFrameLocks noChangeAspect="1"/>
          </p:cNvGraphicFramePr>
          <p:nvPr/>
        </p:nvGraphicFramePr>
        <p:xfrm>
          <a:off x="6400800" y="2590800"/>
          <a:ext cx="2514600" cy="1754188"/>
        </p:xfrm>
        <a:graphic>
          <a:graphicData uri="http://schemas.openxmlformats.org/presentationml/2006/ole">
            <mc:AlternateContent xmlns:mc="http://schemas.openxmlformats.org/markup-compatibility/2006">
              <mc:Choice xmlns:v="urn:schemas-microsoft-com:vml" Requires="v">
                <p:oleObj spid="_x0000_s115744" name="Bitmap Image" r:id="rId4" imgW="1127858" imgH="853514" progId="PBrush">
                  <p:embed/>
                </p:oleObj>
              </mc:Choice>
              <mc:Fallback>
                <p:oleObj name="Bitmap Image" r:id="rId4" imgW="1127858" imgH="85351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993"/>
                      <a:stretch>
                        <a:fillRect/>
                      </a:stretch>
                    </p:blipFill>
                    <p:spPr bwMode="auto">
                      <a:xfrm>
                        <a:off x="6400800" y="2590800"/>
                        <a:ext cx="2514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38" name="Text Box 4"/>
          <p:cNvSpPr txBox="1">
            <a:spLocks noChangeArrowheads="1"/>
          </p:cNvSpPr>
          <p:nvPr/>
        </p:nvSpPr>
        <p:spPr bwMode="auto">
          <a:xfrm>
            <a:off x="1600200" y="4572000"/>
            <a:ext cx="3657600" cy="701675"/>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A                   B</a:t>
            </a:r>
          </a:p>
        </p:txBody>
      </p:sp>
      <p:sp>
        <p:nvSpPr>
          <p:cNvPr id="44039" name="Text Box 5"/>
          <p:cNvSpPr txBox="1">
            <a:spLocks noChangeArrowheads="1"/>
          </p:cNvSpPr>
          <p:nvPr/>
        </p:nvSpPr>
        <p:spPr bwMode="auto">
          <a:xfrm>
            <a:off x="6096000" y="4572000"/>
            <a:ext cx="2590800" cy="1736725"/>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C</a:t>
            </a:r>
            <a:r>
              <a:rPr lang="en-US" sz="4400">
                <a:solidFill>
                  <a:schemeClr val="accent2"/>
                </a:solidFill>
              </a:rPr>
              <a:t> </a:t>
            </a:r>
            <a:r>
              <a:rPr lang="en-US" sz="3200">
                <a:solidFill>
                  <a:schemeClr val="accent2"/>
                </a:solidFill>
              </a:rPr>
              <a:t>They will go the same height</a:t>
            </a:r>
          </a:p>
        </p:txBody>
      </p:sp>
      <p:grpSp>
        <p:nvGrpSpPr>
          <p:cNvPr id="44040" name="Group 6"/>
          <p:cNvGrpSpPr>
            <a:grpSpLocks/>
          </p:cNvGrpSpPr>
          <p:nvPr/>
        </p:nvGrpSpPr>
        <p:grpSpPr bwMode="auto">
          <a:xfrm>
            <a:off x="533400" y="1524000"/>
            <a:ext cx="2755900" cy="2786063"/>
            <a:chOff x="336" y="960"/>
            <a:chExt cx="1736" cy="1755"/>
          </a:xfrm>
        </p:grpSpPr>
        <p:graphicFrame>
          <p:nvGraphicFramePr>
            <p:cNvPr id="44036" name="Object 2"/>
            <p:cNvGraphicFramePr>
              <a:graphicFrameLocks noChangeAspect="1"/>
            </p:cNvGraphicFramePr>
            <p:nvPr/>
          </p:nvGraphicFramePr>
          <p:xfrm>
            <a:off x="336" y="1227"/>
            <a:ext cx="1722" cy="1488"/>
          </p:xfrm>
          <a:graphic>
            <a:graphicData uri="http://schemas.openxmlformats.org/presentationml/2006/ole">
              <mc:AlternateContent xmlns:mc="http://schemas.openxmlformats.org/markup-compatibility/2006">
                <mc:Choice xmlns:v="urn:schemas-microsoft-com:vml" Requires="v">
                  <p:oleObj spid="_x0000_s115745" name="Bitmap Image" r:id="rId6" imgW="1691787" imgH="1516190" progId="PBrush">
                    <p:embed/>
                  </p:oleObj>
                </mc:Choice>
                <mc:Fallback>
                  <p:oleObj name="Bitmap Image" r:id="rId6" imgW="1691787" imgH="1516190"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3564"/>
                        <a:stretch>
                          <a:fillRect/>
                        </a:stretch>
                      </p:blipFill>
                      <p:spPr bwMode="auto">
                        <a:xfrm>
                          <a:off x="336" y="1227"/>
                          <a:ext cx="1722" cy="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043" name="Picture 8" descr="H:\phet\Projectile Motion\projectile buick.bmp"/>
            <p:cNvPicPr>
              <a:picLocks noChangeAspect="1" noChangeArrowheads="1"/>
            </p:cNvPicPr>
            <p:nvPr/>
          </p:nvPicPr>
          <p:blipFill>
            <a:blip r:embed="rId8" cstate="print"/>
            <a:srcRect r="84505" b="89867"/>
            <a:stretch>
              <a:fillRect/>
            </a:stretch>
          </p:blipFill>
          <p:spPr bwMode="auto">
            <a:xfrm>
              <a:off x="1392" y="960"/>
              <a:ext cx="680" cy="321"/>
            </a:xfrm>
            <a:prstGeom prst="rect">
              <a:avLst/>
            </a:prstGeom>
            <a:noFill/>
            <a:ln w="9525">
              <a:noFill/>
              <a:miter lim="800000"/>
              <a:headEnd/>
              <a:tailEnd/>
            </a:ln>
          </p:spPr>
        </p:pic>
      </p:grpSp>
      <p:grpSp>
        <p:nvGrpSpPr>
          <p:cNvPr id="44041" name="Group 9"/>
          <p:cNvGrpSpPr>
            <a:grpSpLocks/>
          </p:cNvGrpSpPr>
          <p:nvPr/>
        </p:nvGrpSpPr>
        <p:grpSpPr bwMode="auto">
          <a:xfrm>
            <a:off x="3352800" y="2057400"/>
            <a:ext cx="3365500" cy="2225675"/>
            <a:chOff x="2112" y="1296"/>
            <a:chExt cx="2120" cy="1402"/>
          </a:xfrm>
        </p:grpSpPr>
        <p:graphicFrame>
          <p:nvGraphicFramePr>
            <p:cNvPr id="44035" name="Object 1"/>
            <p:cNvGraphicFramePr>
              <a:graphicFrameLocks noChangeAspect="1"/>
            </p:cNvGraphicFramePr>
            <p:nvPr/>
          </p:nvGraphicFramePr>
          <p:xfrm>
            <a:off x="2112" y="1392"/>
            <a:ext cx="1584" cy="1306"/>
          </p:xfrm>
          <a:graphic>
            <a:graphicData uri="http://schemas.openxmlformats.org/presentationml/2006/ole">
              <mc:AlternateContent xmlns:mc="http://schemas.openxmlformats.org/markup-compatibility/2006">
                <mc:Choice xmlns:v="urn:schemas-microsoft-com:vml" Requires="v">
                  <p:oleObj spid="_x0000_s115746" name="Bitmap Image" r:id="rId9" imgW="1607619" imgH="1325995" progId="PBrush">
                    <p:embed/>
                  </p:oleObj>
                </mc:Choice>
                <mc:Fallback>
                  <p:oleObj name="Bitmap Image" r:id="rId9" imgW="1607619" imgH="1325995"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2" y="1392"/>
                          <a:ext cx="1584" cy="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042" name="Picture 11" descr="H:\phet\Projectile Motion\projectile buick.bmp"/>
            <p:cNvPicPr>
              <a:picLocks noChangeAspect="1" noChangeArrowheads="1"/>
            </p:cNvPicPr>
            <p:nvPr/>
          </p:nvPicPr>
          <p:blipFill>
            <a:blip r:embed="rId8" cstate="print"/>
            <a:srcRect r="84505" b="89867"/>
            <a:stretch>
              <a:fillRect/>
            </a:stretch>
          </p:blipFill>
          <p:spPr bwMode="auto">
            <a:xfrm>
              <a:off x="3552" y="1296"/>
              <a:ext cx="680" cy="321"/>
            </a:xfrm>
            <a:prstGeom prst="rect">
              <a:avLst/>
            </a:prstGeom>
            <a:noFill/>
            <a:ln w="9525">
              <a:noFill/>
              <a:miter lim="800000"/>
              <a:headEnd/>
              <a:tailEnd/>
            </a:ln>
          </p:spPr>
        </p:pic>
      </p:grpSp>
    </p:spTree>
    <p:extLst>
      <p:ext uri="{BB962C8B-B14F-4D97-AF65-F5344CB8AC3E}">
        <p14:creationId xmlns:p14="http://schemas.microsoft.com/office/powerpoint/2010/main" val="14628187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533400" y="304800"/>
            <a:ext cx="2819400" cy="609600"/>
          </a:xfrm>
        </p:spPr>
        <p:txBody>
          <a:bodyPr/>
          <a:lstStyle/>
          <a:p>
            <a:pPr marL="838200" indent="-838200" eaLnBrk="1" hangingPunct="1"/>
            <a:r>
              <a:rPr lang="en-US" smtClean="0"/>
              <a:t>Results 1-3 (angle only variation)</a:t>
            </a:r>
          </a:p>
        </p:txBody>
      </p:sp>
      <p:graphicFrame>
        <p:nvGraphicFramePr>
          <p:cNvPr id="45058" name="Object 3"/>
          <p:cNvGraphicFramePr>
            <a:graphicFrameLocks noChangeAspect="1"/>
          </p:cNvGraphicFramePr>
          <p:nvPr/>
        </p:nvGraphicFramePr>
        <p:xfrm>
          <a:off x="381000" y="0"/>
          <a:ext cx="7329488" cy="6067425"/>
        </p:xfrm>
        <a:graphic>
          <a:graphicData uri="http://schemas.openxmlformats.org/presentationml/2006/ole">
            <mc:AlternateContent xmlns:mc="http://schemas.openxmlformats.org/markup-compatibility/2006">
              <mc:Choice xmlns:v="urn:schemas-microsoft-com:vml" Requires="v">
                <p:oleObj spid="_x0000_s116748" name="Bitmap Image" r:id="rId3" imgW="6186667" imgH="5121084" progId="PBrush">
                  <p:embed/>
                </p:oleObj>
              </mc:Choice>
              <mc:Fallback>
                <p:oleObj name="Bitmap Image" r:id="rId3" imgW="6186667" imgH="512108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7329488"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0" name="Text Box 4"/>
          <p:cNvSpPr txBox="1">
            <a:spLocks noChangeArrowheads="1"/>
          </p:cNvSpPr>
          <p:nvPr/>
        </p:nvSpPr>
        <p:spPr bwMode="auto">
          <a:xfrm>
            <a:off x="1752600" y="6248400"/>
            <a:ext cx="5791200" cy="457200"/>
          </a:xfrm>
          <a:prstGeom prst="rect">
            <a:avLst/>
          </a:prstGeom>
          <a:noFill/>
          <a:ln w="9525">
            <a:noFill/>
            <a:miter lim="800000"/>
            <a:headEnd/>
            <a:tailEnd/>
          </a:ln>
        </p:spPr>
        <p:txBody>
          <a:bodyPr>
            <a:spAutoFit/>
          </a:bodyPr>
          <a:lstStyle/>
          <a:p>
            <a:pPr>
              <a:spcBef>
                <a:spcPct val="50000"/>
              </a:spcBef>
            </a:pPr>
            <a:r>
              <a:rPr lang="en-US"/>
              <a:t>Time for 75 degrees 3.6 s, 35 degrees 2.2</a:t>
            </a:r>
          </a:p>
        </p:txBody>
      </p:sp>
    </p:spTree>
    <p:extLst>
      <p:ext uri="{BB962C8B-B14F-4D97-AF65-F5344CB8AC3E}">
        <p14:creationId xmlns:p14="http://schemas.microsoft.com/office/powerpoint/2010/main" val="34070195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Rectangle 2"/>
          <p:cNvSpPr>
            <a:spLocks noGrp="1" noChangeArrowheads="1"/>
          </p:cNvSpPr>
          <p:nvPr>
            <p:ph type="title"/>
          </p:nvPr>
        </p:nvSpPr>
        <p:spPr/>
        <p:txBody>
          <a:bodyPr/>
          <a:lstStyle/>
          <a:p>
            <a:pPr eaLnBrk="1" hangingPunct="1"/>
            <a:r>
              <a:rPr lang="en-US" smtClean="0"/>
              <a:t>4. Which will go farther?</a:t>
            </a:r>
          </a:p>
        </p:txBody>
      </p:sp>
      <p:grpSp>
        <p:nvGrpSpPr>
          <p:cNvPr id="46087" name="Group 3"/>
          <p:cNvGrpSpPr>
            <a:grpSpLocks/>
          </p:cNvGrpSpPr>
          <p:nvPr/>
        </p:nvGrpSpPr>
        <p:grpSpPr bwMode="auto">
          <a:xfrm>
            <a:off x="457200" y="1752600"/>
            <a:ext cx="8305800" cy="4492625"/>
            <a:chOff x="288" y="1104"/>
            <a:chExt cx="5232" cy="2830"/>
          </a:xfrm>
        </p:grpSpPr>
        <p:grpSp>
          <p:nvGrpSpPr>
            <p:cNvPr id="46088" name="Group 4"/>
            <p:cNvGrpSpPr>
              <a:grpSpLocks/>
            </p:cNvGrpSpPr>
            <p:nvPr/>
          </p:nvGrpSpPr>
          <p:grpSpPr bwMode="auto">
            <a:xfrm>
              <a:off x="288" y="1104"/>
              <a:ext cx="1494" cy="2160"/>
              <a:chOff x="2352" y="1104"/>
              <a:chExt cx="1494" cy="2160"/>
            </a:xfrm>
          </p:grpSpPr>
          <p:pic>
            <p:nvPicPr>
              <p:cNvPr id="46092" name="Picture 5" descr="H:\phet\Projectile Motion\projectile buick.bmp"/>
              <p:cNvPicPr>
                <a:picLocks noChangeAspect="1" noChangeArrowheads="1"/>
              </p:cNvPicPr>
              <p:nvPr/>
            </p:nvPicPr>
            <p:blipFill>
              <a:blip r:embed="rId4" cstate="print"/>
              <a:srcRect r="84505" b="89867"/>
              <a:stretch>
                <a:fillRect/>
              </a:stretch>
            </p:blipFill>
            <p:spPr bwMode="auto">
              <a:xfrm>
                <a:off x="2448" y="1104"/>
                <a:ext cx="1208" cy="570"/>
              </a:xfrm>
              <a:prstGeom prst="rect">
                <a:avLst/>
              </a:prstGeom>
              <a:noFill/>
              <a:ln w="9525">
                <a:noFill/>
                <a:miter lim="800000"/>
                <a:headEnd/>
                <a:tailEnd/>
              </a:ln>
            </p:spPr>
          </p:pic>
          <p:graphicFrame>
            <p:nvGraphicFramePr>
              <p:cNvPr id="46085" name="Object 6"/>
              <p:cNvGraphicFramePr>
                <a:graphicFrameLocks noChangeAspect="1"/>
              </p:cNvGraphicFramePr>
              <p:nvPr/>
            </p:nvGraphicFramePr>
            <p:xfrm>
              <a:off x="2352" y="1680"/>
              <a:ext cx="1494" cy="1584"/>
            </p:xfrm>
            <a:graphic>
              <a:graphicData uri="http://schemas.openxmlformats.org/presentationml/2006/ole">
                <mc:AlternateContent xmlns:mc="http://schemas.openxmlformats.org/markup-compatibility/2006">
                  <mc:Choice xmlns:v="urn:schemas-microsoft-com:vml" Requires="v">
                    <p:oleObj spid="_x0000_s117802" name="Bitmap Image" r:id="rId5" imgW="1257409" imgH="1333333" progId="PBrush">
                      <p:embed/>
                    </p:oleObj>
                  </mc:Choice>
                  <mc:Fallback>
                    <p:oleObj name="Bitmap Image" r:id="rId5" imgW="1257409" imgH="133333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 y="1680"/>
                            <a:ext cx="1494" cy="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6089" name="Group 7"/>
            <p:cNvGrpSpPr>
              <a:grpSpLocks/>
            </p:cNvGrpSpPr>
            <p:nvPr/>
          </p:nvGrpSpPr>
          <p:grpSpPr bwMode="auto">
            <a:xfrm>
              <a:off x="2112" y="1200"/>
              <a:ext cx="1440" cy="2002"/>
              <a:chOff x="3744" y="1248"/>
              <a:chExt cx="1440" cy="2002"/>
            </a:xfrm>
          </p:grpSpPr>
          <p:graphicFrame>
            <p:nvGraphicFramePr>
              <p:cNvPr id="46082" name="Object 8"/>
              <p:cNvGraphicFramePr>
                <a:graphicFrameLocks noChangeAspect="1"/>
              </p:cNvGraphicFramePr>
              <p:nvPr/>
            </p:nvGraphicFramePr>
            <p:xfrm>
              <a:off x="3744" y="2016"/>
              <a:ext cx="1440" cy="1234"/>
            </p:xfrm>
            <a:graphic>
              <a:graphicData uri="http://schemas.openxmlformats.org/presentationml/2006/ole">
                <mc:AlternateContent xmlns:mc="http://schemas.openxmlformats.org/markup-compatibility/2006">
                  <mc:Choice xmlns:v="urn:schemas-microsoft-com:vml" Requires="v">
                    <p:oleObj spid="_x0000_s117803" name="Bitmap Image" r:id="rId7" imgW="1226926" imgH="1051651" progId="PBrush">
                      <p:embed/>
                    </p:oleObj>
                  </mc:Choice>
                  <mc:Fallback>
                    <p:oleObj name="Bitmap Image" r:id="rId7" imgW="1226926" imgH="1051651"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4" y="2016"/>
                            <a:ext cx="1440" cy="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3" name="Object 9"/>
              <p:cNvGraphicFramePr>
                <a:graphicFrameLocks noChangeAspect="1"/>
              </p:cNvGraphicFramePr>
              <p:nvPr/>
            </p:nvGraphicFramePr>
            <p:xfrm>
              <a:off x="3840" y="1728"/>
              <a:ext cx="1056" cy="245"/>
            </p:xfrm>
            <a:graphic>
              <a:graphicData uri="http://schemas.openxmlformats.org/presentationml/2006/ole">
                <mc:AlternateContent xmlns:mc="http://schemas.openxmlformats.org/markup-compatibility/2006">
                  <mc:Choice xmlns:v="urn:schemas-microsoft-com:vml" Requires="v">
                    <p:oleObj spid="_x0000_s117804" name="Bitmap Image" r:id="rId9" imgW="754605" imgH="175312" progId="PBrush">
                      <p:embed/>
                    </p:oleObj>
                  </mc:Choice>
                  <mc:Fallback>
                    <p:oleObj name="Bitmap Image" r:id="rId9" imgW="754605" imgH="175312"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0" y="1728"/>
                            <a:ext cx="1056"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4" name="Object 10"/>
              <p:cNvGraphicFramePr>
                <a:graphicFrameLocks noChangeAspect="1"/>
              </p:cNvGraphicFramePr>
              <p:nvPr/>
            </p:nvGraphicFramePr>
            <p:xfrm>
              <a:off x="3984" y="1248"/>
              <a:ext cx="768" cy="372"/>
            </p:xfrm>
            <a:graphic>
              <a:graphicData uri="http://schemas.openxmlformats.org/presentationml/2006/ole">
                <mc:AlternateContent xmlns:mc="http://schemas.openxmlformats.org/markup-compatibility/2006">
                  <mc:Choice xmlns:v="urn:schemas-microsoft-com:vml" Requires="v">
                    <p:oleObj spid="_x0000_s117805" name="Bitmap Image" r:id="rId11" imgW="1005927" imgH="487826" progId="PBrush">
                      <p:embed/>
                    </p:oleObj>
                  </mc:Choice>
                  <mc:Fallback>
                    <p:oleObj name="Bitmap Image" r:id="rId11" imgW="1005927" imgH="487826" progId="PBrus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4" y="1248"/>
                            <a:ext cx="76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6090" name="Text Box 11"/>
            <p:cNvSpPr txBox="1">
              <a:spLocks noChangeArrowheads="1"/>
            </p:cNvSpPr>
            <p:nvPr/>
          </p:nvSpPr>
          <p:spPr bwMode="auto">
            <a:xfrm>
              <a:off x="1008" y="3168"/>
              <a:ext cx="2304" cy="442"/>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A                   B</a:t>
              </a:r>
            </a:p>
          </p:txBody>
        </p:sp>
        <p:sp>
          <p:nvSpPr>
            <p:cNvPr id="46091" name="Text Box 12"/>
            <p:cNvSpPr txBox="1">
              <a:spLocks noChangeArrowheads="1"/>
            </p:cNvSpPr>
            <p:nvPr/>
          </p:nvSpPr>
          <p:spPr bwMode="auto">
            <a:xfrm>
              <a:off x="3648" y="3147"/>
              <a:ext cx="1872" cy="787"/>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C</a:t>
              </a:r>
              <a:r>
                <a:rPr lang="en-US" sz="4400">
                  <a:solidFill>
                    <a:schemeClr val="accent2"/>
                  </a:solidFill>
                </a:rPr>
                <a:t> </a:t>
              </a:r>
              <a:r>
                <a:rPr lang="en-US" sz="3200">
                  <a:solidFill>
                    <a:schemeClr val="accent2"/>
                  </a:solidFill>
                </a:rPr>
                <a:t>They will go same distance</a:t>
              </a:r>
            </a:p>
          </p:txBody>
        </p:sp>
      </p:grpSp>
    </p:spTree>
    <p:extLst>
      <p:ext uri="{BB962C8B-B14F-4D97-AF65-F5344CB8AC3E}">
        <p14:creationId xmlns:p14="http://schemas.microsoft.com/office/powerpoint/2010/main" val="33964056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2"/>
          <p:cNvSpPr>
            <a:spLocks noGrp="1" noChangeArrowheads="1"/>
          </p:cNvSpPr>
          <p:nvPr>
            <p:ph type="title"/>
          </p:nvPr>
        </p:nvSpPr>
        <p:spPr/>
        <p:txBody>
          <a:bodyPr/>
          <a:lstStyle/>
          <a:p>
            <a:pPr eaLnBrk="1" hangingPunct="1"/>
            <a:r>
              <a:rPr lang="en-US" smtClean="0"/>
              <a:t>5. Which will go farther?</a:t>
            </a:r>
          </a:p>
        </p:txBody>
      </p:sp>
      <p:grpSp>
        <p:nvGrpSpPr>
          <p:cNvPr id="47111" name="Group 3"/>
          <p:cNvGrpSpPr>
            <a:grpSpLocks/>
          </p:cNvGrpSpPr>
          <p:nvPr/>
        </p:nvGrpSpPr>
        <p:grpSpPr bwMode="auto">
          <a:xfrm>
            <a:off x="457200" y="1752600"/>
            <a:ext cx="8305800" cy="4492625"/>
            <a:chOff x="288" y="1104"/>
            <a:chExt cx="5232" cy="2830"/>
          </a:xfrm>
        </p:grpSpPr>
        <p:grpSp>
          <p:nvGrpSpPr>
            <p:cNvPr id="47114" name="Group 4"/>
            <p:cNvGrpSpPr>
              <a:grpSpLocks/>
            </p:cNvGrpSpPr>
            <p:nvPr/>
          </p:nvGrpSpPr>
          <p:grpSpPr bwMode="auto">
            <a:xfrm>
              <a:off x="288" y="1104"/>
              <a:ext cx="1494" cy="2160"/>
              <a:chOff x="2352" y="1104"/>
              <a:chExt cx="1494" cy="2160"/>
            </a:xfrm>
          </p:grpSpPr>
          <p:pic>
            <p:nvPicPr>
              <p:cNvPr id="47118" name="Picture 5" descr="H:\phet\Projectile Motion\projectile buick.bmp"/>
              <p:cNvPicPr>
                <a:picLocks noChangeAspect="1" noChangeArrowheads="1"/>
              </p:cNvPicPr>
              <p:nvPr/>
            </p:nvPicPr>
            <p:blipFill>
              <a:blip r:embed="rId4" cstate="print"/>
              <a:srcRect r="84505" b="89867"/>
              <a:stretch>
                <a:fillRect/>
              </a:stretch>
            </p:blipFill>
            <p:spPr bwMode="auto">
              <a:xfrm>
                <a:off x="2448" y="1104"/>
                <a:ext cx="1208" cy="570"/>
              </a:xfrm>
              <a:prstGeom prst="rect">
                <a:avLst/>
              </a:prstGeom>
              <a:noFill/>
              <a:ln w="9525">
                <a:noFill/>
                <a:miter lim="800000"/>
                <a:headEnd/>
                <a:tailEnd/>
              </a:ln>
            </p:spPr>
          </p:pic>
          <p:graphicFrame>
            <p:nvGraphicFramePr>
              <p:cNvPr id="47109" name="Object 6"/>
              <p:cNvGraphicFramePr>
                <a:graphicFrameLocks noChangeAspect="1"/>
              </p:cNvGraphicFramePr>
              <p:nvPr/>
            </p:nvGraphicFramePr>
            <p:xfrm>
              <a:off x="2352" y="1680"/>
              <a:ext cx="1494" cy="1584"/>
            </p:xfrm>
            <a:graphic>
              <a:graphicData uri="http://schemas.openxmlformats.org/presentationml/2006/ole">
                <mc:AlternateContent xmlns:mc="http://schemas.openxmlformats.org/markup-compatibility/2006">
                  <mc:Choice xmlns:v="urn:schemas-microsoft-com:vml" Requires="v">
                    <p:oleObj spid="_x0000_s118826" name="Bitmap Image" r:id="rId5" imgW="1257409" imgH="1333333" progId="PBrush">
                      <p:embed/>
                    </p:oleObj>
                  </mc:Choice>
                  <mc:Fallback>
                    <p:oleObj name="Bitmap Image" r:id="rId5" imgW="1257409" imgH="133333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 y="1680"/>
                            <a:ext cx="1494" cy="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7115" name="Group 7"/>
            <p:cNvGrpSpPr>
              <a:grpSpLocks/>
            </p:cNvGrpSpPr>
            <p:nvPr/>
          </p:nvGrpSpPr>
          <p:grpSpPr bwMode="auto">
            <a:xfrm>
              <a:off x="2112" y="1200"/>
              <a:ext cx="1440" cy="2002"/>
              <a:chOff x="3744" y="1248"/>
              <a:chExt cx="1440" cy="2002"/>
            </a:xfrm>
          </p:grpSpPr>
          <p:graphicFrame>
            <p:nvGraphicFramePr>
              <p:cNvPr id="47106" name="Object 8"/>
              <p:cNvGraphicFramePr>
                <a:graphicFrameLocks noChangeAspect="1"/>
              </p:cNvGraphicFramePr>
              <p:nvPr/>
            </p:nvGraphicFramePr>
            <p:xfrm>
              <a:off x="3744" y="2016"/>
              <a:ext cx="1440" cy="1234"/>
            </p:xfrm>
            <a:graphic>
              <a:graphicData uri="http://schemas.openxmlformats.org/presentationml/2006/ole">
                <mc:AlternateContent xmlns:mc="http://schemas.openxmlformats.org/markup-compatibility/2006">
                  <mc:Choice xmlns:v="urn:schemas-microsoft-com:vml" Requires="v">
                    <p:oleObj spid="_x0000_s118827" name="Bitmap Image" r:id="rId7" imgW="1226926" imgH="1051651" progId="PBrush">
                      <p:embed/>
                    </p:oleObj>
                  </mc:Choice>
                  <mc:Fallback>
                    <p:oleObj name="Bitmap Image" r:id="rId7" imgW="1226926" imgH="1051651"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4" y="2016"/>
                            <a:ext cx="1440" cy="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7" name="Object 9"/>
              <p:cNvGraphicFramePr>
                <a:graphicFrameLocks noChangeAspect="1"/>
              </p:cNvGraphicFramePr>
              <p:nvPr/>
            </p:nvGraphicFramePr>
            <p:xfrm>
              <a:off x="3840" y="1728"/>
              <a:ext cx="1056" cy="245"/>
            </p:xfrm>
            <a:graphic>
              <a:graphicData uri="http://schemas.openxmlformats.org/presentationml/2006/ole">
                <mc:AlternateContent xmlns:mc="http://schemas.openxmlformats.org/markup-compatibility/2006">
                  <mc:Choice xmlns:v="urn:schemas-microsoft-com:vml" Requires="v">
                    <p:oleObj spid="_x0000_s118828" name="Bitmap Image" r:id="rId9" imgW="754605" imgH="175312" progId="PBrush">
                      <p:embed/>
                    </p:oleObj>
                  </mc:Choice>
                  <mc:Fallback>
                    <p:oleObj name="Bitmap Image" r:id="rId9" imgW="754605" imgH="175312"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0" y="1728"/>
                            <a:ext cx="1056"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8" name="Object 10"/>
              <p:cNvGraphicFramePr>
                <a:graphicFrameLocks noChangeAspect="1"/>
              </p:cNvGraphicFramePr>
              <p:nvPr/>
            </p:nvGraphicFramePr>
            <p:xfrm>
              <a:off x="3984" y="1248"/>
              <a:ext cx="768" cy="372"/>
            </p:xfrm>
            <a:graphic>
              <a:graphicData uri="http://schemas.openxmlformats.org/presentationml/2006/ole">
                <mc:AlternateContent xmlns:mc="http://schemas.openxmlformats.org/markup-compatibility/2006">
                  <mc:Choice xmlns:v="urn:schemas-microsoft-com:vml" Requires="v">
                    <p:oleObj spid="_x0000_s118829" name="Bitmap Image" r:id="rId11" imgW="1005927" imgH="487826" progId="PBrush">
                      <p:embed/>
                    </p:oleObj>
                  </mc:Choice>
                  <mc:Fallback>
                    <p:oleObj name="Bitmap Image" r:id="rId11" imgW="1005927" imgH="487826" progId="PBrus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4" y="1248"/>
                            <a:ext cx="76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7116" name="Text Box 11"/>
            <p:cNvSpPr txBox="1">
              <a:spLocks noChangeArrowheads="1"/>
            </p:cNvSpPr>
            <p:nvPr/>
          </p:nvSpPr>
          <p:spPr bwMode="auto">
            <a:xfrm>
              <a:off x="1008" y="3168"/>
              <a:ext cx="2304" cy="442"/>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A                   B</a:t>
              </a:r>
            </a:p>
          </p:txBody>
        </p:sp>
        <p:sp>
          <p:nvSpPr>
            <p:cNvPr id="47117" name="Text Box 12"/>
            <p:cNvSpPr txBox="1">
              <a:spLocks noChangeArrowheads="1"/>
            </p:cNvSpPr>
            <p:nvPr/>
          </p:nvSpPr>
          <p:spPr bwMode="auto">
            <a:xfrm>
              <a:off x="3648" y="3147"/>
              <a:ext cx="1872" cy="787"/>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C</a:t>
              </a:r>
              <a:r>
                <a:rPr lang="en-US" sz="4400">
                  <a:solidFill>
                    <a:schemeClr val="accent2"/>
                  </a:solidFill>
                </a:rPr>
                <a:t> </a:t>
              </a:r>
              <a:r>
                <a:rPr lang="en-US" sz="3200">
                  <a:solidFill>
                    <a:schemeClr val="accent2"/>
                  </a:solidFill>
                </a:rPr>
                <a:t>They will go same distance</a:t>
              </a:r>
            </a:p>
          </p:txBody>
        </p:sp>
      </p:grpSp>
      <p:sp>
        <p:nvSpPr>
          <p:cNvPr id="47112" name="Text Box 13"/>
          <p:cNvSpPr txBox="1">
            <a:spLocks noChangeArrowheads="1"/>
          </p:cNvSpPr>
          <p:nvPr/>
        </p:nvSpPr>
        <p:spPr bwMode="auto">
          <a:xfrm>
            <a:off x="3679825" y="4495800"/>
            <a:ext cx="685800" cy="457200"/>
          </a:xfrm>
          <a:prstGeom prst="rect">
            <a:avLst/>
          </a:prstGeom>
          <a:noFill/>
          <a:ln w="9525">
            <a:noFill/>
            <a:miter lim="800000"/>
            <a:headEnd/>
            <a:tailEnd/>
          </a:ln>
        </p:spPr>
        <p:txBody>
          <a:bodyPr>
            <a:spAutoFit/>
          </a:bodyPr>
          <a:lstStyle/>
          <a:p>
            <a:pPr>
              <a:spcBef>
                <a:spcPct val="50000"/>
              </a:spcBef>
            </a:pPr>
            <a:r>
              <a:rPr lang="en-US" b="1">
                <a:sym typeface="Symbol" pitchFamily="18" charset="2"/>
              </a:rPr>
              <a:t></a:t>
            </a:r>
            <a:endParaRPr lang="en-US" b="1"/>
          </a:p>
        </p:txBody>
      </p:sp>
      <p:sp>
        <p:nvSpPr>
          <p:cNvPr id="47113" name="Text Box 14"/>
          <p:cNvSpPr txBox="1">
            <a:spLocks noChangeArrowheads="1"/>
          </p:cNvSpPr>
          <p:nvPr/>
        </p:nvSpPr>
        <p:spPr bwMode="auto">
          <a:xfrm>
            <a:off x="806450" y="4592638"/>
            <a:ext cx="685800" cy="457200"/>
          </a:xfrm>
          <a:prstGeom prst="rect">
            <a:avLst/>
          </a:prstGeom>
          <a:noFill/>
          <a:ln w="9525">
            <a:noFill/>
            <a:miter lim="800000"/>
            <a:headEnd/>
            <a:tailEnd/>
          </a:ln>
        </p:spPr>
        <p:txBody>
          <a:bodyPr>
            <a:spAutoFit/>
          </a:bodyPr>
          <a:lstStyle/>
          <a:p>
            <a:pPr>
              <a:spcBef>
                <a:spcPct val="50000"/>
              </a:spcBef>
            </a:pPr>
            <a:r>
              <a:rPr lang="en-US" b="1">
                <a:sym typeface="Symbol" pitchFamily="18" charset="2"/>
              </a:rPr>
              <a:t></a:t>
            </a:r>
            <a:endParaRPr lang="en-US" b="1"/>
          </a:p>
        </p:txBody>
      </p:sp>
    </p:spTree>
    <p:extLst>
      <p:ext uri="{BB962C8B-B14F-4D97-AF65-F5344CB8AC3E}">
        <p14:creationId xmlns:p14="http://schemas.microsoft.com/office/powerpoint/2010/main" val="40851471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2"/>
          <p:cNvSpPr>
            <a:spLocks noGrp="1" noChangeArrowheads="1"/>
          </p:cNvSpPr>
          <p:nvPr>
            <p:ph type="title"/>
          </p:nvPr>
        </p:nvSpPr>
        <p:spPr/>
        <p:txBody>
          <a:bodyPr/>
          <a:lstStyle/>
          <a:p>
            <a:pPr eaLnBrk="1" hangingPunct="1"/>
            <a:r>
              <a:rPr lang="en-US" smtClean="0"/>
              <a:t>6. Which will go higher?</a:t>
            </a:r>
          </a:p>
        </p:txBody>
      </p:sp>
      <p:grpSp>
        <p:nvGrpSpPr>
          <p:cNvPr id="48135" name="Group 3"/>
          <p:cNvGrpSpPr>
            <a:grpSpLocks/>
          </p:cNvGrpSpPr>
          <p:nvPr/>
        </p:nvGrpSpPr>
        <p:grpSpPr bwMode="auto">
          <a:xfrm>
            <a:off x="457200" y="1752600"/>
            <a:ext cx="2371725" cy="3429000"/>
            <a:chOff x="2352" y="1104"/>
            <a:chExt cx="1494" cy="2160"/>
          </a:xfrm>
        </p:grpSpPr>
        <p:pic>
          <p:nvPicPr>
            <p:cNvPr id="48141" name="Picture 4" descr="H:\phet\Projectile Motion\projectile buick.bmp"/>
            <p:cNvPicPr>
              <a:picLocks noChangeAspect="1" noChangeArrowheads="1"/>
            </p:cNvPicPr>
            <p:nvPr/>
          </p:nvPicPr>
          <p:blipFill>
            <a:blip r:embed="rId4" cstate="print"/>
            <a:srcRect r="84505" b="89867"/>
            <a:stretch>
              <a:fillRect/>
            </a:stretch>
          </p:blipFill>
          <p:spPr bwMode="auto">
            <a:xfrm>
              <a:off x="2448" y="1104"/>
              <a:ext cx="1208" cy="570"/>
            </a:xfrm>
            <a:prstGeom prst="rect">
              <a:avLst/>
            </a:prstGeom>
            <a:noFill/>
            <a:ln w="9525">
              <a:noFill/>
              <a:miter lim="800000"/>
              <a:headEnd/>
              <a:tailEnd/>
            </a:ln>
          </p:spPr>
        </p:pic>
        <p:graphicFrame>
          <p:nvGraphicFramePr>
            <p:cNvPr id="48133" name="Object 5"/>
            <p:cNvGraphicFramePr>
              <a:graphicFrameLocks noChangeAspect="1"/>
            </p:cNvGraphicFramePr>
            <p:nvPr/>
          </p:nvGraphicFramePr>
          <p:xfrm>
            <a:off x="2352" y="1680"/>
            <a:ext cx="1494" cy="1584"/>
          </p:xfrm>
          <a:graphic>
            <a:graphicData uri="http://schemas.openxmlformats.org/presentationml/2006/ole">
              <mc:AlternateContent xmlns:mc="http://schemas.openxmlformats.org/markup-compatibility/2006">
                <mc:Choice xmlns:v="urn:schemas-microsoft-com:vml" Requires="v">
                  <p:oleObj spid="_x0000_s119850" name="Bitmap Image" r:id="rId5" imgW="1257409" imgH="1333333" progId="PBrush">
                    <p:embed/>
                  </p:oleObj>
                </mc:Choice>
                <mc:Fallback>
                  <p:oleObj name="Bitmap Image" r:id="rId5" imgW="1257409" imgH="133333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 y="1680"/>
                          <a:ext cx="1494" cy="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8136" name="Group 6"/>
          <p:cNvGrpSpPr>
            <a:grpSpLocks/>
          </p:cNvGrpSpPr>
          <p:nvPr/>
        </p:nvGrpSpPr>
        <p:grpSpPr bwMode="auto">
          <a:xfrm>
            <a:off x="3352800" y="1905000"/>
            <a:ext cx="2286000" cy="3178175"/>
            <a:chOff x="3744" y="1248"/>
            <a:chExt cx="1440" cy="2002"/>
          </a:xfrm>
        </p:grpSpPr>
        <p:graphicFrame>
          <p:nvGraphicFramePr>
            <p:cNvPr id="48130" name="Object 7"/>
            <p:cNvGraphicFramePr>
              <a:graphicFrameLocks noChangeAspect="1"/>
            </p:cNvGraphicFramePr>
            <p:nvPr/>
          </p:nvGraphicFramePr>
          <p:xfrm>
            <a:off x="3744" y="2016"/>
            <a:ext cx="1440" cy="1234"/>
          </p:xfrm>
          <a:graphic>
            <a:graphicData uri="http://schemas.openxmlformats.org/presentationml/2006/ole">
              <mc:AlternateContent xmlns:mc="http://schemas.openxmlformats.org/markup-compatibility/2006">
                <mc:Choice xmlns:v="urn:schemas-microsoft-com:vml" Requires="v">
                  <p:oleObj spid="_x0000_s119851" name="Bitmap Image" r:id="rId7" imgW="1226926" imgH="1051651" progId="PBrush">
                    <p:embed/>
                  </p:oleObj>
                </mc:Choice>
                <mc:Fallback>
                  <p:oleObj name="Bitmap Image" r:id="rId7" imgW="1226926" imgH="1051651"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4" y="2016"/>
                          <a:ext cx="1440" cy="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1" name="Object 8"/>
            <p:cNvGraphicFramePr>
              <a:graphicFrameLocks noChangeAspect="1"/>
            </p:cNvGraphicFramePr>
            <p:nvPr/>
          </p:nvGraphicFramePr>
          <p:xfrm>
            <a:off x="3840" y="1728"/>
            <a:ext cx="1056" cy="245"/>
          </p:xfrm>
          <a:graphic>
            <a:graphicData uri="http://schemas.openxmlformats.org/presentationml/2006/ole">
              <mc:AlternateContent xmlns:mc="http://schemas.openxmlformats.org/markup-compatibility/2006">
                <mc:Choice xmlns:v="urn:schemas-microsoft-com:vml" Requires="v">
                  <p:oleObj spid="_x0000_s119852" name="Bitmap Image" r:id="rId9" imgW="754605" imgH="175312" progId="PBrush">
                    <p:embed/>
                  </p:oleObj>
                </mc:Choice>
                <mc:Fallback>
                  <p:oleObj name="Bitmap Image" r:id="rId9" imgW="754605" imgH="175312"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0" y="1728"/>
                          <a:ext cx="1056"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2" name="Object 9"/>
            <p:cNvGraphicFramePr>
              <a:graphicFrameLocks noChangeAspect="1"/>
            </p:cNvGraphicFramePr>
            <p:nvPr/>
          </p:nvGraphicFramePr>
          <p:xfrm>
            <a:off x="3984" y="1248"/>
            <a:ext cx="768" cy="372"/>
          </p:xfrm>
          <a:graphic>
            <a:graphicData uri="http://schemas.openxmlformats.org/presentationml/2006/ole">
              <mc:AlternateContent xmlns:mc="http://schemas.openxmlformats.org/markup-compatibility/2006">
                <mc:Choice xmlns:v="urn:schemas-microsoft-com:vml" Requires="v">
                  <p:oleObj spid="_x0000_s119853" name="Bitmap Image" r:id="rId11" imgW="1005927" imgH="487826" progId="PBrush">
                    <p:embed/>
                  </p:oleObj>
                </mc:Choice>
                <mc:Fallback>
                  <p:oleObj name="Bitmap Image" r:id="rId11" imgW="1005927" imgH="487826" progId="PBrus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4" y="1248"/>
                          <a:ext cx="76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8137" name="Text Box 10"/>
          <p:cNvSpPr txBox="1">
            <a:spLocks noChangeArrowheads="1"/>
          </p:cNvSpPr>
          <p:nvPr/>
        </p:nvSpPr>
        <p:spPr bwMode="auto">
          <a:xfrm>
            <a:off x="1600200" y="5029200"/>
            <a:ext cx="3657600" cy="701675"/>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A                   B</a:t>
            </a:r>
          </a:p>
        </p:txBody>
      </p:sp>
      <p:sp>
        <p:nvSpPr>
          <p:cNvPr id="48138" name="Text Box 11"/>
          <p:cNvSpPr txBox="1">
            <a:spLocks noChangeArrowheads="1"/>
          </p:cNvSpPr>
          <p:nvPr/>
        </p:nvSpPr>
        <p:spPr bwMode="auto">
          <a:xfrm>
            <a:off x="5791200" y="4995863"/>
            <a:ext cx="2971800" cy="1249362"/>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C</a:t>
            </a:r>
            <a:r>
              <a:rPr lang="en-US" sz="4400">
                <a:solidFill>
                  <a:schemeClr val="accent2"/>
                </a:solidFill>
              </a:rPr>
              <a:t> </a:t>
            </a:r>
            <a:r>
              <a:rPr lang="en-US" sz="3200">
                <a:solidFill>
                  <a:schemeClr val="accent2"/>
                </a:solidFill>
              </a:rPr>
              <a:t>They will go same height</a:t>
            </a:r>
          </a:p>
        </p:txBody>
      </p:sp>
      <p:sp>
        <p:nvSpPr>
          <p:cNvPr id="48139" name="Text Box 12"/>
          <p:cNvSpPr txBox="1">
            <a:spLocks noChangeArrowheads="1"/>
          </p:cNvSpPr>
          <p:nvPr/>
        </p:nvSpPr>
        <p:spPr bwMode="auto">
          <a:xfrm>
            <a:off x="806450" y="4592638"/>
            <a:ext cx="685800" cy="457200"/>
          </a:xfrm>
          <a:prstGeom prst="rect">
            <a:avLst/>
          </a:prstGeom>
          <a:noFill/>
          <a:ln w="9525">
            <a:noFill/>
            <a:miter lim="800000"/>
            <a:headEnd/>
            <a:tailEnd/>
          </a:ln>
        </p:spPr>
        <p:txBody>
          <a:bodyPr>
            <a:spAutoFit/>
          </a:bodyPr>
          <a:lstStyle/>
          <a:p>
            <a:pPr>
              <a:spcBef>
                <a:spcPct val="50000"/>
              </a:spcBef>
            </a:pPr>
            <a:r>
              <a:rPr lang="en-US" b="1">
                <a:sym typeface="Symbol" pitchFamily="18" charset="2"/>
              </a:rPr>
              <a:t></a:t>
            </a:r>
            <a:endParaRPr lang="en-US" b="1"/>
          </a:p>
        </p:txBody>
      </p:sp>
      <p:sp>
        <p:nvSpPr>
          <p:cNvPr id="48140" name="Text Box 13"/>
          <p:cNvSpPr txBox="1">
            <a:spLocks noChangeArrowheads="1"/>
          </p:cNvSpPr>
          <p:nvPr/>
        </p:nvSpPr>
        <p:spPr bwMode="auto">
          <a:xfrm>
            <a:off x="3657600" y="4495800"/>
            <a:ext cx="685800" cy="457200"/>
          </a:xfrm>
          <a:prstGeom prst="rect">
            <a:avLst/>
          </a:prstGeom>
          <a:noFill/>
          <a:ln w="9525">
            <a:noFill/>
            <a:miter lim="800000"/>
            <a:headEnd/>
            <a:tailEnd/>
          </a:ln>
        </p:spPr>
        <p:txBody>
          <a:bodyPr>
            <a:spAutoFit/>
          </a:bodyPr>
          <a:lstStyle/>
          <a:p>
            <a:pPr>
              <a:spcBef>
                <a:spcPct val="50000"/>
              </a:spcBef>
            </a:pPr>
            <a:r>
              <a:rPr lang="en-US" b="1">
                <a:sym typeface="Symbol" pitchFamily="18" charset="2"/>
              </a:rPr>
              <a:t></a:t>
            </a:r>
            <a:endParaRPr lang="en-US" b="1"/>
          </a:p>
        </p:txBody>
      </p:sp>
    </p:spTree>
    <p:extLst>
      <p:ext uri="{BB962C8B-B14F-4D97-AF65-F5344CB8AC3E}">
        <p14:creationId xmlns:p14="http://schemas.microsoft.com/office/powerpoint/2010/main" val="4671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685800" y="330200"/>
            <a:ext cx="8001000" cy="6527800"/>
          </a:xfrm>
          <a:prstGeom prst="rect">
            <a:avLst/>
          </a:prstGeom>
          <a:noFill/>
          <a:ln w="9525">
            <a:noFill/>
            <a:miter lim="800000"/>
            <a:headEnd/>
            <a:tailEnd/>
          </a:ln>
        </p:spPr>
        <p:txBody>
          <a:bodyPr tIns="0" bIns="0" anchor="ctr">
            <a:spAutoFit/>
          </a:bodyPr>
          <a:lstStyle/>
          <a:p>
            <a:endParaRPr lang="en-US" sz="1800">
              <a:latin typeface="Arial" pitchFamily="34" charset="0"/>
            </a:endParaRPr>
          </a:p>
          <a:p>
            <a:pPr eaLnBrk="0" hangingPunct="0">
              <a:buFontTx/>
              <a:buAutoNum type="alphaLcPeriod"/>
            </a:pPr>
            <a:r>
              <a:rPr lang="en-US" sz="2800">
                <a:latin typeface="Arial" pitchFamily="34" charset="0"/>
                <a:cs typeface="Times New Roman" pitchFamily="18" charset="0"/>
              </a:rPr>
              <a:t>The ball moves along a flat surface. Then it moves forward down a hill, and then finally stops.</a:t>
            </a:r>
          </a:p>
          <a:p>
            <a:pPr eaLnBrk="0" hangingPunct="0">
              <a:buFontTx/>
              <a:buAutoNum type="alphaLcPeriod"/>
            </a:pPr>
            <a:endParaRPr lang="en-US" sz="2800">
              <a:latin typeface="Arial" pitchFamily="34" charset="0"/>
              <a:cs typeface="Times New Roman" pitchFamily="18" charset="0"/>
            </a:endParaRPr>
          </a:p>
          <a:p>
            <a:pPr eaLnBrk="0" hangingPunct="0">
              <a:buFontTx/>
              <a:buAutoNum type="alphaLcPeriod"/>
            </a:pPr>
            <a:r>
              <a:rPr lang="en-US" sz="2800">
                <a:latin typeface="Arial" pitchFamily="34" charset="0"/>
                <a:cs typeface="Times New Roman" pitchFamily="18" charset="0"/>
              </a:rPr>
              <a:t>The ball doesn’t move at first. Then it moves forward down a hill and finally stops.</a:t>
            </a:r>
          </a:p>
          <a:p>
            <a:pPr eaLnBrk="0" hangingPunct="0">
              <a:buFontTx/>
              <a:buAutoNum type="alphaLcPeriod"/>
            </a:pPr>
            <a:endParaRPr lang="en-US" sz="2800">
              <a:latin typeface="Arial" pitchFamily="34" charset="0"/>
              <a:cs typeface="Times New Roman" pitchFamily="18" charset="0"/>
            </a:endParaRPr>
          </a:p>
          <a:p>
            <a:pPr eaLnBrk="0" hangingPunct="0">
              <a:buFontTx/>
              <a:buAutoNum type="alphaLcPeriod"/>
            </a:pPr>
            <a:r>
              <a:rPr lang="en-US" sz="2800">
                <a:latin typeface="Arial" pitchFamily="34" charset="0"/>
                <a:cs typeface="Times New Roman" pitchFamily="18" charset="0"/>
              </a:rPr>
              <a:t>The ball is moving at constant velocity. Then it slows down and stops.</a:t>
            </a:r>
          </a:p>
          <a:p>
            <a:pPr eaLnBrk="0" hangingPunct="0">
              <a:buFontTx/>
              <a:buAutoNum type="alphaLcPeriod"/>
            </a:pPr>
            <a:endParaRPr lang="en-US" sz="2800">
              <a:latin typeface="Arial" pitchFamily="34" charset="0"/>
              <a:cs typeface="Times New Roman" pitchFamily="18" charset="0"/>
            </a:endParaRPr>
          </a:p>
          <a:p>
            <a:pPr eaLnBrk="0" hangingPunct="0">
              <a:buFontTx/>
              <a:buAutoNum type="alphaLcPeriod"/>
            </a:pPr>
            <a:r>
              <a:rPr lang="en-US" sz="2800">
                <a:latin typeface="Arial" pitchFamily="34" charset="0"/>
                <a:cs typeface="Times New Roman" pitchFamily="18" charset="0"/>
              </a:rPr>
              <a:t>The ball doesn’t move at first. Then it moves backwards and then finally stops.</a:t>
            </a:r>
          </a:p>
          <a:p>
            <a:pPr eaLnBrk="0" hangingPunct="0">
              <a:buFontTx/>
              <a:buAutoNum type="alphaLcPeriod"/>
            </a:pPr>
            <a:endParaRPr lang="en-US" sz="2800">
              <a:latin typeface="Arial" pitchFamily="34" charset="0"/>
              <a:cs typeface="Times New Roman" pitchFamily="18" charset="0"/>
            </a:endParaRPr>
          </a:p>
          <a:p>
            <a:pPr eaLnBrk="0" hangingPunct="0">
              <a:buFontTx/>
              <a:buAutoNum type="alphaLcPeriod"/>
            </a:pPr>
            <a:r>
              <a:rPr lang="en-US" sz="2800">
                <a:latin typeface="Arial" pitchFamily="34" charset="0"/>
                <a:cs typeface="Times New Roman" pitchFamily="18" charset="0"/>
              </a:rPr>
              <a:t>The ball moves along a flat area, moves backwards down a hill and then it keeps moving.</a:t>
            </a:r>
            <a:endParaRPr lang="en-US" sz="2800">
              <a:latin typeface="Arial" pitchFamily="34" charset="0"/>
            </a:endParaRPr>
          </a:p>
          <a:p>
            <a:pPr eaLnBrk="0" hangingPunct="0"/>
            <a:endParaRPr lang="en-US" sz="1800">
              <a:latin typeface="Arial" pitchFamily="34" charset="0"/>
            </a:endParaRPr>
          </a:p>
        </p:txBody>
      </p:sp>
    </p:spTree>
    <p:extLst>
      <p:ext uri="{BB962C8B-B14F-4D97-AF65-F5344CB8AC3E}">
        <p14:creationId xmlns:p14="http://schemas.microsoft.com/office/powerpoint/2010/main" val="1903709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0" name="Rectangle 2"/>
          <p:cNvSpPr>
            <a:spLocks noGrp="1" noChangeArrowheads="1"/>
          </p:cNvSpPr>
          <p:nvPr>
            <p:ph type="title"/>
          </p:nvPr>
        </p:nvSpPr>
        <p:spPr/>
        <p:txBody>
          <a:bodyPr/>
          <a:lstStyle/>
          <a:p>
            <a:pPr eaLnBrk="1" hangingPunct="1"/>
            <a:r>
              <a:rPr lang="en-US" smtClean="0"/>
              <a:t>7. Which will go farther?</a:t>
            </a:r>
          </a:p>
        </p:txBody>
      </p:sp>
      <p:graphicFrame>
        <p:nvGraphicFramePr>
          <p:cNvPr id="49154" name="Object 3"/>
          <p:cNvGraphicFramePr>
            <a:graphicFrameLocks noChangeAspect="1"/>
          </p:cNvGraphicFramePr>
          <p:nvPr/>
        </p:nvGraphicFramePr>
        <p:xfrm>
          <a:off x="762000" y="2971800"/>
          <a:ext cx="2286000" cy="1828800"/>
        </p:xfrm>
        <a:graphic>
          <a:graphicData uri="http://schemas.openxmlformats.org/presentationml/2006/ole">
            <mc:AlternateContent xmlns:mc="http://schemas.openxmlformats.org/markup-compatibility/2006">
              <mc:Choice xmlns:v="urn:schemas-microsoft-com:vml" Requires="v">
                <p:oleObj spid="_x0000_s120894" name="Bitmap Image" r:id="rId4" imgW="1226926" imgH="1051651" progId="PBrush">
                  <p:embed/>
                </p:oleObj>
              </mc:Choice>
              <mc:Fallback>
                <p:oleObj name="Bitmap Image" r:id="rId4" imgW="1226926" imgH="10516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6645"/>
                      <a:stretch>
                        <a:fillRect/>
                      </a:stretch>
                    </p:blipFill>
                    <p:spPr bwMode="auto">
                      <a:xfrm>
                        <a:off x="762000" y="2971800"/>
                        <a:ext cx="2286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5" name="Object 4"/>
          <p:cNvGraphicFramePr>
            <a:graphicFrameLocks noChangeAspect="1"/>
          </p:cNvGraphicFramePr>
          <p:nvPr/>
        </p:nvGraphicFramePr>
        <p:xfrm>
          <a:off x="914400" y="2514600"/>
          <a:ext cx="1676400" cy="388938"/>
        </p:xfrm>
        <a:graphic>
          <a:graphicData uri="http://schemas.openxmlformats.org/presentationml/2006/ole">
            <mc:AlternateContent xmlns:mc="http://schemas.openxmlformats.org/markup-compatibility/2006">
              <mc:Choice xmlns:v="urn:schemas-microsoft-com:vml" Requires="v">
                <p:oleObj spid="_x0000_s120895" name="Bitmap Image" r:id="rId6" imgW="754605" imgH="175312" progId="PBrush">
                  <p:embed/>
                </p:oleObj>
              </mc:Choice>
              <mc:Fallback>
                <p:oleObj name="Bitmap Image" r:id="rId6" imgW="754605" imgH="175312"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514600"/>
                        <a:ext cx="1676400" cy="38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6" name="Object 5"/>
          <p:cNvGraphicFramePr>
            <a:graphicFrameLocks noChangeAspect="1"/>
          </p:cNvGraphicFramePr>
          <p:nvPr/>
        </p:nvGraphicFramePr>
        <p:xfrm>
          <a:off x="1143000" y="1752600"/>
          <a:ext cx="1219200" cy="590550"/>
        </p:xfrm>
        <a:graphic>
          <a:graphicData uri="http://schemas.openxmlformats.org/presentationml/2006/ole">
            <mc:AlternateContent xmlns:mc="http://schemas.openxmlformats.org/markup-compatibility/2006">
              <mc:Choice xmlns:v="urn:schemas-microsoft-com:vml" Requires="v">
                <p:oleObj spid="_x0000_s120896" name="Bitmap Image" r:id="rId8" imgW="1005927" imgH="487826" progId="PBrush">
                  <p:embed/>
                </p:oleObj>
              </mc:Choice>
              <mc:Fallback>
                <p:oleObj name="Bitmap Image" r:id="rId8" imgW="1005927" imgH="487826"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1752600"/>
                        <a:ext cx="12192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7" name="Object 6"/>
          <p:cNvGraphicFramePr>
            <a:graphicFrameLocks noChangeAspect="1"/>
          </p:cNvGraphicFramePr>
          <p:nvPr/>
        </p:nvGraphicFramePr>
        <p:xfrm>
          <a:off x="3276600" y="2590800"/>
          <a:ext cx="1676400" cy="388938"/>
        </p:xfrm>
        <a:graphic>
          <a:graphicData uri="http://schemas.openxmlformats.org/presentationml/2006/ole">
            <mc:AlternateContent xmlns:mc="http://schemas.openxmlformats.org/markup-compatibility/2006">
              <mc:Choice xmlns:v="urn:schemas-microsoft-com:vml" Requires="v">
                <p:oleObj spid="_x0000_s120897" name="Bitmap Image" r:id="rId10" imgW="754605" imgH="175312" progId="PBrush">
                  <p:embed/>
                </p:oleObj>
              </mc:Choice>
              <mc:Fallback>
                <p:oleObj name="Bitmap Image" r:id="rId10" imgW="754605" imgH="175312"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2590800"/>
                        <a:ext cx="1676400" cy="38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8" name="Object 7"/>
          <p:cNvGraphicFramePr>
            <a:graphicFrameLocks noChangeAspect="1"/>
          </p:cNvGraphicFramePr>
          <p:nvPr/>
        </p:nvGraphicFramePr>
        <p:xfrm>
          <a:off x="3505200" y="1828800"/>
          <a:ext cx="1219200" cy="590550"/>
        </p:xfrm>
        <a:graphic>
          <a:graphicData uri="http://schemas.openxmlformats.org/presentationml/2006/ole">
            <mc:AlternateContent xmlns:mc="http://schemas.openxmlformats.org/markup-compatibility/2006">
              <mc:Choice xmlns:v="urn:schemas-microsoft-com:vml" Requires="v">
                <p:oleObj spid="_x0000_s120898" name="Bitmap Image" r:id="rId11" imgW="1005927" imgH="487826" progId="PBrush">
                  <p:embed/>
                </p:oleObj>
              </mc:Choice>
              <mc:Fallback>
                <p:oleObj name="Bitmap Image" r:id="rId11" imgW="1005927" imgH="487826"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1828800"/>
                        <a:ext cx="12192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61" name="Text Box 8"/>
          <p:cNvSpPr txBox="1">
            <a:spLocks noChangeArrowheads="1"/>
          </p:cNvSpPr>
          <p:nvPr/>
        </p:nvSpPr>
        <p:spPr bwMode="auto">
          <a:xfrm>
            <a:off x="1066800" y="4343400"/>
            <a:ext cx="685800" cy="457200"/>
          </a:xfrm>
          <a:prstGeom prst="rect">
            <a:avLst/>
          </a:prstGeom>
          <a:noFill/>
          <a:ln w="9525">
            <a:noFill/>
            <a:miter lim="800000"/>
            <a:headEnd/>
            <a:tailEnd/>
          </a:ln>
        </p:spPr>
        <p:txBody>
          <a:bodyPr>
            <a:spAutoFit/>
          </a:bodyPr>
          <a:lstStyle/>
          <a:p>
            <a:pPr>
              <a:spcBef>
                <a:spcPct val="50000"/>
              </a:spcBef>
            </a:pPr>
            <a:r>
              <a:rPr lang="en-US" b="1">
                <a:sym typeface="Symbol" pitchFamily="18" charset="2"/>
              </a:rPr>
              <a:t></a:t>
            </a:r>
            <a:endParaRPr lang="en-US" b="1"/>
          </a:p>
        </p:txBody>
      </p:sp>
      <p:sp>
        <p:nvSpPr>
          <p:cNvPr id="49162" name="Text Box 9"/>
          <p:cNvSpPr txBox="1">
            <a:spLocks noChangeArrowheads="1"/>
          </p:cNvSpPr>
          <p:nvPr/>
        </p:nvSpPr>
        <p:spPr bwMode="auto">
          <a:xfrm>
            <a:off x="3352800" y="4343400"/>
            <a:ext cx="685800" cy="457200"/>
          </a:xfrm>
          <a:prstGeom prst="rect">
            <a:avLst/>
          </a:prstGeom>
          <a:noFill/>
          <a:ln w="9525">
            <a:noFill/>
            <a:miter lim="800000"/>
            <a:headEnd/>
            <a:tailEnd/>
          </a:ln>
        </p:spPr>
        <p:txBody>
          <a:bodyPr>
            <a:spAutoFit/>
          </a:bodyPr>
          <a:lstStyle/>
          <a:p>
            <a:pPr>
              <a:spcBef>
                <a:spcPct val="50000"/>
              </a:spcBef>
            </a:pPr>
            <a:r>
              <a:rPr lang="en-US" b="1">
                <a:sym typeface="Symbol" pitchFamily="18" charset="2"/>
              </a:rPr>
              <a:t></a:t>
            </a:r>
            <a:endParaRPr lang="en-US" b="1"/>
          </a:p>
        </p:txBody>
      </p:sp>
      <p:graphicFrame>
        <p:nvGraphicFramePr>
          <p:cNvPr id="49159" name="Object 10"/>
          <p:cNvGraphicFramePr>
            <a:graphicFrameLocks noChangeAspect="1"/>
          </p:cNvGraphicFramePr>
          <p:nvPr/>
        </p:nvGraphicFramePr>
        <p:xfrm>
          <a:off x="3200400" y="2971800"/>
          <a:ext cx="2133600" cy="1817688"/>
        </p:xfrm>
        <a:graphic>
          <a:graphicData uri="http://schemas.openxmlformats.org/presentationml/2006/ole">
            <mc:AlternateContent xmlns:mc="http://schemas.openxmlformats.org/markup-compatibility/2006">
              <mc:Choice xmlns:v="urn:schemas-microsoft-com:vml" Requires="v">
                <p:oleObj spid="_x0000_s120899" name="Bitmap Image" r:id="rId12" imgW="1165961" imgH="998307" progId="PBrush">
                  <p:embed/>
                </p:oleObj>
              </mc:Choice>
              <mc:Fallback>
                <p:oleObj name="Bitmap Image" r:id="rId12" imgW="1165961" imgH="998307" progId="PBrush">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2971800"/>
                        <a:ext cx="2133600" cy="181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63" name="Text Box 11"/>
          <p:cNvSpPr txBox="1">
            <a:spLocks noChangeArrowheads="1"/>
          </p:cNvSpPr>
          <p:nvPr/>
        </p:nvSpPr>
        <p:spPr bwMode="auto">
          <a:xfrm>
            <a:off x="3429000" y="4343400"/>
            <a:ext cx="685800" cy="457200"/>
          </a:xfrm>
          <a:prstGeom prst="rect">
            <a:avLst/>
          </a:prstGeom>
          <a:noFill/>
          <a:ln w="9525">
            <a:noFill/>
            <a:miter lim="800000"/>
            <a:headEnd/>
            <a:tailEnd/>
          </a:ln>
        </p:spPr>
        <p:txBody>
          <a:bodyPr>
            <a:spAutoFit/>
          </a:bodyPr>
          <a:lstStyle/>
          <a:p>
            <a:pPr>
              <a:spcBef>
                <a:spcPct val="50000"/>
              </a:spcBef>
            </a:pPr>
            <a:r>
              <a:rPr lang="en-US" b="1">
                <a:sym typeface="Symbol" pitchFamily="18" charset="2"/>
              </a:rPr>
              <a:t></a:t>
            </a:r>
            <a:endParaRPr lang="en-US" b="1"/>
          </a:p>
        </p:txBody>
      </p:sp>
      <p:sp>
        <p:nvSpPr>
          <p:cNvPr id="49164" name="Text Box 12"/>
          <p:cNvSpPr txBox="1">
            <a:spLocks noChangeArrowheads="1"/>
          </p:cNvSpPr>
          <p:nvPr/>
        </p:nvSpPr>
        <p:spPr bwMode="auto">
          <a:xfrm>
            <a:off x="1600200" y="5029200"/>
            <a:ext cx="3657600" cy="701675"/>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A                   B</a:t>
            </a:r>
          </a:p>
        </p:txBody>
      </p:sp>
      <p:sp>
        <p:nvSpPr>
          <p:cNvPr id="49165" name="Text Box 13"/>
          <p:cNvSpPr txBox="1">
            <a:spLocks noChangeArrowheads="1"/>
          </p:cNvSpPr>
          <p:nvPr/>
        </p:nvSpPr>
        <p:spPr bwMode="auto">
          <a:xfrm>
            <a:off x="5791200" y="4995863"/>
            <a:ext cx="2971800" cy="1249362"/>
          </a:xfrm>
          <a:prstGeom prst="rect">
            <a:avLst/>
          </a:prstGeom>
          <a:noFill/>
          <a:ln w="9525">
            <a:noFill/>
            <a:miter lim="800000"/>
            <a:headEnd/>
            <a:tailEnd/>
          </a:ln>
        </p:spPr>
        <p:txBody>
          <a:bodyPr>
            <a:spAutoFit/>
          </a:bodyPr>
          <a:lstStyle/>
          <a:p>
            <a:pPr>
              <a:spcBef>
                <a:spcPct val="50000"/>
              </a:spcBef>
            </a:pPr>
            <a:r>
              <a:rPr lang="en-US" sz="4000">
                <a:solidFill>
                  <a:schemeClr val="accent2"/>
                </a:solidFill>
              </a:rPr>
              <a:t>C</a:t>
            </a:r>
            <a:r>
              <a:rPr lang="en-US" sz="4400">
                <a:solidFill>
                  <a:schemeClr val="accent2"/>
                </a:solidFill>
              </a:rPr>
              <a:t> </a:t>
            </a:r>
            <a:r>
              <a:rPr lang="en-US" sz="3200">
                <a:solidFill>
                  <a:schemeClr val="accent2"/>
                </a:solidFill>
              </a:rPr>
              <a:t>They will go same distance</a:t>
            </a:r>
          </a:p>
        </p:txBody>
      </p:sp>
    </p:spTree>
    <p:extLst>
      <p:ext uri="{BB962C8B-B14F-4D97-AF65-F5344CB8AC3E}">
        <p14:creationId xmlns:p14="http://schemas.microsoft.com/office/powerpoint/2010/main" val="19054465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
          <p:cNvSpPr>
            <a:spLocks noGrp="1" noChangeArrowheads="1"/>
          </p:cNvSpPr>
          <p:nvPr>
            <p:ph type="title"/>
          </p:nvPr>
        </p:nvSpPr>
        <p:spPr>
          <a:xfrm>
            <a:off x="685800" y="609600"/>
            <a:ext cx="7543800" cy="381000"/>
          </a:xfrm>
        </p:spPr>
        <p:txBody>
          <a:bodyPr/>
          <a:lstStyle/>
          <a:p>
            <a:pPr eaLnBrk="1" hangingPunct="1"/>
            <a:r>
              <a:rPr lang="en-US" sz="2800" smtClean="0"/>
              <a:t>Results 4-7 Small vs large object </a:t>
            </a:r>
            <a:br>
              <a:rPr lang="en-US" sz="2800" smtClean="0"/>
            </a:br>
            <a:r>
              <a:rPr lang="en-US" sz="2800" smtClean="0">
                <a:solidFill>
                  <a:srgbClr val="FF0000"/>
                </a:solidFill>
              </a:rPr>
              <a:t>Red</a:t>
            </a:r>
            <a:r>
              <a:rPr lang="en-US" sz="2800" smtClean="0"/>
              <a:t> paths have air resistance</a:t>
            </a:r>
          </a:p>
        </p:txBody>
      </p:sp>
      <p:sp>
        <p:nvSpPr>
          <p:cNvPr id="50182" name="Text Box 3"/>
          <p:cNvSpPr txBox="1">
            <a:spLocks noChangeArrowheads="1"/>
          </p:cNvSpPr>
          <p:nvPr/>
        </p:nvSpPr>
        <p:spPr bwMode="auto">
          <a:xfrm>
            <a:off x="304800" y="1371600"/>
            <a:ext cx="5105400" cy="466725"/>
          </a:xfrm>
          <a:prstGeom prst="rect">
            <a:avLst/>
          </a:prstGeom>
          <a:noFill/>
          <a:ln w="9525">
            <a:solidFill>
              <a:schemeClr val="tx1"/>
            </a:solidFill>
            <a:miter lim="800000"/>
            <a:headEnd/>
            <a:tailEnd/>
          </a:ln>
        </p:spPr>
        <p:txBody>
          <a:bodyPr>
            <a:spAutoFit/>
          </a:bodyPr>
          <a:lstStyle/>
          <a:p>
            <a:pPr>
              <a:spcBef>
                <a:spcPct val="50000"/>
              </a:spcBef>
            </a:pPr>
            <a:r>
              <a:rPr lang="en-US">
                <a:solidFill>
                  <a:schemeClr val="tx2"/>
                </a:solidFill>
              </a:rPr>
              <a:t>Without air resistance no difference</a:t>
            </a:r>
          </a:p>
        </p:txBody>
      </p:sp>
      <p:sp>
        <p:nvSpPr>
          <p:cNvPr id="50183" name="Text Box 4"/>
          <p:cNvSpPr txBox="1">
            <a:spLocks noChangeArrowheads="1"/>
          </p:cNvSpPr>
          <p:nvPr/>
        </p:nvSpPr>
        <p:spPr bwMode="auto">
          <a:xfrm>
            <a:off x="304800" y="2438400"/>
            <a:ext cx="2286000" cy="1004888"/>
          </a:xfrm>
          <a:prstGeom prst="rect">
            <a:avLst/>
          </a:prstGeom>
          <a:noFill/>
          <a:ln w="9525">
            <a:noFill/>
            <a:miter lim="800000"/>
            <a:headEnd/>
            <a:tailEnd/>
          </a:ln>
        </p:spPr>
        <p:txBody>
          <a:bodyPr>
            <a:spAutoFit/>
          </a:bodyPr>
          <a:lstStyle/>
          <a:p>
            <a:pPr>
              <a:spcBef>
                <a:spcPct val="50000"/>
              </a:spcBef>
            </a:pPr>
            <a:r>
              <a:rPr lang="en-US"/>
              <a:t>Shell drag  .05</a:t>
            </a:r>
          </a:p>
          <a:p>
            <a:pPr>
              <a:spcBef>
                <a:spcPct val="50000"/>
              </a:spcBef>
            </a:pPr>
            <a:r>
              <a:rPr lang="en-US"/>
              <a:t>Buick drag 1.3</a:t>
            </a:r>
          </a:p>
        </p:txBody>
      </p:sp>
      <p:graphicFrame>
        <p:nvGraphicFramePr>
          <p:cNvPr id="50178" name="Object 5"/>
          <p:cNvGraphicFramePr>
            <a:graphicFrameLocks noChangeAspect="1"/>
          </p:cNvGraphicFramePr>
          <p:nvPr/>
        </p:nvGraphicFramePr>
        <p:xfrm>
          <a:off x="381000" y="3429000"/>
          <a:ext cx="2590800" cy="2486025"/>
        </p:xfrm>
        <a:graphic>
          <a:graphicData uri="http://schemas.openxmlformats.org/presentationml/2006/ole">
            <mc:AlternateContent xmlns:mc="http://schemas.openxmlformats.org/markup-compatibility/2006">
              <mc:Choice xmlns:v="urn:schemas-microsoft-com:vml" Requires="v">
                <p:oleObj spid="_x0000_s121888" name="Bitmap Image" r:id="rId3" imgW="3414056" imgH="3276884" progId="PBrush">
                  <p:embed/>
                </p:oleObj>
              </mc:Choice>
              <mc:Fallback>
                <p:oleObj name="Bitmap Image" r:id="rId3" imgW="3414056" imgH="327688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25908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0184" name="Group 6"/>
          <p:cNvGrpSpPr>
            <a:grpSpLocks/>
          </p:cNvGrpSpPr>
          <p:nvPr/>
        </p:nvGrpSpPr>
        <p:grpSpPr bwMode="auto">
          <a:xfrm>
            <a:off x="2362200" y="3048000"/>
            <a:ext cx="990600" cy="1066800"/>
            <a:chOff x="4416" y="384"/>
            <a:chExt cx="624" cy="672"/>
          </a:xfrm>
        </p:grpSpPr>
        <p:sp>
          <p:nvSpPr>
            <p:cNvPr id="50192" name="Line 7"/>
            <p:cNvSpPr>
              <a:spLocks noChangeShapeType="1"/>
            </p:cNvSpPr>
            <p:nvPr/>
          </p:nvSpPr>
          <p:spPr bwMode="auto">
            <a:xfrm flipH="1">
              <a:off x="4416" y="624"/>
              <a:ext cx="96" cy="432"/>
            </a:xfrm>
            <a:prstGeom prst="line">
              <a:avLst/>
            </a:prstGeom>
            <a:noFill/>
            <a:ln w="76200">
              <a:solidFill>
                <a:schemeClr val="tx1"/>
              </a:solidFill>
              <a:round/>
              <a:headEnd/>
              <a:tailEnd type="triangle" w="med" len="med"/>
            </a:ln>
          </p:spPr>
          <p:txBody>
            <a:bodyPr/>
            <a:lstStyle/>
            <a:p>
              <a:endParaRPr lang="en-US"/>
            </a:p>
          </p:txBody>
        </p:sp>
        <p:sp>
          <p:nvSpPr>
            <p:cNvPr id="50193" name="Text Box 8"/>
            <p:cNvSpPr txBox="1">
              <a:spLocks noChangeArrowheads="1"/>
            </p:cNvSpPr>
            <p:nvPr/>
          </p:nvSpPr>
          <p:spPr bwMode="auto">
            <a:xfrm>
              <a:off x="4416" y="384"/>
              <a:ext cx="624" cy="288"/>
            </a:xfrm>
            <a:prstGeom prst="rect">
              <a:avLst/>
            </a:prstGeom>
            <a:noFill/>
            <a:ln w="9525">
              <a:noFill/>
              <a:miter lim="800000"/>
              <a:headEnd/>
              <a:tailEnd/>
            </a:ln>
          </p:spPr>
          <p:txBody>
            <a:bodyPr>
              <a:spAutoFit/>
            </a:bodyPr>
            <a:lstStyle/>
            <a:p>
              <a:pPr>
                <a:spcBef>
                  <a:spcPct val="50000"/>
                </a:spcBef>
              </a:pPr>
              <a:r>
                <a:rPr lang="en-US"/>
                <a:t>Shell </a:t>
              </a:r>
            </a:p>
          </p:txBody>
        </p:sp>
      </p:grpSp>
      <p:graphicFrame>
        <p:nvGraphicFramePr>
          <p:cNvPr id="50179" name="Object 9"/>
          <p:cNvGraphicFramePr>
            <a:graphicFrameLocks noChangeAspect="1"/>
          </p:cNvGraphicFramePr>
          <p:nvPr/>
        </p:nvGraphicFramePr>
        <p:xfrm>
          <a:off x="6553200" y="3657600"/>
          <a:ext cx="2416175" cy="2438400"/>
        </p:xfrm>
        <a:graphic>
          <a:graphicData uri="http://schemas.openxmlformats.org/presentationml/2006/ole">
            <mc:AlternateContent xmlns:mc="http://schemas.openxmlformats.org/markup-compatibility/2006">
              <mc:Choice xmlns:v="urn:schemas-microsoft-com:vml" Requires="v">
                <p:oleObj spid="_x0000_s121889" name="Bitmap Image" r:id="rId5" imgW="3246401" imgH="3276884" progId="PBrush">
                  <p:embed/>
                </p:oleObj>
              </mc:Choice>
              <mc:Fallback>
                <p:oleObj name="Bitmap Image" r:id="rId5" imgW="3246401" imgH="3276884"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657600"/>
                        <a:ext cx="24161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85" name="Rectangle 10"/>
          <p:cNvSpPr>
            <a:spLocks noChangeArrowheads="1"/>
          </p:cNvSpPr>
          <p:nvPr/>
        </p:nvSpPr>
        <p:spPr bwMode="auto">
          <a:xfrm>
            <a:off x="152400" y="2209800"/>
            <a:ext cx="3276600" cy="3733800"/>
          </a:xfrm>
          <a:prstGeom prst="rect">
            <a:avLst/>
          </a:prstGeom>
          <a:noFill/>
          <a:ln w="57150">
            <a:solidFill>
              <a:schemeClr val="tx1"/>
            </a:solidFill>
            <a:miter lim="800000"/>
            <a:headEnd/>
            <a:tailEnd/>
          </a:ln>
        </p:spPr>
        <p:txBody>
          <a:bodyPr wrap="none" anchor="ctr"/>
          <a:lstStyle/>
          <a:p>
            <a:endParaRPr lang="en-US"/>
          </a:p>
        </p:txBody>
      </p:sp>
      <p:grpSp>
        <p:nvGrpSpPr>
          <p:cNvPr id="50186" name="Group 11"/>
          <p:cNvGrpSpPr>
            <a:grpSpLocks/>
          </p:cNvGrpSpPr>
          <p:nvPr/>
        </p:nvGrpSpPr>
        <p:grpSpPr bwMode="auto">
          <a:xfrm>
            <a:off x="3581400" y="2209800"/>
            <a:ext cx="2819400" cy="4114800"/>
            <a:chOff x="2304" y="1248"/>
            <a:chExt cx="1776" cy="2592"/>
          </a:xfrm>
        </p:grpSpPr>
        <p:graphicFrame>
          <p:nvGraphicFramePr>
            <p:cNvPr id="50180" name="Object 12"/>
            <p:cNvGraphicFramePr>
              <a:graphicFrameLocks noChangeAspect="1"/>
            </p:cNvGraphicFramePr>
            <p:nvPr/>
          </p:nvGraphicFramePr>
          <p:xfrm>
            <a:off x="2352" y="2112"/>
            <a:ext cx="1680" cy="1649"/>
          </p:xfrm>
          <a:graphic>
            <a:graphicData uri="http://schemas.openxmlformats.org/presentationml/2006/ole">
              <mc:AlternateContent xmlns:mc="http://schemas.openxmlformats.org/markup-compatibility/2006">
                <mc:Choice xmlns:v="urn:schemas-microsoft-com:vml" Requires="v">
                  <p:oleObj spid="_x0000_s121890" name="Bitmap Image" r:id="rId7" imgW="3231160" imgH="3169524" progId="PBrush">
                    <p:embed/>
                  </p:oleObj>
                </mc:Choice>
                <mc:Fallback>
                  <p:oleObj name="Bitmap Image" r:id="rId7" imgW="3231160" imgH="3169524"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2" y="2112"/>
                          <a:ext cx="1680" cy="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90" name="Text Box 13"/>
            <p:cNvSpPr txBox="1">
              <a:spLocks noChangeArrowheads="1"/>
            </p:cNvSpPr>
            <p:nvPr/>
          </p:nvSpPr>
          <p:spPr bwMode="auto">
            <a:xfrm>
              <a:off x="2400" y="1248"/>
              <a:ext cx="1392" cy="863"/>
            </a:xfrm>
            <a:prstGeom prst="rect">
              <a:avLst/>
            </a:prstGeom>
            <a:noFill/>
            <a:ln w="9525">
              <a:noFill/>
              <a:miter lim="800000"/>
              <a:headEnd/>
              <a:tailEnd/>
            </a:ln>
          </p:spPr>
          <p:txBody>
            <a:bodyPr>
              <a:spAutoFit/>
            </a:bodyPr>
            <a:lstStyle/>
            <a:p>
              <a:pPr>
                <a:spcBef>
                  <a:spcPct val="50000"/>
                </a:spcBef>
              </a:pPr>
              <a:r>
                <a:rPr lang="en-US"/>
                <a:t>Buick shown</a:t>
              </a:r>
            </a:p>
            <a:p>
              <a:pPr>
                <a:spcBef>
                  <a:spcPct val="50000"/>
                </a:spcBef>
              </a:pPr>
              <a:r>
                <a:rPr lang="en-US"/>
                <a:t>(Shell has identical paths)</a:t>
              </a:r>
            </a:p>
          </p:txBody>
        </p:sp>
        <p:sp>
          <p:nvSpPr>
            <p:cNvPr id="50191" name="Rectangle 14"/>
            <p:cNvSpPr>
              <a:spLocks noChangeArrowheads="1"/>
            </p:cNvSpPr>
            <p:nvPr/>
          </p:nvSpPr>
          <p:spPr bwMode="auto">
            <a:xfrm>
              <a:off x="2304" y="1248"/>
              <a:ext cx="1776" cy="2592"/>
            </a:xfrm>
            <a:prstGeom prst="rect">
              <a:avLst/>
            </a:prstGeom>
            <a:noFill/>
            <a:ln w="57150">
              <a:solidFill>
                <a:schemeClr val="tx1"/>
              </a:solidFill>
              <a:miter lim="800000"/>
              <a:headEnd/>
              <a:tailEnd/>
            </a:ln>
          </p:spPr>
          <p:txBody>
            <a:bodyPr wrap="none" anchor="ctr"/>
            <a:lstStyle/>
            <a:p>
              <a:endParaRPr lang="en-US"/>
            </a:p>
          </p:txBody>
        </p:sp>
      </p:grpSp>
      <p:sp>
        <p:nvSpPr>
          <p:cNvPr id="50187" name="Line 15"/>
          <p:cNvSpPr>
            <a:spLocks noChangeShapeType="1"/>
          </p:cNvSpPr>
          <p:nvPr/>
        </p:nvSpPr>
        <p:spPr bwMode="auto">
          <a:xfrm flipH="1">
            <a:off x="7924800" y="2900363"/>
            <a:ext cx="187325" cy="833437"/>
          </a:xfrm>
          <a:prstGeom prst="line">
            <a:avLst/>
          </a:prstGeom>
          <a:noFill/>
          <a:ln w="76200">
            <a:solidFill>
              <a:schemeClr val="tx1"/>
            </a:solidFill>
            <a:round/>
            <a:headEnd/>
            <a:tailEnd type="triangle" w="med" len="med"/>
          </a:ln>
        </p:spPr>
        <p:txBody>
          <a:bodyPr/>
          <a:lstStyle/>
          <a:p>
            <a:endParaRPr lang="en-US"/>
          </a:p>
        </p:txBody>
      </p:sp>
      <p:sp>
        <p:nvSpPr>
          <p:cNvPr id="50188" name="Text Box 16"/>
          <p:cNvSpPr txBox="1">
            <a:spLocks noChangeArrowheads="1"/>
          </p:cNvSpPr>
          <p:nvPr/>
        </p:nvSpPr>
        <p:spPr bwMode="auto">
          <a:xfrm>
            <a:off x="7696200" y="2133600"/>
            <a:ext cx="1219200" cy="823913"/>
          </a:xfrm>
          <a:prstGeom prst="rect">
            <a:avLst/>
          </a:prstGeom>
          <a:noFill/>
          <a:ln w="9525">
            <a:noFill/>
            <a:miter lim="800000"/>
            <a:headEnd/>
            <a:tailEnd/>
          </a:ln>
        </p:spPr>
        <p:txBody>
          <a:bodyPr>
            <a:spAutoFit/>
          </a:bodyPr>
          <a:lstStyle/>
          <a:p>
            <a:pPr>
              <a:spcBef>
                <a:spcPct val="50000"/>
              </a:spcBef>
            </a:pPr>
            <a:r>
              <a:rPr lang="en-US"/>
              <a:t>Small Shell </a:t>
            </a:r>
          </a:p>
        </p:txBody>
      </p:sp>
      <p:sp>
        <p:nvSpPr>
          <p:cNvPr id="50189" name="Rectangle 17"/>
          <p:cNvSpPr>
            <a:spLocks noChangeArrowheads="1"/>
          </p:cNvSpPr>
          <p:nvPr/>
        </p:nvSpPr>
        <p:spPr bwMode="auto">
          <a:xfrm>
            <a:off x="6553200" y="2133600"/>
            <a:ext cx="2438400" cy="4191000"/>
          </a:xfrm>
          <a:prstGeom prst="rect">
            <a:avLst/>
          </a:prstGeom>
          <a:noFill/>
          <a:ln w="57150">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3728139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26"/>
          <p:cNvSpPr>
            <a:spLocks noGrp="1" noChangeArrowheads="1"/>
          </p:cNvSpPr>
          <p:nvPr>
            <p:ph type="title"/>
          </p:nvPr>
        </p:nvSpPr>
        <p:spPr/>
        <p:txBody>
          <a:bodyPr/>
          <a:lstStyle/>
          <a:p>
            <a:pPr eaLnBrk="1" hangingPunct="1"/>
            <a:r>
              <a:rPr lang="en-US" i="1" dirty="0" smtClean="0">
                <a:hlinkClick r:id="rId2"/>
              </a:rPr>
              <a:t>Forces &amp; Motion </a:t>
            </a:r>
            <a:r>
              <a:rPr lang="en-US" dirty="0" smtClean="0"/>
              <a:t/>
            </a:r>
            <a:br>
              <a:rPr lang="en-US" dirty="0" smtClean="0"/>
            </a:br>
            <a:r>
              <a:rPr lang="en-US" dirty="0" smtClean="0">
                <a:hlinkClick r:id="rId3"/>
              </a:rPr>
              <a:t>Activity 1</a:t>
            </a:r>
            <a:endParaRPr lang="en-US" dirty="0" smtClean="0"/>
          </a:p>
        </p:txBody>
      </p:sp>
      <p:sp>
        <p:nvSpPr>
          <p:cNvPr id="119811" name="Rectangle 1027"/>
          <p:cNvSpPr>
            <a:spLocks noChangeArrowheads="1"/>
          </p:cNvSpPr>
          <p:nvPr/>
        </p:nvSpPr>
        <p:spPr bwMode="auto">
          <a:xfrm>
            <a:off x="1295400" y="2743200"/>
            <a:ext cx="6400800" cy="1752600"/>
          </a:xfrm>
          <a:prstGeom prst="rect">
            <a:avLst/>
          </a:prstGeom>
          <a:noFill/>
          <a:ln w="9525">
            <a:noFill/>
            <a:miter lim="800000"/>
            <a:headEnd/>
            <a:tailEnd/>
          </a:ln>
        </p:spPr>
        <p:txBody>
          <a:bodyPr/>
          <a:lstStyle/>
          <a:p>
            <a:pPr marL="342900" indent="-342900">
              <a:spcBef>
                <a:spcPct val="20000"/>
              </a:spcBef>
              <a:buFontTx/>
              <a:buChar char="•"/>
            </a:pPr>
            <a:r>
              <a:rPr lang="en-US" sz="2000" dirty="0">
                <a:cs typeface="Times New Roman" pitchFamily="18" charset="0"/>
              </a:rPr>
              <a:t>Learning Goals: Students will be able to </a:t>
            </a:r>
          </a:p>
          <a:p>
            <a:pPr marL="342900" indent="-342900">
              <a:spcBef>
                <a:spcPct val="20000"/>
              </a:spcBef>
              <a:buFontTx/>
              <a:buChar char="•"/>
            </a:pPr>
            <a:r>
              <a:rPr lang="en-US" sz="2000" dirty="0"/>
              <a:t>Predict, qualitatively, how an external force will affect the speed and direction of an object's motion </a:t>
            </a:r>
          </a:p>
          <a:p>
            <a:pPr marL="342900" indent="-342900">
              <a:spcBef>
                <a:spcPct val="20000"/>
              </a:spcBef>
              <a:buFontTx/>
              <a:buChar char="•"/>
            </a:pPr>
            <a:r>
              <a:rPr lang="en-US" sz="2000" dirty="0"/>
              <a:t>Explain the effects with the help of a free body diagram</a:t>
            </a:r>
          </a:p>
          <a:p>
            <a:pPr marL="342900" indent="-342900">
              <a:spcBef>
                <a:spcPct val="20000"/>
              </a:spcBef>
              <a:buFontTx/>
              <a:buChar char="•"/>
            </a:pPr>
            <a:r>
              <a:rPr lang="en-US" sz="2000" dirty="0"/>
              <a:t>Explain the difference between static friction, kinetic friction and friction force. </a:t>
            </a:r>
            <a:r>
              <a:rPr lang="en-US" sz="2000" i="1" dirty="0"/>
              <a:t>This goal is not addressed in the student directions, but is part of the post-lesson.</a:t>
            </a:r>
            <a:endParaRPr lang="en-US" sz="2000" dirty="0"/>
          </a:p>
          <a:p>
            <a:pPr marL="342900" indent="-342900">
              <a:spcBef>
                <a:spcPct val="20000"/>
              </a:spcBef>
              <a:buFontTx/>
              <a:buChar char="•"/>
            </a:pPr>
            <a:endParaRPr lang="en-US" sz="2000" dirty="0"/>
          </a:p>
        </p:txBody>
      </p:sp>
      <p:sp>
        <p:nvSpPr>
          <p:cNvPr id="4" name="TextBox 5"/>
          <p:cNvSpPr txBox="1">
            <a:spLocks noChangeArrowheads="1"/>
          </p:cNvSpPr>
          <p:nvPr/>
        </p:nvSpPr>
        <p:spPr bwMode="auto">
          <a:xfrm>
            <a:off x="1828800" y="1913375"/>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4" action="ppaction://hlinkfile"/>
              </a:rPr>
              <a:t>phet.colorado.edu</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026"/>
          <p:cNvSpPr>
            <a:spLocks noGrp="1" noChangeArrowheads="1"/>
          </p:cNvSpPr>
          <p:nvPr>
            <p:ph type="title"/>
          </p:nvPr>
        </p:nvSpPr>
        <p:spPr>
          <a:xfrm>
            <a:off x="152400" y="1905000"/>
            <a:ext cx="8382000" cy="1143000"/>
          </a:xfrm>
        </p:spPr>
        <p:txBody>
          <a:bodyPr/>
          <a:lstStyle/>
          <a:p>
            <a:pPr algn="l" eaLnBrk="1" hangingPunct="1"/>
            <a:r>
              <a:rPr lang="en-US" sz="3200" smtClean="0">
                <a:cs typeface="Times New Roman" pitchFamily="18" charset="0"/>
              </a:rPr>
              <a:t>1. If the </a:t>
            </a:r>
            <a:r>
              <a:rPr lang="en-US" sz="3200" smtClean="0">
                <a:solidFill>
                  <a:srgbClr val="33CC33"/>
                </a:solidFill>
                <a:cs typeface="Times New Roman" pitchFamily="18" charset="0"/>
              </a:rPr>
              <a:t>total force</a:t>
            </a:r>
            <a:r>
              <a:rPr lang="en-US" sz="3200" smtClean="0">
                <a:cs typeface="Times New Roman" pitchFamily="18" charset="0"/>
              </a:rPr>
              <a:t> acts in the same direction as the crate is sliding, the crate</a:t>
            </a:r>
            <a:br>
              <a:rPr lang="en-US" sz="3200" smtClean="0">
                <a:cs typeface="Times New Roman" pitchFamily="18" charset="0"/>
              </a:rPr>
            </a:br>
            <a:endParaRPr lang="en-US" sz="3200" smtClean="0">
              <a:cs typeface="Times New Roman" pitchFamily="18" charset="0"/>
            </a:endParaRPr>
          </a:p>
        </p:txBody>
      </p:sp>
      <p:sp>
        <p:nvSpPr>
          <p:cNvPr id="1029" name="Rectangle 1027"/>
          <p:cNvSpPr>
            <a:spLocks noGrp="1" noChangeArrowheads="1"/>
          </p:cNvSpPr>
          <p:nvPr>
            <p:ph type="body" idx="1"/>
          </p:nvPr>
        </p:nvSpPr>
        <p:spPr>
          <a:xfrm>
            <a:off x="457200" y="2743200"/>
            <a:ext cx="8153400" cy="4114800"/>
          </a:xfrm>
        </p:spPr>
        <p:txBody>
          <a:bodyPr/>
          <a:lstStyle/>
          <a:p>
            <a:pPr marL="609600" indent="-609600" eaLnBrk="1" hangingPunct="1">
              <a:buFontTx/>
              <a:buAutoNum type="alphaUcPeriod"/>
            </a:pPr>
            <a:r>
              <a:rPr lang="en-US" smtClean="0"/>
              <a:t>slows down</a:t>
            </a:r>
          </a:p>
          <a:p>
            <a:pPr marL="609600" indent="-609600" eaLnBrk="1" hangingPunct="1">
              <a:buFontTx/>
              <a:buAutoNum type="alphaUcPeriod"/>
            </a:pPr>
            <a:r>
              <a:rPr lang="en-US" smtClean="0">
                <a:cs typeface="Times New Roman" pitchFamily="18" charset="0"/>
              </a:rPr>
              <a:t>speeds up</a:t>
            </a:r>
            <a:r>
              <a:rPr lang="en-US" smtClean="0"/>
              <a:t> </a:t>
            </a:r>
          </a:p>
          <a:p>
            <a:pPr marL="609600" indent="-609600" eaLnBrk="1" hangingPunct="1">
              <a:buFontTx/>
              <a:buAutoNum type="alphaUcPeriod"/>
            </a:pPr>
            <a:r>
              <a:rPr lang="en-US" smtClean="0">
                <a:cs typeface="Times New Roman" pitchFamily="18" charset="0"/>
              </a:rPr>
              <a:t>remains at same speed </a:t>
            </a:r>
          </a:p>
          <a:p>
            <a:pPr marL="609600" indent="-609600" eaLnBrk="1" hangingPunct="1">
              <a:buFontTx/>
              <a:buAutoNum type="alphaUcPeriod"/>
            </a:pPr>
            <a:r>
              <a:rPr lang="en-US" smtClean="0">
                <a:cs typeface="Times New Roman" pitchFamily="18" charset="0"/>
              </a:rPr>
              <a:t>slows down, changes direction and then speeds up going the other way </a:t>
            </a:r>
          </a:p>
          <a:p>
            <a:pPr marL="609600" indent="-609600" eaLnBrk="1" hangingPunct="1">
              <a:buFontTx/>
              <a:buAutoNum type="alphaUcPeriod"/>
            </a:pPr>
            <a:r>
              <a:rPr lang="en-US" smtClean="0">
                <a:cs typeface="Times New Roman" pitchFamily="18" charset="0"/>
              </a:rPr>
              <a:t>remains at same speed, but changes direction </a:t>
            </a:r>
            <a:endParaRPr lang="en-US" smtClean="0"/>
          </a:p>
        </p:txBody>
      </p:sp>
      <p:graphicFrame>
        <p:nvGraphicFramePr>
          <p:cNvPr id="1026" name="Object 1028"/>
          <p:cNvGraphicFramePr>
            <a:graphicFrameLocks noChangeAspect="1"/>
          </p:cNvGraphicFramePr>
          <p:nvPr/>
        </p:nvGraphicFramePr>
        <p:xfrm>
          <a:off x="6248400" y="609600"/>
          <a:ext cx="2667000" cy="977900"/>
        </p:xfrm>
        <a:graphic>
          <a:graphicData uri="http://schemas.openxmlformats.org/presentationml/2006/ole">
            <mc:AlternateContent xmlns:mc="http://schemas.openxmlformats.org/markup-compatibility/2006">
              <mc:Choice xmlns:v="urn:schemas-microsoft-com:vml" Requires="v">
                <p:oleObj spid="_x0000_s1116" name="Bitmap Image" r:id="rId4" imgW="1676545" imgH="632515" progId="PBrush">
                  <p:embed/>
                </p:oleObj>
              </mc:Choice>
              <mc:Fallback>
                <p:oleObj name="Bitmap Image" r:id="rId4" imgW="1676545" imgH="632515" progId="PBrush">
                  <p:embed/>
                  <p:pic>
                    <p:nvPicPr>
                      <p:cNvPr id="0" name="Object 1028"/>
                      <p:cNvPicPr>
                        <a:picLocks noChangeAspect="1" noChangeArrowheads="1"/>
                      </p:cNvPicPr>
                      <p:nvPr/>
                    </p:nvPicPr>
                    <p:blipFill>
                      <a:blip r:embed="rId5">
                        <a:extLst>
                          <a:ext uri="{28A0092B-C50C-407E-A947-70E740481C1C}">
                            <a14:useLocalDpi xmlns:a14="http://schemas.microsoft.com/office/drawing/2010/main" val="0"/>
                          </a:ext>
                        </a:extLst>
                      </a:blip>
                      <a:srcRect l="9525" t="18947" r="7143"/>
                      <a:stretch>
                        <a:fillRect/>
                      </a:stretch>
                    </p:blipFill>
                    <p:spPr bwMode="auto">
                      <a:xfrm>
                        <a:off x="6248400" y="609600"/>
                        <a:ext cx="26670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Line 1029"/>
          <p:cNvSpPr>
            <a:spLocks noChangeShapeType="1"/>
          </p:cNvSpPr>
          <p:nvPr/>
        </p:nvSpPr>
        <p:spPr bwMode="auto">
          <a:xfrm>
            <a:off x="838200" y="1447800"/>
            <a:ext cx="1981200" cy="0"/>
          </a:xfrm>
          <a:prstGeom prst="line">
            <a:avLst/>
          </a:prstGeom>
          <a:noFill/>
          <a:ln w="57150">
            <a:solidFill>
              <a:schemeClr val="tx1"/>
            </a:solidFill>
            <a:round/>
            <a:headEnd/>
            <a:tailEnd type="triangle" w="med" len="med"/>
          </a:ln>
        </p:spPr>
        <p:txBody>
          <a:bodyPr/>
          <a:lstStyle/>
          <a:p>
            <a:endParaRPr lang="en-US"/>
          </a:p>
        </p:txBody>
      </p:sp>
      <p:sp>
        <p:nvSpPr>
          <p:cNvPr id="1031" name="Text Box 1030"/>
          <p:cNvSpPr txBox="1">
            <a:spLocks noChangeArrowheads="1"/>
          </p:cNvSpPr>
          <p:nvPr/>
        </p:nvSpPr>
        <p:spPr bwMode="auto">
          <a:xfrm>
            <a:off x="1371600" y="609600"/>
            <a:ext cx="2743200" cy="822325"/>
          </a:xfrm>
          <a:prstGeom prst="rect">
            <a:avLst/>
          </a:prstGeom>
          <a:noFill/>
          <a:ln w="9525">
            <a:noFill/>
            <a:miter lim="800000"/>
            <a:headEnd/>
            <a:tailEnd/>
          </a:ln>
        </p:spPr>
        <p:txBody>
          <a:bodyPr>
            <a:spAutoFit/>
          </a:bodyPr>
          <a:lstStyle/>
          <a:p>
            <a:pPr>
              <a:spcBef>
                <a:spcPct val="50000"/>
              </a:spcBef>
            </a:pPr>
            <a:r>
              <a:rPr lang="en-US">
                <a:solidFill>
                  <a:srgbClr val="FF3399"/>
                </a:solidFill>
              </a:rPr>
              <a:t>Crate was moving to the right</a:t>
            </a:r>
          </a:p>
        </p:txBody>
      </p:sp>
      <p:sp>
        <p:nvSpPr>
          <p:cNvPr id="1032" name="Text Box 1031"/>
          <p:cNvSpPr txBox="1">
            <a:spLocks noChangeArrowheads="1"/>
          </p:cNvSpPr>
          <p:nvPr/>
        </p:nvSpPr>
        <p:spPr bwMode="auto">
          <a:xfrm>
            <a:off x="4191000" y="609600"/>
            <a:ext cx="2362200" cy="822325"/>
          </a:xfrm>
          <a:prstGeom prst="rect">
            <a:avLst/>
          </a:prstGeom>
          <a:noFill/>
          <a:ln w="9525">
            <a:noFill/>
            <a:miter lim="800000"/>
            <a:headEnd/>
            <a:tailEnd/>
          </a:ln>
        </p:spPr>
        <p:txBody>
          <a:bodyPr>
            <a:spAutoFit/>
          </a:bodyPr>
          <a:lstStyle/>
          <a:p>
            <a:pPr>
              <a:spcBef>
                <a:spcPct val="50000"/>
              </a:spcBef>
            </a:pPr>
            <a:r>
              <a:rPr lang="en-US">
                <a:solidFill>
                  <a:schemeClr val="accent2"/>
                </a:solidFill>
              </a:rPr>
              <a:t>Then, the guy pushed the crate</a:t>
            </a:r>
          </a:p>
        </p:txBody>
      </p:sp>
      <p:graphicFrame>
        <p:nvGraphicFramePr>
          <p:cNvPr id="1027" name="Object 1032"/>
          <p:cNvGraphicFramePr>
            <a:graphicFrameLocks noChangeAspect="1"/>
          </p:cNvGraphicFramePr>
          <p:nvPr/>
        </p:nvGraphicFramePr>
        <p:xfrm>
          <a:off x="228600" y="633413"/>
          <a:ext cx="1143000" cy="768350"/>
        </p:xfrm>
        <a:graphic>
          <a:graphicData uri="http://schemas.openxmlformats.org/presentationml/2006/ole">
            <mc:AlternateContent xmlns:mc="http://schemas.openxmlformats.org/markup-compatibility/2006">
              <mc:Choice xmlns:v="urn:schemas-microsoft-com:vml" Requires="v">
                <p:oleObj spid="_x0000_s1117" name="Bitmap Image" r:id="rId6" imgW="975238" imgH="563810" progId="PBrush">
                  <p:embed/>
                </p:oleObj>
              </mc:Choice>
              <mc:Fallback>
                <p:oleObj name="Bitmap Image" r:id="rId6" imgW="975238" imgH="563810" progId="PBrush">
                  <p:embed/>
                  <p:pic>
                    <p:nvPicPr>
                      <p:cNvPr id="0" name="Object 1032"/>
                      <p:cNvPicPr>
                        <a:picLocks noChangeAspect="1" noChangeArrowheads="1"/>
                      </p:cNvPicPr>
                      <p:nvPr/>
                    </p:nvPicPr>
                    <p:blipFill>
                      <a:blip r:embed="rId7">
                        <a:extLst>
                          <a:ext uri="{28A0092B-C50C-407E-A947-70E740481C1C}">
                            <a14:useLocalDpi xmlns:a14="http://schemas.microsoft.com/office/drawing/2010/main" val="0"/>
                          </a:ext>
                        </a:extLst>
                      </a:blip>
                      <a:srcRect r="14006"/>
                      <a:stretch>
                        <a:fillRect/>
                      </a:stretch>
                    </p:blipFill>
                    <p:spPr bwMode="auto">
                      <a:xfrm>
                        <a:off x="228600" y="633413"/>
                        <a:ext cx="11430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457200" y="1524000"/>
            <a:ext cx="8458200" cy="1143000"/>
          </a:xfrm>
        </p:spPr>
        <p:txBody>
          <a:bodyPr/>
          <a:lstStyle/>
          <a:p>
            <a:pPr algn="l" eaLnBrk="1" hangingPunct="1"/>
            <a:r>
              <a:rPr lang="en-US" sz="3200" smtClean="0">
                <a:cs typeface="Times New Roman" pitchFamily="18" charset="0"/>
              </a:rPr>
              <a:t>2. If the </a:t>
            </a:r>
            <a:r>
              <a:rPr lang="en-US" sz="3200" smtClean="0">
                <a:solidFill>
                  <a:srgbClr val="33CC33"/>
                </a:solidFill>
                <a:cs typeface="Times New Roman" pitchFamily="18" charset="0"/>
              </a:rPr>
              <a:t>total force</a:t>
            </a:r>
            <a:r>
              <a:rPr lang="en-US" sz="3200" smtClean="0">
                <a:cs typeface="Times New Roman" pitchFamily="18" charset="0"/>
              </a:rPr>
              <a:t> acts in the opposite direction as the cabinet is sliding, the cabinet would</a:t>
            </a:r>
            <a:r>
              <a:rPr lang="en-US" smtClean="0"/>
              <a:t> </a:t>
            </a:r>
          </a:p>
        </p:txBody>
      </p:sp>
      <p:sp>
        <p:nvSpPr>
          <p:cNvPr id="2053" name="Rectangle 3"/>
          <p:cNvSpPr>
            <a:spLocks noGrp="1" noChangeArrowheads="1"/>
          </p:cNvSpPr>
          <p:nvPr>
            <p:ph type="body" idx="1"/>
          </p:nvPr>
        </p:nvSpPr>
        <p:spPr>
          <a:xfrm>
            <a:off x="609600" y="2590800"/>
            <a:ext cx="7772400" cy="4114800"/>
          </a:xfrm>
          <a:noFill/>
        </p:spPr>
        <p:txBody>
          <a:bodyPr/>
          <a:lstStyle/>
          <a:p>
            <a:pPr marL="609600" indent="-609600" eaLnBrk="1" hangingPunct="1">
              <a:buFontTx/>
              <a:buAutoNum type="alphaUcPeriod"/>
            </a:pPr>
            <a:r>
              <a:rPr lang="en-US" smtClean="0"/>
              <a:t>slow down</a:t>
            </a:r>
          </a:p>
          <a:p>
            <a:pPr marL="609600" indent="-609600" eaLnBrk="1" hangingPunct="1">
              <a:buFontTx/>
              <a:buAutoNum type="alphaUcPeriod"/>
            </a:pPr>
            <a:r>
              <a:rPr lang="en-US" smtClean="0">
                <a:cs typeface="Times New Roman" pitchFamily="18" charset="0"/>
              </a:rPr>
              <a:t>speed up</a:t>
            </a:r>
            <a:r>
              <a:rPr lang="en-US" smtClean="0"/>
              <a:t> </a:t>
            </a:r>
          </a:p>
          <a:p>
            <a:pPr marL="609600" indent="-609600" eaLnBrk="1" hangingPunct="1">
              <a:buFontTx/>
              <a:buAutoNum type="alphaUcPeriod"/>
            </a:pPr>
            <a:r>
              <a:rPr lang="en-US" smtClean="0">
                <a:cs typeface="Times New Roman" pitchFamily="18" charset="0"/>
              </a:rPr>
              <a:t>remain at same speed </a:t>
            </a:r>
          </a:p>
          <a:p>
            <a:pPr marL="609600" indent="-609600" eaLnBrk="1" hangingPunct="1">
              <a:buFontTx/>
              <a:buAutoNum type="alphaUcPeriod"/>
            </a:pPr>
            <a:r>
              <a:rPr lang="en-US" smtClean="0">
                <a:cs typeface="Times New Roman" pitchFamily="18" charset="0"/>
              </a:rPr>
              <a:t>slow down, change direction and then speed up going the other way </a:t>
            </a:r>
          </a:p>
          <a:p>
            <a:pPr marL="609600" indent="-609600" eaLnBrk="1" hangingPunct="1">
              <a:buFontTx/>
              <a:buAutoNum type="alphaUcPeriod"/>
            </a:pPr>
            <a:r>
              <a:rPr lang="en-US" smtClean="0">
                <a:cs typeface="Times New Roman" pitchFamily="18" charset="0"/>
              </a:rPr>
              <a:t>remain at same speed, but change direction </a:t>
            </a:r>
            <a:endParaRPr lang="en-US" smtClean="0"/>
          </a:p>
          <a:p>
            <a:pPr marL="609600" indent="-609600" eaLnBrk="1" hangingPunct="1">
              <a:buFontTx/>
              <a:buAutoNum type="alphaUcPeriod"/>
            </a:pPr>
            <a:endParaRPr lang="en-US" smtClean="0"/>
          </a:p>
        </p:txBody>
      </p:sp>
      <p:graphicFrame>
        <p:nvGraphicFramePr>
          <p:cNvPr id="2050" name="Object 4"/>
          <p:cNvGraphicFramePr>
            <a:graphicFrameLocks noChangeAspect="1"/>
          </p:cNvGraphicFramePr>
          <p:nvPr/>
        </p:nvGraphicFramePr>
        <p:xfrm>
          <a:off x="609600" y="533400"/>
          <a:ext cx="517525" cy="838200"/>
        </p:xfrm>
        <a:graphic>
          <a:graphicData uri="http://schemas.openxmlformats.org/presentationml/2006/ole">
            <mc:AlternateContent xmlns:mc="http://schemas.openxmlformats.org/markup-compatibility/2006">
              <mc:Choice xmlns:v="urn:schemas-microsoft-com:vml" Requires="v">
                <p:oleObj spid="_x0000_s2140" name="Bitmap Image" r:id="rId4" imgW="517986" imgH="838095" progId="PBrush">
                  <p:embed/>
                </p:oleObj>
              </mc:Choice>
              <mc:Fallback>
                <p:oleObj name="Bitmap Image" r:id="rId4" imgW="517986" imgH="838095"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33400"/>
                        <a:ext cx="5175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Text Box 5"/>
          <p:cNvSpPr txBox="1">
            <a:spLocks noChangeArrowheads="1"/>
          </p:cNvSpPr>
          <p:nvPr/>
        </p:nvSpPr>
        <p:spPr bwMode="auto">
          <a:xfrm>
            <a:off x="1295400" y="533400"/>
            <a:ext cx="2743200" cy="822325"/>
          </a:xfrm>
          <a:prstGeom prst="rect">
            <a:avLst/>
          </a:prstGeom>
          <a:noFill/>
          <a:ln w="9525">
            <a:noFill/>
            <a:miter lim="800000"/>
            <a:headEnd/>
            <a:tailEnd/>
          </a:ln>
        </p:spPr>
        <p:txBody>
          <a:bodyPr>
            <a:spAutoFit/>
          </a:bodyPr>
          <a:lstStyle/>
          <a:p>
            <a:pPr>
              <a:spcBef>
                <a:spcPct val="50000"/>
              </a:spcBef>
            </a:pPr>
            <a:r>
              <a:rPr lang="en-US">
                <a:solidFill>
                  <a:srgbClr val="FF3399"/>
                </a:solidFill>
              </a:rPr>
              <a:t>Cabinet was moving to the left</a:t>
            </a:r>
          </a:p>
        </p:txBody>
      </p:sp>
      <p:sp>
        <p:nvSpPr>
          <p:cNvPr id="2055" name="Line 6"/>
          <p:cNvSpPr>
            <a:spLocks noChangeShapeType="1"/>
          </p:cNvSpPr>
          <p:nvPr/>
        </p:nvSpPr>
        <p:spPr bwMode="auto">
          <a:xfrm flipH="1">
            <a:off x="152400" y="1447800"/>
            <a:ext cx="990600" cy="0"/>
          </a:xfrm>
          <a:prstGeom prst="line">
            <a:avLst/>
          </a:prstGeom>
          <a:noFill/>
          <a:ln w="57150">
            <a:solidFill>
              <a:schemeClr val="tx1"/>
            </a:solidFill>
            <a:round/>
            <a:headEnd/>
            <a:tailEnd type="triangle" w="med" len="med"/>
          </a:ln>
        </p:spPr>
        <p:txBody>
          <a:bodyPr/>
          <a:lstStyle/>
          <a:p>
            <a:endParaRPr lang="en-US"/>
          </a:p>
        </p:txBody>
      </p:sp>
      <p:sp>
        <p:nvSpPr>
          <p:cNvPr id="2056" name="Text Box 7"/>
          <p:cNvSpPr txBox="1">
            <a:spLocks noChangeArrowheads="1"/>
          </p:cNvSpPr>
          <p:nvPr/>
        </p:nvSpPr>
        <p:spPr bwMode="auto">
          <a:xfrm>
            <a:off x="4038600" y="609600"/>
            <a:ext cx="2743200" cy="822325"/>
          </a:xfrm>
          <a:prstGeom prst="rect">
            <a:avLst/>
          </a:prstGeom>
          <a:noFill/>
          <a:ln w="9525">
            <a:noFill/>
            <a:miter lim="800000"/>
            <a:headEnd/>
            <a:tailEnd/>
          </a:ln>
        </p:spPr>
        <p:txBody>
          <a:bodyPr>
            <a:spAutoFit/>
          </a:bodyPr>
          <a:lstStyle/>
          <a:p>
            <a:pPr>
              <a:spcBef>
                <a:spcPct val="50000"/>
              </a:spcBef>
            </a:pPr>
            <a:r>
              <a:rPr lang="en-US">
                <a:solidFill>
                  <a:schemeClr val="accent2"/>
                </a:solidFill>
              </a:rPr>
              <a:t>Then, the guy pushed the cabinet</a:t>
            </a:r>
          </a:p>
        </p:txBody>
      </p:sp>
      <p:graphicFrame>
        <p:nvGraphicFramePr>
          <p:cNvPr id="2051" name="Object 8"/>
          <p:cNvGraphicFramePr>
            <a:graphicFrameLocks noChangeAspect="1"/>
          </p:cNvGraphicFramePr>
          <p:nvPr/>
        </p:nvGraphicFramePr>
        <p:xfrm>
          <a:off x="6477000" y="609600"/>
          <a:ext cx="2095500" cy="788988"/>
        </p:xfrm>
        <a:graphic>
          <a:graphicData uri="http://schemas.openxmlformats.org/presentationml/2006/ole">
            <mc:AlternateContent xmlns:mc="http://schemas.openxmlformats.org/markup-compatibility/2006">
              <mc:Choice xmlns:v="urn:schemas-microsoft-com:vml" Requires="v">
                <p:oleObj spid="_x0000_s2141" name="Bitmap Image" r:id="rId6" imgW="2019048" imgH="838095" progId="PBrush">
                  <p:embed/>
                </p:oleObj>
              </mc:Choice>
              <mc:Fallback>
                <p:oleObj name="Bitmap Image" r:id="rId6" imgW="2019048" imgH="838095" progId="PBrush">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l="9836" t="18182"/>
                      <a:stretch>
                        <a:fillRect/>
                      </a:stretch>
                    </p:blipFill>
                    <p:spPr bwMode="auto">
                      <a:xfrm>
                        <a:off x="6477000" y="609600"/>
                        <a:ext cx="2095500"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304800" y="1447800"/>
            <a:ext cx="8153400" cy="1143000"/>
          </a:xfrm>
        </p:spPr>
        <p:txBody>
          <a:bodyPr/>
          <a:lstStyle/>
          <a:p>
            <a:pPr algn="l" eaLnBrk="1" hangingPunct="1"/>
            <a:r>
              <a:rPr lang="en-US" sz="3200" smtClean="0">
                <a:cs typeface="Times New Roman" pitchFamily="18" charset="0"/>
              </a:rPr>
              <a:t>3. If there is </a:t>
            </a:r>
            <a:r>
              <a:rPr lang="en-US" sz="3200" smtClean="0">
                <a:solidFill>
                  <a:srgbClr val="33CC33"/>
                </a:solidFill>
                <a:cs typeface="Times New Roman" pitchFamily="18" charset="0"/>
              </a:rPr>
              <a:t>zero</a:t>
            </a:r>
            <a:r>
              <a:rPr lang="en-US" sz="3200" smtClean="0">
                <a:cs typeface="Times New Roman" pitchFamily="18" charset="0"/>
              </a:rPr>
              <a:t> </a:t>
            </a:r>
            <a:r>
              <a:rPr lang="en-US" sz="3200" smtClean="0">
                <a:solidFill>
                  <a:srgbClr val="33CC33"/>
                </a:solidFill>
                <a:cs typeface="Times New Roman" pitchFamily="18" charset="0"/>
              </a:rPr>
              <a:t>total force</a:t>
            </a:r>
            <a:r>
              <a:rPr lang="en-US" sz="3200" smtClean="0">
                <a:cs typeface="Times New Roman" pitchFamily="18" charset="0"/>
              </a:rPr>
              <a:t> acting on on the refrigerator, the refrigerator would</a:t>
            </a:r>
            <a:r>
              <a:rPr lang="en-US" smtClean="0"/>
              <a:t> </a:t>
            </a:r>
          </a:p>
        </p:txBody>
      </p:sp>
      <p:sp>
        <p:nvSpPr>
          <p:cNvPr id="3077" name="Rectangle 3"/>
          <p:cNvSpPr>
            <a:spLocks noChangeArrowheads="1"/>
          </p:cNvSpPr>
          <p:nvPr/>
        </p:nvSpPr>
        <p:spPr bwMode="auto">
          <a:xfrm>
            <a:off x="533400" y="2514600"/>
            <a:ext cx="8153400" cy="4114800"/>
          </a:xfrm>
          <a:prstGeom prst="rect">
            <a:avLst/>
          </a:prstGeom>
          <a:noFill/>
          <a:ln w="9525">
            <a:noFill/>
            <a:miter lim="800000"/>
            <a:headEnd/>
            <a:tailEnd/>
          </a:ln>
        </p:spPr>
        <p:txBody>
          <a:bodyPr/>
          <a:lstStyle/>
          <a:p>
            <a:pPr marL="609600" indent="-609600">
              <a:spcBef>
                <a:spcPct val="20000"/>
              </a:spcBef>
              <a:buFontTx/>
              <a:buAutoNum type="alphaUcPeriod"/>
            </a:pPr>
            <a:r>
              <a:rPr lang="en-US" sz="3200"/>
              <a:t>slow down</a:t>
            </a:r>
          </a:p>
          <a:p>
            <a:pPr marL="609600" indent="-609600">
              <a:spcBef>
                <a:spcPct val="20000"/>
              </a:spcBef>
              <a:buFontTx/>
              <a:buAutoNum type="alphaUcPeriod"/>
            </a:pPr>
            <a:r>
              <a:rPr lang="en-US" sz="3200">
                <a:cs typeface="Times New Roman" pitchFamily="18" charset="0"/>
              </a:rPr>
              <a:t>speed up</a:t>
            </a:r>
            <a:r>
              <a:rPr lang="en-US" sz="3200"/>
              <a:t> </a:t>
            </a:r>
          </a:p>
          <a:p>
            <a:pPr marL="609600" indent="-609600">
              <a:spcBef>
                <a:spcPct val="20000"/>
              </a:spcBef>
              <a:buFontTx/>
              <a:buAutoNum type="alphaUcPeriod"/>
            </a:pPr>
            <a:r>
              <a:rPr lang="en-US" sz="3200">
                <a:cs typeface="Times New Roman" pitchFamily="18" charset="0"/>
              </a:rPr>
              <a:t>remain at same speed </a:t>
            </a:r>
          </a:p>
          <a:p>
            <a:pPr marL="609600" indent="-609600">
              <a:spcBef>
                <a:spcPct val="20000"/>
              </a:spcBef>
              <a:buFontTx/>
              <a:buAutoNum type="alphaUcPeriod"/>
            </a:pPr>
            <a:r>
              <a:rPr lang="en-US" sz="3200">
                <a:cs typeface="Times New Roman" pitchFamily="18" charset="0"/>
              </a:rPr>
              <a:t>slow down, change direction and then speed up going the other way </a:t>
            </a:r>
          </a:p>
          <a:p>
            <a:pPr marL="609600" indent="-609600">
              <a:spcBef>
                <a:spcPct val="20000"/>
              </a:spcBef>
              <a:buFontTx/>
              <a:buAutoNum type="alphaUcPeriod"/>
            </a:pPr>
            <a:r>
              <a:rPr lang="en-US" sz="3200">
                <a:cs typeface="Times New Roman" pitchFamily="18" charset="0"/>
              </a:rPr>
              <a:t>remain at same speed, but change direction </a:t>
            </a:r>
            <a:endParaRPr lang="en-US" sz="3200"/>
          </a:p>
          <a:p>
            <a:pPr marL="609600" indent="-609600">
              <a:spcBef>
                <a:spcPct val="20000"/>
              </a:spcBef>
              <a:buFontTx/>
              <a:buAutoNum type="alphaUcPeriod"/>
            </a:pPr>
            <a:endParaRPr lang="en-US" sz="3200"/>
          </a:p>
        </p:txBody>
      </p:sp>
      <p:graphicFrame>
        <p:nvGraphicFramePr>
          <p:cNvPr id="3074" name="Object 4"/>
          <p:cNvGraphicFramePr>
            <a:graphicFrameLocks noChangeAspect="1"/>
          </p:cNvGraphicFramePr>
          <p:nvPr/>
        </p:nvGraphicFramePr>
        <p:xfrm>
          <a:off x="457200" y="304800"/>
          <a:ext cx="449263" cy="846138"/>
        </p:xfrm>
        <a:graphic>
          <a:graphicData uri="http://schemas.openxmlformats.org/presentationml/2006/ole">
            <mc:AlternateContent xmlns:mc="http://schemas.openxmlformats.org/markup-compatibility/2006">
              <mc:Choice xmlns:v="urn:schemas-microsoft-com:vml" Requires="v">
                <p:oleObj spid="_x0000_s3164" name="Bitmap Image" r:id="rId4" imgW="449619" imgH="846072" progId="PBrush">
                  <p:embed/>
                </p:oleObj>
              </mc:Choice>
              <mc:Fallback>
                <p:oleObj name="Bitmap Image" r:id="rId4" imgW="449619" imgH="846072"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
                        <a:ext cx="449263"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8" name="Text Box 5"/>
          <p:cNvSpPr txBox="1">
            <a:spLocks noChangeArrowheads="1"/>
          </p:cNvSpPr>
          <p:nvPr/>
        </p:nvSpPr>
        <p:spPr bwMode="auto">
          <a:xfrm>
            <a:off x="914400" y="304800"/>
            <a:ext cx="2743200" cy="822325"/>
          </a:xfrm>
          <a:prstGeom prst="rect">
            <a:avLst/>
          </a:prstGeom>
          <a:noFill/>
          <a:ln w="9525">
            <a:noFill/>
            <a:miter lim="800000"/>
            <a:headEnd/>
            <a:tailEnd/>
          </a:ln>
        </p:spPr>
        <p:txBody>
          <a:bodyPr>
            <a:spAutoFit/>
          </a:bodyPr>
          <a:lstStyle/>
          <a:p>
            <a:pPr>
              <a:spcBef>
                <a:spcPct val="50000"/>
              </a:spcBef>
            </a:pPr>
            <a:r>
              <a:rPr lang="en-US">
                <a:solidFill>
                  <a:srgbClr val="FF3399"/>
                </a:solidFill>
              </a:rPr>
              <a:t>Refrigerator was moving to the right</a:t>
            </a:r>
          </a:p>
        </p:txBody>
      </p:sp>
      <p:sp>
        <p:nvSpPr>
          <p:cNvPr id="3079" name="Line 6"/>
          <p:cNvSpPr>
            <a:spLocks noChangeShapeType="1"/>
          </p:cNvSpPr>
          <p:nvPr/>
        </p:nvSpPr>
        <p:spPr bwMode="auto">
          <a:xfrm>
            <a:off x="457200" y="1143000"/>
            <a:ext cx="1828800" cy="0"/>
          </a:xfrm>
          <a:prstGeom prst="line">
            <a:avLst/>
          </a:prstGeom>
          <a:noFill/>
          <a:ln w="57150">
            <a:solidFill>
              <a:schemeClr val="tx1"/>
            </a:solidFill>
            <a:round/>
            <a:headEnd/>
            <a:tailEnd type="triangle" w="med" len="med"/>
          </a:ln>
        </p:spPr>
        <p:txBody>
          <a:bodyPr/>
          <a:lstStyle/>
          <a:p>
            <a:endParaRPr lang="en-US"/>
          </a:p>
        </p:txBody>
      </p:sp>
      <p:sp>
        <p:nvSpPr>
          <p:cNvPr id="3080" name="Text Box 7"/>
          <p:cNvSpPr txBox="1">
            <a:spLocks noChangeArrowheads="1"/>
          </p:cNvSpPr>
          <p:nvPr/>
        </p:nvSpPr>
        <p:spPr bwMode="auto">
          <a:xfrm>
            <a:off x="3581400" y="381000"/>
            <a:ext cx="3200400" cy="822325"/>
          </a:xfrm>
          <a:prstGeom prst="rect">
            <a:avLst/>
          </a:prstGeom>
          <a:noFill/>
          <a:ln w="9525">
            <a:noFill/>
            <a:miter lim="800000"/>
            <a:headEnd/>
            <a:tailEnd/>
          </a:ln>
        </p:spPr>
        <p:txBody>
          <a:bodyPr>
            <a:spAutoFit/>
          </a:bodyPr>
          <a:lstStyle/>
          <a:p>
            <a:pPr>
              <a:spcBef>
                <a:spcPct val="50000"/>
              </a:spcBef>
            </a:pPr>
            <a:r>
              <a:rPr lang="en-US">
                <a:solidFill>
                  <a:schemeClr val="accent2"/>
                </a:solidFill>
              </a:rPr>
              <a:t>Then, the guy pushed the refrigerator</a:t>
            </a:r>
          </a:p>
        </p:txBody>
      </p:sp>
      <p:graphicFrame>
        <p:nvGraphicFramePr>
          <p:cNvPr id="3075" name="Object 8"/>
          <p:cNvGraphicFramePr>
            <a:graphicFrameLocks noChangeAspect="1"/>
          </p:cNvGraphicFramePr>
          <p:nvPr/>
        </p:nvGraphicFramePr>
        <p:xfrm>
          <a:off x="6324600" y="152400"/>
          <a:ext cx="2286000" cy="1277938"/>
        </p:xfrm>
        <a:graphic>
          <a:graphicData uri="http://schemas.openxmlformats.org/presentationml/2006/ole">
            <mc:AlternateContent xmlns:mc="http://schemas.openxmlformats.org/markup-compatibility/2006">
              <mc:Choice xmlns:v="urn:schemas-microsoft-com:vml" Requires="v">
                <p:oleObj spid="_x0000_s3165" name="Bitmap Image" r:id="rId6" imgW="2103302" imgH="1074513" progId="PBrush">
                  <p:embed/>
                </p:oleObj>
              </mc:Choice>
              <mc:Fallback>
                <p:oleObj name="Bitmap Image" r:id="rId6" imgW="2103302" imgH="1074513" progId="PBrush">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l="3267" r="5241"/>
                      <a:stretch>
                        <a:fillRect/>
                      </a:stretch>
                    </p:blipFill>
                    <p:spPr bwMode="auto">
                      <a:xfrm>
                        <a:off x="6324600" y="152400"/>
                        <a:ext cx="2286000"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i="1" dirty="0" smtClean="0">
                <a:hlinkClick r:id="rId2"/>
              </a:rPr>
              <a:t>Forces &amp; Motion </a:t>
            </a:r>
            <a:r>
              <a:rPr lang="en-US" dirty="0" smtClean="0"/>
              <a:t/>
            </a:r>
            <a:br>
              <a:rPr lang="en-US" dirty="0" smtClean="0"/>
            </a:br>
            <a:r>
              <a:rPr lang="en-US" dirty="0" smtClean="0">
                <a:hlinkClick r:id="rId3"/>
              </a:rPr>
              <a:t>Activity 2</a:t>
            </a:r>
            <a:endParaRPr lang="en-US" dirty="0" smtClean="0"/>
          </a:p>
        </p:txBody>
      </p:sp>
      <p:sp>
        <p:nvSpPr>
          <p:cNvPr id="120835" name="Rectangle 3"/>
          <p:cNvSpPr>
            <a:spLocks noChangeArrowheads="1"/>
          </p:cNvSpPr>
          <p:nvPr/>
        </p:nvSpPr>
        <p:spPr bwMode="auto">
          <a:xfrm>
            <a:off x="1371600" y="2819400"/>
            <a:ext cx="7010400" cy="1752600"/>
          </a:xfrm>
          <a:prstGeom prst="rect">
            <a:avLst/>
          </a:prstGeom>
          <a:noFill/>
          <a:ln w="9525">
            <a:noFill/>
            <a:miter lim="800000"/>
            <a:headEnd/>
            <a:tailEnd/>
          </a:ln>
        </p:spPr>
        <p:txBody>
          <a:bodyPr/>
          <a:lstStyle/>
          <a:p>
            <a:pPr>
              <a:spcBef>
                <a:spcPct val="20000"/>
              </a:spcBef>
            </a:pPr>
            <a:r>
              <a:rPr lang="en-US" dirty="0">
                <a:cs typeface="Times New Roman" pitchFamily="18" charset="0"/>
              </a:rPr>
              <a:t>Learning Goals: </a:t>
            </a:r>
          </a:p>
          <a:p>
            <a:pPr marL="342900" indent="-342900">
              <a:spcBef>
                <a:spcPct val="20000"/>
              </a:spcBef>
              <a:buFontTx/>
              <a:buChar char="•"/>
            </a:pPr>
            <a:r>
              <a:rPr lang="en-US" dirty="0">
                <a:cs typeface="Times New Roman" pitchFamily="18" charset="0"/>
              </a:rPr>
              <a:t>Students will be able to:</a:t>
            </a:r>
          </a:p>
          <a:p>
            <a:pPr marL="342900" indent="-342900">
              <a:spcBef>
                <a:spcPct val="20000"/>
              </a:spcBef>
              <a:buFontTx/>
              <a:buChar char="•"/>
            </a:pPr>
            <a:r>
              <a:rPr lang="en-US" dirty="0"/>
              <a:t>Use free body diagrams to draw position, velocity, acceleration and force graphs and vice versa</a:t>
            </a:r>
          </a:p>
          <a:p>
            <a:pPr marL="342900" indent="-342900">
              <a:spcBef>
                <a:spcPct val="20000"/>
              </a:spcBef>
              <a:buFontTx/>
              <a:buChar char="•"/>
            </a:pPr>
            <a:r>
              <a:rPr lang="en-US" dirty="0"/>
              <a:t>Explain how the graphs relate to one another. </a:t>
            </a:r>
          </a:p>
          <a:p>
            <a:pPr marL="342900" indent="-342900">
              <a:spcBef>
                <a:spcPct val="20000"/>
              </a:spcBef>
              <a:buFontTx/>
              <a:buChar char="•"/>
            </a:pPr>
            <a:r>
              <a:rPr lang="en-US" dirty="0"/>
              <a:t>Given a scenario or a graph, sketch all four graphs</a:t>
            </a:r>
          </a:p>
          <a:p>
            <a:pPr marL="342900" indent="-342900">
              <a:spcBef>
                <a:spcPct val="20000"/>
              </a:spcBef>
              <a:buFontTx/>
              <a:buChar char="•"/>
            </a:pPr>
            <a:endParaRPr lang="en-US" sz="2000" dirty="0"/>
          </a:p>
        </p:txBody>
      </p:sp>
      <p:sp>
        <p:nvSpPr>
          <p:cNvPr id="4" name="TextBox 5"/>
          <p:cNvSpPr txBox="1">
            <a:spLocks noChangeArrowheads="1"/>
          </p:cNvSpPr>
          <p:nvPr/>
        </p:nvSpPr>
        <p:spPr bwMode="auto">
          <a:xfrm>
            <a:off x="1828800" y="1913375"/>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4" action="ppaction://hlinkfile"/>
              </a:rPr>
              <a:t>phet.colorado.edu</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228600" y="1219200"/>
            <a:ext cx="7543800" cy="1143000"/>
          </a:xfrm>
        </p:spPr>
        <p:txBody>
          <a:bodyPr/>
          <a:lstStyle/>
          <a:p>
            <a:pPr algn="l" eaLnBrk="1" hangingPunct="1"/>
            <a:r>
              <a:rPr lang="en-US" smtClean="0">
                <a:cs typeface="Times New Roman" pitchFamily="18" charset="0"/>
              </a:rPr>
              <a:t>1. A car is traveling along a road. Its acceleration is recorded as a function of time. </a:t>
            </a:r>
          </a:p>
        </p:txBody>
      </p:sp>
      <p:sp>
        <p:nvSpPr>
          <p:cNvPr id="4100" name="Text Box 3"/>
          <p:cNvSpPr txBox="1">
            <a:spLocks noChangeArrowheads="1"/>
          </p:cNvSpPr>
          <p:nvPr/>
        </p:nvSpPr>
        <p:spPr bwMode="auto">
          <a:xfrm>
            <a:off x="304800" y="4572000"/>
            <a:ext cx="2133600" cy="914400"/>
          </a:xfrm>
          <a:prstGeom prst="rect">
            <a:avLst/>
          </a:prstGeom>
          <a:solidFill>
            <a:srgbClr val="FFFFFF"/>
          </a:solidFill>
          <a:ln w="9525">
            <a:noFill/>
            <a:miter lim="800000"/>
            <a:headEnd/>
            <a:tailEnd/>
          </a:ln>
        </p:spPr>
        <p:txBody>
          <a:bodyPr/>
          <a:lstStyle/>
          <a:p>
            <a:pPr eaLnBrk="0" hangingPunct="0"/>
            <a:r>
              <a:rPr lang="en-US" sz="2800"/>
              <a:t>acceleration</a:t>
            </a:r>
          </a:p>
        </p:txBody>
      </p:sp>
      <p:sp>
        <p:nvSpPr>
          <p:cNvPr id="4101" name="Text Box 4"/>
          <p:cNvSpPr txBox="1">
            <a:spLocks noChangeArrowheads="1"/>
          </p:cNvSpPr>
          <p:nvPr/>
        </p:nvSpPr>
        <p:spPr bwMode="auto">
          <a:xfrm>
            <a:off x="2771775" y="6073775"/>
            <a:ext cx="3011488" cy="403225"/>
          </a:xfrm>
          <a:prstGeom prst="rect">
            <a:avLst/>
          </a:prstGeom>
          <a:noFill/>
          <a:ln w="9525">
            <a:noFill/>
            <a:miter lim="800000"/>
            <a:headEnd/>
            <a:tailEnd/>
          </a:ln>
        </p:spPr>
        <p:txBody>
          <a:bodyPr/>
          <a:lstStyle/>
          <a:p>
            <a:pPr eaLnBrk="0" hangingPunct="0"/>
            <a:r>
              <a:rPr lang="en-US" sz="3200"/>
              <a:t>time</a:t>
            </a:r>
          </a:p>
        </p:txBody>
      </p:sp>
      <p:sp>
        <p:nvSpPr>
          <p:cNvPr id="4102" name="Rectangle 5"/>
          <p:cNvSpPr>
            <a:spLocks noChangeArrowheads="1"/>
          </p:cNvSpPr>
          <p:nvPr/>
        </p:nvSpPr>
        <p:spPr bwMode="auto">
          <a:xfrm>
            <a:off x="2286000" y="3352800"/>
            <a:ext cx="1905000" cy="2797175"/>
          </a:xfrm>
          <a:prstGeom prst="rect">
            <a:avLst/>
          </a:prstGeom>
          <a:solidFill>
            <a:srgbClr val="FFFFFF"/>
          </a:solidFill>
          <a:ln w="9525">
            <a:solidFill>
              <a:srgbClr val="000000"/>
            </a:solidFill>
            <a:miter lim="800000"/>
            <a:headEnd/>
            <a:tailEnd/>
          </a:ln>
        </p:spPr>
        <p:txBody>
          <a:bodyPr/>
          <a:lstStyle/>
          <a:p>
            <a:endParaRPr lang="en-US"/>
          </a:p>
        </p:txBody>
      </p:sp>
      <p:sp>
        <p:nvSpPr>
          <p:cNvPr id="4103" name="Line 6"/>
          <p:cNvSpPr>
            <a:spLocks noChangeShapeType="1"/>
          </p:cNvSpPr>
          <p:nvPr/>
        </p:nvSpPr>
        <p:spPr bwMode="auto">
          <a:xfrm flipV="1">
            <a:off x="2286000" y="4052888"/>
            <a:ext cx="404813" cy="6350"/>
          </a:xfrm>
          <a:prstGeom prst="line">
            <a:avLst/>
          </a:prstGeom>
          <a:noFill/>
          <a:ln w="57150">
            <a:solidFill>
              <a:srgbClr val="000000"/>
            </a:solidFill>
            <a:round/>
            <a:headEnd/>
            <a:tailEnd/>
          </a:ln>
        </p:spPr>
        <p:txBody>
          <a:bodyPr/>
          <a:lstStyle/>
          <a:p>
            <a:endParaRPr lang="en-US"/>
          </a:p>
        </p:txBody>
      </p:sp>
      <p:sp>
        <p:nvSpPr>
          <p:cNvPr id="4104" name="Line 7"/>
          <p:cNvSpPr>
            <a:spLocks noChangeShapeType="1"/>
          </p:cNvSpPr>
          <p:nvPr/>
        </p:nvSpPr>
        <p:spPr bwMode="auto">
          <a:xfrm>
            <a:off x="2690813" y="4052888"/>
            <a:ext cx="250825" cy="1631950"/>
          </a:xfrm>
          <a:prstGeom prst="line">
            <a:avLst/>
          </a:prstGeom>
          <a:noFill/>
          <a:ln w="57150">
            <a:solidFill>
              <a:srgbClr val="000000"/>
            </a:solidFill>
            <a:round/>
            <a:headEnd/>
            <a:tailEnd/>
          </a:ln>
        </p:spPr>
        <p:txBody>
          <a:bodyPr/>
          <a:lstStyle/>
          <a:p>
            <a:endParaRPr lang="en-US"/>
          </a:p>
        </p:txBody>
      </p:sp>
      <p:sp>
        <p:nvSpPr>
          <p:cNvPr id="4105" name="Line 8"/>
          <p:cNvSpPr>
            <a:spLocks noChangeShapeType="1"/>
          </p:cNvSpPr>
          <p:nvPr/>
        </p:nvSpPr>
        <p:spPr bwMode="auto">
          <a:xfrm>
            <a:off x="2941638" y="5684838"/>
            <a:ext cx="374650" cy="0"/>
          </a:xfrm>
          <a:prstGeom prst="line">
            <a:avLst/>
          </a:prstGeom>
          <a:noFill/>
          <a:ln w="57150">
            <a:solidFill>
              <a:srgbClr val="000000"/>
            </a:solidFill>
            <a:round/>
            <a:headEnd/>
            <a:tailEnd/>
          </a:ln>
        </p:spPr>
        <p:txBody>
          <a:bodyPr/>
          <a:lstStyle/>
          <a:p>
            <a:endParaRPr lang="en-US"/>
          </a:p>
        </p:txBody>
      </p:sp>
      <p:sp>
        <p:nvSpPr>
          <p:cNvPr id="4106" name="Line 9"/>
          <p:cNvSpPr>
            <a:spLocks noChangeShapeType="1"/>
          </p:cNvSpPr>
          <p:nvPr/>
        </p:nvSpPr>
        <p:spPr bwMode="auto">
          <a:xfrm flipV="1">
            <a:off x="3321050" y="3600450"/>
            <a:ext cx="374650" cy="2098675"/>
          </a:xfrm>
          <a:prstGeom prst="line">
            <a:avLst/>
          </a:prstGeom>
          <a:noFill/>
          <a:ln w="57150">
            <a:solidFill>
              <a:srgbClr val="000000"/>
            </a:solidFill>
            <a:round/>
            <a:headEnd/>
            <a:tailEnd/>
          </a:ln>
        </p:spPr>
        <p:txBody>
          <a:bodyPr/>
          <a:lstStyle/>
          <a:p>
            <a:endParaRPr lang="en-US"/>
          </a:p>
        </p:txBody>
      </p:sp>
      <p:sp>
        <p:nvSpPr>
          <p:cNvPr id="4107" name="Line 10"/>
          <p:cNvSpPr>
            <a:spLocks noChangeShapeType="1"/>
          </p:cNvSpPr>
          <p:nvPr/>
        </p:nvSpPr>
        <p:spPr bwMode="auto">
          <a:xfrm>
            <a:off x="3690938" y="3586163"/>
            <a:ext cx="374650" cy="0"/>
          </a:xfrm>
          <a:prstGeom prst="line">
            <a:avLst/>
          </a:prstGeom>
          <a:noFill/>
          <a:ln w="57150">
            <a:solidFill>
              <a:srgbClr val="000000"/>
            </a:solidFill>
            <a:round/>
            <a:headEnd/>
            <a:tailEnd/>
          </a:ln>
        </p:spPr>
        <p:txBody>
          <a:bodyPr/>
          <a:lstStyle/>
          <a:p>
            <a:endParaRPr lang="en-US"/>
          </a:p>
        </p:txBody>
      </p:sp>
      <p:graphicFrame>
        <p:nvGraphicFramePr>
          <p:cNvPr id="4098" name="Object 11"/>
          <p:cNvGraphicFramePr>
            <a:graphicFrameLocks noChangeAspect="1"/>
          </p:cNvGraphicFramePr>
          <p:nvPr/>
        </p:nvGraphicFramePr>
        <p:xfrm>
          <a:off x="6629400" y="533400"/>
          <a:ext cx="2286000" cy="1016000"/>
        </p:xfrm>
        <a:graphic>
          <a:graphicData uri="http://schemas.openxmlformats.org/presentationml/2006/ole">
            <mc:AlternateContent xmlns:mc="http://schemas.openxmlformats.org/markup-compatibility/2006">
              <mc:Choice xmlns:v="urn:schemas-microsoft-com:vml" Requires="v">
                <p:oleObj spid="_x0000_s4143" name="Bitmap Image" r:id="rId4" imgW="1371719" imgH="609524" progId="PBrush">
                  <p:embed/>
                </p:oleObj>
              </mc:Choice>
              <mc:Fallback>
                <p:oleObj name="Bitmap Image" r:id="rId4" imgW="1371719" imgH="609524" progId="PBrush">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533400"/>
                        <a:ext cx="2286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304800" y="1295400"/>
            <a:ext cx="8153400" cy="1143000"/>
          </a:xfrm>
        </p:spPr>
        <p:txBody>
          <a:bodyPr/>
          <a:lstStyle/>
          <a:p>
            <a:pPr marL="838200" indent="-838200" algn="l" eaLnBrk="1" hangingPunct="1">
              <a:buFontTx/>
              <a:buAutoNum type="arabicPeriod"/>
            </a:pPr>
            <a:r>
              <a:rPr lang="en-US" smtClean="0">
                <a:cs typeface="Times New Roman" pitchFamily="18" charset="0"/>
              </a:rPr>
              <a:t>Which </a:t>
            </a:r>
            <a:r>
              <a:rPr lang="en-US" b="1" u="sng" smtClean="0">
                <a:cs typeface="Times New Roman" pitchFamily="18" charset="0"/>
              </a:rPr>
              <a:t>Total</a:t>
            </a:r>
            <a:r>
              <a:rPr lang="en-US" smtClean="0">
                <a:cs typeface="Times New Roman" pitchFamily="18" charset="0"/>
              </a:rPr>
              <a:t> </a:t>
            </a:r>
            <a:r>
              <a:rPr lang="en-US" b="1" smtClean="0">
                <a:cs typeface="Times New Roman" pitchFamily="18" charset="0"/>
              </a:rPr>
              <a:t>force-time</a:t>
            </a:r>
            <a:r>
              <a:rPr lang="en-US" smtClean="0">
                <a:cs typeface="Times New Roman" pitchFamily="18" charset="0"/>
              </a:rPr>
              <a:t> graph would best match the scenario?</a:t>
            </a:r>
            <a:br>
              <a:rPr lang="en-US" smtClean="0">
                <a:cs typeface="Times New Roman" pitchFamily="18" charset="0"/>
              </a:rPr>
            </a:br>
            <a:endParaRPr lang="en-US" smtClean="0">
              <a:cs typeface="Times New Roman" pitchFamily="18" charset="0"/>
            </a:endParaRPr>
          </a:p>
        </p:txBody>
      </p:sp>
      <p:sp>
        <p:nvSpPr>
          <p:cNvPr id="121859" name="Line 3"/>
          <p:cNvSpPr>
            <a:spLocks noChangeShapeType="1"/>
          </p:cNvSpPr>
          <p:nvPr/>
        </p:nvSpPr>
        <p:spPr bwMode="auto">
          <a:xfrm>
            <a:off x="6727825" y="3194050"/>
            <a:ext cx="236538" cy="1587500"/>
          </a:xfrm>
          <a:prstGeom prst="line">
            <a:avLst/>
          </a:prstGeom>
          <a:noFill/>
          <a:ln w="9525">
            <a:solidFill>
              <a:srgbClr val="000000"/>
            </a:solidFill>
            <a:round/>
            <a:headEnd/>
            <a:tailEnd/>
          </a:ln>
        </p:spPr>
        <p:txBody>
          <a:bodyPr/>
          <a:lstStyle/>
          <a:p>
            <a:endParaRPr lang="en-US"/>
          </a:p>
        </p:txBody>
      </p:sp>
      <p:sp>
        <p:nvSpPr>
          <p:cNvPr id="121860" name="Line 4"/>
          <p:cNvSpPr>
            <a:spLocks noChangeShapeType="1"/>
          </p:cNvSpPr>
          <p:nvPr/>
        </p:nvSpPr>
        <p:spPr bwMode="auto">
          <a:xfrm>
            <a:off x="6964363" y="4781550"/>
            <a:ext cx="357187" cy="0"/>
          </a:xfrm>
          <a:prstGeom prst="line">
            <a:avLst/>
          </a:prstGeom>
          <a:noFill/>
          <a:ln w="9525">
            <a:solidFill>
              <a:srgbClr val="000000"/>
            </a:solidFill>
            <a:round/>
            <a:headEnd/>
            <a:tailEnd/>
          </a:ln>
        </p:spPr>
        <p:txBody>
          <a:bodyPr/>
          <a:lstStyle/>
          <a:p>
            <a:endParaRPr lang="en-US"/>
          </a:p>
        </p:txBody>
      </p:sp>
      <p:grpSp>
        <p:nvGrpSpPr>
          <p:cNvPr id="121861" name="Group 5"/>
          <p:cNvGrpSpPr>
            <a:grpSpLocks/>
          </p:cNvGrpSpPr>
          <p:nvPr/>
        </p:nvGrpSpPr>
        <p:grpSpPr bwMode="auto">
          <a:xfrm>
            <a:off x="685800" y="2362200"/>
            <a:ext cx="7772400" cy="3962400"/>
            <a:chOff x="432" y="1488"/>
            <a:chExt cx="4896" cy="2496"/>
          </a:xfrm>
        </p:grpSpPr>
        <p:sp>
          <p:nvSpPr>
            <p:cNvPr id="121862" name="Text Box 6"/>
            <p:cNvSpPr txBox="1">
              <a:spLocks noChangeArrowheads="1"/>
            </p:cNvSpPr>
            <p:nvPr/>
          </p:nvSpPr>
          <p:spPr bwMode="auto">
            <a:xfrm>
              <a:off x="1056" y="1488"/>
              <a:ext cx="624" cy="365"/>
            </a:xfrm>
            <a:prstGeom prst="rect">
              <a:avLst/>
            </a:prstGeom>
            <a:noFill/>
            <a:ln w="9525">
              <a:noFill/>
              <a:miter lim="800000"/>
              <a:headEnd/>
              <a:tailEnd/>
            </a:ln>
          </p:spPr>
          <p:txBody>
            <a:bodyPr>
              <a:spAutoFit/>
            </a:bodyPr>
            <a:lstStyle/>
            <a:p>
              <a:pPr>
                <a:spcBef>
                  <a:spcPct val="50000"/>
                </a:spcBef>
              </a:pPr>
              <a:r>
                <a:rPr lang="en-US" sz="3200">
                  <a:solidFill>
                    <a:schemeClr val="accent2"/>
                  </a:solidFill>
                </a:rPr>
                <a:t>A</a:t>
              </a:r>
            </a:p>
          </p:txBody>
        </p:sp>
        <p:sp>
          <p:nvSpPr>
            <p:cNvPr id="121863" name="Text Box 7"/>
            <p:cNvSpPr txBox="1">
              <a:spLocks noChangeArrowheads="1"/>
            </p:cNvSpPr>
            <p:nvPr/>
          </p:nvSpPr>
          <p:spPr bwMode="auto">
            <a:xfrm>
              <a:off x="4464" y="1488"/>
              <a:ext cx="624" cy="365"/>
            </a:xfrm>
            <a:prstGeom prst="rect">
              <a:avLst/>
            </a:prstGeom>
            <a:noFill/>
            <a:ln w="9525">
              <a:noFill/>
              <a:miter lim="800000"/>
              <a:headEnd/>
              <a:tailEnd/>
            </a:ln>
          </p:spPr>
          <p:txBody>
            <a:bodyPr>
              <a:spAutoFit/>
            </a:bodyPr>
            <a:lstStyle/>
            <a:p>
              <a:pPr>
                <a:spcBef>
                  <a:spcPct val="50000"/>
                </a:spcBef>
              </a:pPr>
              <a:r>
                <a:rPr lang="en-US" sz="3200">
                  <a:solidFill>
                    <a:srgbClr val="FF0066"/>
                  </a:solidFill>
                </a:rPr>
                <a:t>C</a:t>
              </a:r>
            </a:p>
          </p:txBody>
        </p:sp>
        <p:sp>
          <p:nvSpPr>
            <p:cNvPr id="121864" name="Text Box 8"/>
            <p:cNvSpPr txBox="1">
              <a:spLocks noChangeArrowheads="1"/>
            </p:cNvSpPr>
            <p:nvPr/>
          </p:nvSpPr>
          <p:spPr bwMode="auto">
            <a:xfrm>
              <a:off x="2736" y="1488"/>
              <a:ext cx="624" cy="365"/>
            </a:xfrm>
            <a:prstGeom prst="rect">
              <a:avLst/>
            </a:prstGeom>
            <a:noFill/>
            <a:ln w="9525">
              <a:noFill/>
              <a:miter lim="800000"/>
              <a:headEnd/>
              <a:tailEnd/>
            </a:ln>
          </p:spPr>
          <p:txBody>
            <a:bodyPr>
              <a:spAutoFit/>
            </a:bodyPr>
            <a:lstStyle/>
            <a:p>
              <a:pPr>
                <a:spcBef>
                  <a:spcPct val="50000"/>
                </a:spcBef>
              </a:pPr>
              <a:r>
                <a:rPr lang="en-US" sz="3200">
                  <a:solidFill>
                    <a:srgbClr val="33CC33"/>
                  </a:solidFill>
                </a:rPr>
                <a:t>B</a:t>
              </a:r>
            </a:p>
          </p:txBody>
        </p:sp>
        <p:grpSp>
          <p:nvGrpSpPr>
            <p:cNvPr id="121865" name="Group 9"/>
            <p:cNvGrpSpPr>
              <a:grpSpLocks/>
            </p:cNvGrpSpPr>
            <p:nvPr/>
          </p:nvGrpSpPr>
          <p:grpSpPr bwMode="auto">
            <a:xfrm>
              <a:off x="432" y="1872"/>
              <a:ext cx="4896" cy="2112"/>
              <a:chOff x="384" y="1584"/>
              <a:chExt cx="4896" cy="2112"/>
            </a:xfrm>
          </p:grpSpPr>
          <p:sp>
            <p:nvSpPr>
              <p:cNvPr id="121866" name="Rectangle 10"/>
              <p:cNvSpPr>
                <a:spLocks noChangeArrowheads="1"/>
              </p:cNvSpPr>
              <p:nvPr/>
            </p:nvSpPr>
            <p:spPr bwMode="auto">
              <a:xfrm>
                <a:off x="730" y="1584"/>
                <a:ext cx="1209" cy="1711"/>
              </a:xfrm>
              <a:prstGeom prst="rect">
                <a:avLst/>
              </a:prstGeom>
              <a:noFill/>
              <a:ln w="9525">
                <a:solidFill>
                  <a:srgbClr val="000000"/>
                </a:solidFill>
                <a:miter lim="800000"/>
                <a:headEnd/>
                <a:tailEnd/>
              </a:ln>
            </p:spPr>
            <p:txBody>
              <a:bodyPr/>
              <a:lstStyle/>
              <a:p>
                <a:endParaRPr lang="en-US"/>
              </a:p>
            </p:txBody>
          </p:sp>
          <p:grpSp>
            <p:nvGrpSpPr>
              <p:cNvPr id="121867" name="Group 11"/>
              <p:cNvGrpSpPr>
                <a:grpSpLocks/>
              </p:cNvGrpSpPr>
              <p:nvPr/>
            </p:nvGrpSpPr>
            <p:grpSpPr bwMode="auto">
              <a:xfrm>
                <a:off x="730" y="1978"/>
                <a:ext cx="1128" cy="1055"/>
                <a:chOff x="730" y="1978"/>
                <a:chExt cx="1128" cy="1055"/>
              </a:xfrm>
            </p:grpSpPr>
            <p:sp>
              <p:nvSpPr>
                <p:cNvPr id="121894" name="Line 12"/>
                <p:cNvSpPr>
                  <a:spLocks noChangeShapeType="1"/>
                </p:cNvSpPr>
                <p:nvPr/>
              </p:nvSpPr>
              <p:spPr bwMode="auto">
                <a:xfrm flipV="1">
                  <a:off x="730" y="2506"/>
                  <a:ext cx="161" cy="0"/>
                </a:xfrm>
                <a:prstGeom prst="line">
                  <a:avLst/>
                </a:prstGeom>
                <a:noFill/>
                <a:ln w="57150">
                  <a:solidFill>
                    <a:schemeClr val="accent2"/>
                  </a:solidFill>
                  <a:round/>
                  <a:headEnd/>
                  <a:tailEnd/>
                </a:ln>
              </p:spPr>
              <p:txBody>
                <a:bodyPr/>
                <a:lstStyle/>
                <a:p>
                  <a:endParaRPr lang="en-US"/>
                </a:p>
              </p:txBody>
            </p:sp>
            <p:sp>
              <p:nvSpPr>
                <p:cNvPr id="121895" name="Line 13"/>
                <p:cNvSpPr>
                  <a:spLocks noChangeShapeType="1"/>
                </p:cNvSpPr>
                <p:nvPr/>
              </p:nvSpPr>
              <p:spPr bwMode="auto">
                <a:xfrm>
                  <a:off x="891" y="2506"/>
                  <a:ext cx="1" cy="525"/>
                </a:xfrm>
                <a:prstGeom prst="line">
                  <a:avLst/>
                </a:prstGeom>
                <a:noFill/>
                <a:ln w="57150">
                  <a:solidFill>
                    <a:schemeClr val="accent2"/>
                  </a:solidFill>
                  <a:round/>
                  <a:headEnd/>
                  <a:tailEnd/>
                </a:ln>
              </p:spPr>
              <p:txBody>
                <a:bodyPr/>
                <a:lstStyle/>
                <a:p>
                  <a:endParaRPr lang="en-US"/>
                </a:p>
              </p:txBody>
            </p:sp>
            <p:sp>
              <p:nvSpPr>
                <p:cNvPr id="121896" name="Line 14"/>
                <p:cNvSpPr>
                  <a:spLocks noChangeShapeType="1"/>
                </p:cNvSpPr>
                <p:nvPr/>
              </p:nvSpPr>
              <p:spPr bwMode="auto">
                <a:xfrm>
                  <a:off x="891" y="3032"/>
                  <a:ext cx="323" cy="1"/>
                </a:xfrm>
                <a:prstGeom prst="line">
                  <a:avLst/>
                </a:prstGeom>
                <a:noFill/>
                <a:ln w="57150">
                  <a:solidFill>
                    <a:schemeClr val="accent2"/>
                  </a:solidFill>
                  <a:round/>
                  <a:headEnd/>
                  <a:tailEnd/>
                </a:ln>
              </p:spPr>
              <p:txBody>
                <a:bodyPr/>
                <a:lstStyle/>
                <a:p>
                  <a:endParaRPr lang="en-US"/>
                </a:p>
              </p:txBody>
            </p:sp>
            <p:sp>
              <p:nvSpPr>
                <p:cNvPr id="121897" name="Line 15"/>
                <p:cNvSpPr>
                  <a:spLocks noChangeShapeType="1"/>
                </p:cNvSpPr>
                <p:nvPr/>
              </p:nvSpPr>
              <p:spPr bwMode="auto">
                <a:xfrm flipV="1">
                  <a:off x="1214" y="2506"/>
                  <a:ext cx="0" cy="525"/>
                </a:xfrm>
                <a:prstGeom prst="line">
                  <a:avLst/>
                </a:prstGeom>
                <a:noFill/>
                <a:ln w="57150">
                  <a:solidFill>
                    <a:schemeClr val="accent2"/>
                  </a:solidFill>
                  <a:round/>
                  <a:headEnd/>
                  <a:tailEnd/>
                </a:ln>
              </p:spPr>
              <p:txBody>
                <a:bodyPr/>
                <a:lstStyle/>
                <a:p>
                  <a:endParaRPr lang="en-US"/>
                </a:p>
              </p:txBody>
            </p:sp>
            <p:sp>
              <p:nvSpPr>
                <p:cNvPr id="121898" name="Line 16"/>
                <p:cNvSpPr>
                  <a:spLocks noChangeShapeType="1"/>
                </p:cNvSpPr>
                <p:nvPr/>
              </p:nvSpPr>
              <p:spPr bwMode="auto">
                <a:xfrm flipV="1">
                  <a:off x="1214" y="2506"/>
                  <a:ext cx="322" cy="0"/>
                </a:xfrm>
                <a:prstGeom prst="line">
                  <a:avLst/>
                </a:prstGeom>
                <a:noFill/>
                <a:ln w="57150">
                  <a:solidFill>
                    <a:schemeClr val="accent2"/>
                  </a:solidFill>
                  <a:round/>
                  <a:headEnd/>
                  <a:tailEnd/>
                </a:ln>
              </p:spPr>
              <p:txBody>
                <a:bodyPr/>
                <a:lstStyle/>
                <a:p>
                  <a:endParaRPr lang="en-US"/>
                </a:p>
              </p:txBody>
            </p:sp>
            <p:sp>
              <p:nvSpPr>
                <p:cNvPr id="121899" name="Line 17"/>
                <p:cNvSpPr>
                  <a:spLocks noChangeShapeType="1"/>
                </p:cNvSpPr>
                <p:nvPr/>
              </p:nvSpPr>
              <p:spPr bwMode="auto">
                <a:xfrm flipV="1">
                  <a:off x="1536" y="1978"/>
                  <a:ext cx="1" cy="528"/>
                </a:xfrm>
                <a:prstGeom prst="line">
                  <a:avLst/>
                </a:prstGeom>
                <a:noFill/>
                <a:ln w="57150">
                  <a:solidFill>
                    <a:schemeClr val="accent2"/>
                  </a:solidFill>
                  <a:round/>
                  <a:headEnd/>
                  <a:tailEnd/>
                </a:ln>
              </p:spPr>
              <p:txBody>
                <a:bodyPr/>
                <a:lstStyle/>
                <a:p>
                  <a:endParaRPr lang="en-US"/>
                </a:p>
              </p:txBody>
            </p:sp>
            <p:sp>
              <p:nvSpPr>
                <p:cNvPr id="121900" name="Line 18"/>
                <p:cNvSpPr>
                  <a:spLocks noChangeShapeType="1"/>
                </p:cNvSpPr>
                <p:nvPr/>
              </p:nvSpPr>
              <p:spPr bwMode="auto">
                <a:xfrm>
                  <a:off x="1536" y="1978"/>
                  <a:ext cx="161" cy="1"/>
                </a:xfrm>
                <a:prstGeom prst="line">
                  <a:avLst/>
                </a:prstGeom>
                <a:noFill/>
                <a:ln w="57150">
                  <a:solidFill>
                    <a:schemeClr val="accent2"/>
                  </a:solidFill>
                  <a:round/>
                  <a:headEnd/>
                  <a:tailEnd/>
                </a:ln>
              </p:spPr>
              <p:txBody>
                <a:bodyPr/>
                <a:lstStyle/>
                <a:p>
                  <a:endParaRPr lang="en-US"/>
                </a:p>
              </p:txBody>
            </p:sp>
            <p:sp>
              <p:nvSpPr>
                <p:cNvPr id="121901" name="Line 19"/>
                <p:cNvSpPr>
                  <a:spLocks noChangeShapeType="1"/>
                </p:cNvSpPr>
                <p:nvPr/>
              </p:nvSpPr>
              <p:spPr bwMode="auto">
                <a:xfrm>
                  <a:off x="1697" y="1978"/>
                  <a:ext cx="1" cy="528"/>
                </a:xfrm>
                <a:prstGeom prst="line">
                  <a:avLst/>
                </a:prstGeom>
                <a:noFill/>
                <a:ln w="57150">
                  <a:solidFill>
                    <a:schemeClr val="accent2"/>
                  </a:solidFill>
                  <a:round/>
                  <a:headEnd/>
                  <a:tailEnd/>
                </a:ln>
              </p:spPr>
              <p:txBody>
                <a:bodyPr/>
                <a:lstStyle/>
                <a:p>
                  <a:endParaRPr lang="en-US"/>
                </a:p>
              </p:txBody>
            </p:sp>
            <p:sp>
              <p:nvSpPr>
                <p:cNvPr id="121902" name="Line 20"/>
                <p:cNvSpPr>
                  <a:spLocks noChangeShapeType="1"/>
                </p:cNvSpPr>
                <p:nvPr/>
              </p:nvSpPr>
              <p:spPr bwMode="auto">
                <a:xfrm>
                  <a:off x="1697" y="2506"/>
                  <a:ext cx="161" cy="0"/>
                </a:xfrm>
                <a:prstGeom prst="line">
                  <a:avLst/>
                </a:prstGeom>
                <a:noFill/>
                <a:ln w="57150">
                  <a:solidFill>
                    <a:schemeClr val="accent2"/>
                  </a:solidFill>
                  <a:round/>
                  <a:headEnd/>
                  <a:tailEnd/>
                </a:ln>
              </p:spPr>
              <p:txBody>
                <a:bodyPr/>
                <a:lstStyle/>
                <a:p>
                  <a:endParaRPr lang="en-US"/>
                </a:p>
              </p:txBody>
            </p:sp>
          </p:grpSp>
          <p:sp>
            <p:nvSpPr>
              <p:cNvPr id="121868" name="Rectangle 21"/>
              <p:cNvSpPr>
                <a:spLocks noChangeArrowheads="1"/>
              </p:cNvSpPr>
              <p:nvPr/>
            </p:nvSpPr>
            <p:spPr bwMode="auto">
              <a:xfrm flipV="1">
                <a:off x="2371" y="1584"/>
                <a:ext cx="1037" cy="1713"/>
              </a:xfrm>
              <a:prstGeom prst="rect">
                <a:avLst/>
              </a:prstGeom>
              <a:solidFill>
                <a:srgbClr val="FFFFFF"/>
              </a:solidFill>
              <a:ln w="9525">
                <a:solidFill>
                  <a:srgbClr val="000000"/>
                </a:solidFill>
                <a:miter lim="800000"/>
                <a:headEnd/>
                <a:tailEnd/>
              </a:ln>
            </p:spPr>
            <p:txBody>
              <a:bodyPr/>
              <a:lstStyle/>
              <a:p>
                <a:endParaRPr lang="en-US"/>
              </a:p>
            </p:txBody>
          </p:sp>
          <p:grpSp>
            <p:nvGrpSpPr>
              <p:cNvPr id="121869" name="Group 22"/>
              <p:cNvGrpSpPr>
                <a:grpSpLocks/>
              </p:cNvGrpSpPr>
              <p:nvPr/>
            </p:nvGrpSpPr>
            <p:grpSpPr bwMode="auto">
              <a:xfrm>
                <a:off x="2371" y="1846"/>
                <a:ext cx="968" cy="1056"/>
                <a:chOff x="2371" y="1846"/>
                <a:chExt cx="968" cy="1056"/>
              </a:xfrm>
            </p:grpSpPr>
            <p:sp>
              <p:nvSpPr>
                <p:cNvPr id="121885" name="Line 23"/>
                <p:cNvSpPr>
                  <a:spLocks noChangeShapeType="1"/>
                </p:cNvSpPr>
                <p:nvPr/>
              </p:nvSpPr>
              <p:spPr bwMode="auto">
                <a:xfrm>
                  <a:off x="2371" y="2373"/>
                  <a:ext cx="138" cy="1"/>
                </a:xfrm>
                <a:prstGeom prst="line">
                  <a:avLst/>
                </a:prstGeom>
                <a:noFill/>
                <a:ln w="57150">
                  <a:solidFill>
                    <a:srgbClr val="33CC33"/>
                  </a:solidFill>
                  <a:round/>
                  <a:headEnd/>
                  <a:tailEnd/>
                </a:ln>
              </p:spPr>
              <p:txBody>
                <a:bodyPr/>
                <a:lstStyle/>
                <a:p>
                  <a:endParaRPr lang="en-US"/>
                </a:p>
              </p:txBody>
            </p:sp>
            <p:sp>
              <p:nvSpPr>
                <p:cNvPr id="121886" name="Line 24"/>
                <p:cNvSpPr>
                  <a:spLocks noChangeShapeType="1"/>
                </p:cNvSpPr>
                <p:nvPr/>
              </p:nvSpPr>
              <p:spPr bwMode="auto">
                <a:xfrm flipV="1">
                  <a:off x="2509" y="1848"/>
                  <a:ext cx="1" cy="526"/>
                </a:xfrm>
                <a:prstGeom prst="line">
                  <a:avLst/>
                </a:prstGeom>
                <a:noFill/>
                <a:ln w="57150">
                  <a:solidFill>
                    <a:srgbClr val="33CC33"/>
                  </a:solidFill>
                  <a:round/>
                  <a:headEnd/>
                  <a:tailEnd/>
                </a:ln>
              </p:spPr>
              <p:txBody>
                <a:bodyPr/>
                <a:lstStyle/>
                <a:p>
                  <a:endParaRPr lang="en-US"/>
                </a:p>
              </p:txBody>
            </p:sp>
            <p:sp>
              <p:nvSpPr>
                <p:cNvPr id="121887" name="Line 25"/>
                <p:cNvSpPr>
                  <a:spLocks noChangeShapeType="1"/>
                </p:cNvSpPr>
                <p:nvPr/>
              </p:nvSpPr>
              <p:spPr bwMode="auto">
                <a:xfrm flipV="1">
                  <a:off x="2509" y="1846"/>
                  <a:ext cx="277" cy="1"/>
                </a:xfrm>
                <a:prstGeom prst="line">
                  <a:avLst/>
                </a:prstGeom>
                <a:noFill/>
                <a:ln w="57150">
                  <a:solidFill>
                    <a:srgbClr val="33CC33"/>
                  </a:solidFill>
                  <a:round/>
                  <a:headEnd/>
                  <a:tailEnd/>
                </a:ln>
              </p:spPr>
              <p:txBody>
                <a:bodyPr/>
                <a:lstStyle/>
                <a:p>
                  <a:endParaRPr lang="en-US"/>
                </a:p>
              </p:txBody>
            </p:sp>
            <p:sp>
              <p:nvSpPr>
                <p:cNvPr id="121888" name="Line 26"/>
                <p:cNvSpPr>
                  <a:spLocks noChangeShapeType="1"/>
                </p:cNvSpPr>
                <p:nvPr/>
              </p:nvSpPr>
              <p:spPr bwMode="auto">
                <a:xfrm>
                  <a:off x="2786" y="1848"/>
                  <a:ext cx="0" cy="526"/>
                </a:xfrm>
                <a:prstGeom prst="line">
                  <a:avLst/>
                </a:prstGeom>
                <a:noFill/>
                <a:ln w="57150">
                  <a:solidFill>
                    <a:srgbClr val="33CC33"/>
                  </a:solidFill>
                  <a:round/>
                  <a:headEnd/>
                  <a:tailEnd/>
                </a:ln>
              </p:spPr>
              <p:txBody>
                <a:bodyPr/>
                <a:lstStyle/>
                <a:p>
                  <a:endParaRPr lang="en-US"/>
                </a:p>
              </p:txBody>
            </p:sp>
            <p:sp>
              <p:nvSpPr>
                <p:cNvPr id="121889" name="Line 27"/>
                <p:cNvSpPr>
                  <a:spLocks noChangeShapeType="1"/>
                </p:cNvSpPr>
                <p:nvPr/>
              </p:nvSpPr>
              <p:spPr bwMode="auto">
                <a:xfrm>
                  <a:off x="2786" y="2373"/>
                  <a:ext cx="276" cy="1"/>
                </a:xfrm>
                <a:prstGeom prst="line">
                  <a:avLst/>
                </a:prstGeom>
                <a:noFill/>
                <a:ln w="57150">
                  <a:solidFill>
                    <a:srgbClr val="33CC33"/>
                  </a:solidFill>
                  <a:round/>
                  <a:headEnd/>
                  <a:tailEnd/>
                </a:ln>
              </p:spPr>
              <p:txBody>
                <a:bodyPr/>
                <a:lstStyle/>
                <a:p>
                  <a:endParaRPr lang="en-US"/>
                </a:p>
              </p:txBody>
            </p:sp>
            <p:sp>
              <p:nvSpPr>
                <p:cNvPr id="121890" name="Line 28"/>
                <p:cNvSpPr>
                  <a:spLocks noChangeShapeType="1"/>
                </p:cNvSpPr>
                <p:nvPr/>
              </p:nvSpPr>
              <p:spPr bwMode="auto">
                <a:xfrm>
                  <a:off x="3062" y="2374"/>
                  <a:ext cx="1" cy="528"/>
                </a:xfrm>
                <a:prstGeom prst="line">
                  <a:avLst/>
                </a:prstGeom>
                <a:noFill/>
                <a:ln w="57150">
                  <a:solidFill>
                    <a:srgbClr val="33CC33"/>
                  </a:solidFill>
                  <a:round/>
                  <a:headEnd/>
                  <a:tailEnd/>
                </a:ln>
              </p:spPr>
              <p:txBody>
                <a:bodyPr/>
                <a:lstStyle/>
                <a:p>
                  <a:endParaRPr lang="en-US"/>
                </a:p>
              </p:txBody>
            </p:sp>
            <p:sp>
              <p:nvSpPr>
                <p:cNvPr id="121891" name="Line 29"/>
                <p:cNvSpPr>
                  <a:spLocks noChangeShapeType="1"/>
                </p:cNvSpPr>
                <p:nvPr/>
              </p:nvSpPr>
              <p:spPr bwMode="auto">
                <a:xfrm flipV="1">
                  <a:off x="3062" y="2901"/>
                  <a:ext cx="139" cy="1"/>
                </a:xfrm>
                <a:prstGeom prst="line">
                  <a:avLst/>
                </a:prstGeom>
                <a:noFill/>
                <a:ln w="57150">
                  <a:solidFill>
                    <a:srgbClr val="33CC33"/>
                  </a:solidFill>
                  <a:round/>
                  <a:headEnd/>
                  <a:tailEnd/>
                </a:ln>
              </p:spPr>
              <p:txBody>
                <a:bodyPr/>
                <a:lstStyle/>
                <a:p>
                  <a:endParaRPr lang="en-US"/>
                </a:p>
              </p:txBody>
            </p:sp>
            <p:sp>
              <p:nvSpPr>
                <p:cNvPr id="121892" name="Line 30"/>
                <p:cNvSpPr>
                  <a:spLocks noChangeShapeType="1"/>
                </p:cNvSpPr>
                <p:nvPr/>
              </p:nvSpPr>
              <p:spPr bwMode="auto">
                <a:xfrm flipV="1">
                  <a:off x="3201" y="2374"/>
                  <a:ext cx="0" cy="528"/>
                </a:xfrm>
                <a:prstGeom prst="line">
                  <a:avLst/>
                </a:prstGeom>
                <a:noFill/>
                <a:ln w="57150">
                  <a:solidFill>
                    <a:srgbClr val="33CC33"/>
                  </a:solidFill>
                  <a:round/>
                  <a:headEnd/>
                  <a:tailEnd/>
                </a:ln>
              </p:spPr>
              <p:txBody>
                <a:bodyPr/>
                <a:lstStyle/>
                <a:p>
                  <a:endParaRPr lang="en-US"/>
                </a:p>
              </p:txBody>
            </p:sp>
            <p:sp>
              <p:nvSpPr>
                <p:cNvPr id="121893" name="Line 31"/>
                <p:cNvSpPr>
                  <a:spLocks noChangeShapeType="1"/>
                </p:cNvSpPr>
                <p:nvPr/>
              </p:nvSpPr>
              <p:spPr bwMode="auto">
                <a:xfrm flipV="1">
                  <a:off x="3201" y="2373"/>
                  <a:ext cx="138" cy="1"/>
                </a:xfrm>
                <a:prstGeom prst="line">
                  <a:avLst/>
                </a:prstGeom>
                <a:noFill/>
                <a:ln w="57150">
                  <a:solidFill>
                    <a:srgbClr val="33CC33"/>
                  </a:solidFill>
                  <a:round/>
                  <a:headEnd/>
                  <a:tailEnd/>
                </a:ln>
              </p:spPr>
              <p:txBody>
                <a:bodyPr/>
                <a:lstStyle/>
                <a:p>
                  <a:endParaRPr lang="en-US"/>
                </a:p>
              </p:txBody>
            </p:sp>
          </p:grpSp>
          <p:grpSp>
            <p:nvGrpSpPr>
              <p:cNvPr id="121870" name="Group 32"/>
              <p:cNvGrpSpPr>
                <a:grpSpLocks/>
              </p:cNvGrpSpPr>
              <p:nvPr/>
            </p:nvGrpSpPr>
            <p:grpSpPr bwMode="auto">
              <a:xfrm>
                <a:off x="384" y="1774"/>
                <a:ext cx="4240" cy="1922"/>
                <a:chOff x="540" y="7380"/>
                <a:chExt cx="8834" cy="3652"/>
              </a:xfrm>
            </p:grpSpPr>
            <p:sp>
              <p:nvSpPr>
                <p:cNvPr id="121878" name="Text Box 33"/>
                <p:cNvSpPr txBox="1">
                  <a:spLocks noChangeArrowheads="1"/>
                </p:cNvSpPr>
                <p:nvPr/>
              </p:nvSpPr>
              <p:spPr bwMode="auto">
                <a:xfrm>
                  <a:off x="540" y="7380"/>
                  <a:ext cx="540" cy="2202"/>
                </a:xfrm>
                <a:prstGeom prst="rect">
                  <a:avLst/>
                </a:prstGeom>
                <a:solidFill>
                  <a:srgbClr val="FFFFFF"/>
                </a:solidFill>
                <a:ln w="9525">
                  <a:noFill/>
                  <a:miter lim="800000"/>
                  <a:headEnd/>
                  <a:tailEnd/>
                </a:ln>
              </p:spPr>
              <p:txBody>
                <a:bodyPr/>
                <a:lstStyle/>
                <a:p>
                  <a:pPr eaLnBrk="0" hangingPunct="0"/>
                  <a:r>
                    <a:rPr lang="en-US" sz="2800"/>
                    <a:t>force</a:t>
                  </a:r>
                </a:p>
              </p:txBody>
            </p:sp>
            <p:grpSp>
              <p:nvGrpSpPr>
                <p:cNvPr id="121879" name="Group 34"/>
                <p:cNvGrpSpPr>
                  <a:grpSpLocks/>
                </p:cNvGrpSpPr>
                <p:nvPr/>
              </p:nvGrpSpPr>
              <p:grpSpPr bwMode="auto">
                <a:xfrm>
                  <a:off x="2340" y="10440"/>
                  <a:ext cx="7034" cy="592"/>
                  <a:chOff x="2700" y="10080"/>
                  <a:chExt cx="7034" cy="592"/>
                </a:xfrm>
              </p:grpSpPr>
              <p:sp>
                <p:nvSpPr>
                  <p:cNvPr id="121882" name="Text Box 35"/>
                  <p:cNvSpPr txBox="1">
                    <a:spLocks noChangeArrowheads="1"/>
                  </p:cNvSpPr>
                  <p:nvPr/>
                </p:nvSpPr>
                <p:spPr bwMode="auto">
                  <a:xfrm>
                    <a:off x="5400" y="10080"/>
                    <a:ext cx="1094" cy="592"/>
                  </a:xfrm>
                  <a:prstGeom prst="rect">
                    <a:avLst/>
                  </a:prstGeom>
                  <a:noFill/>
                  <a:ln w="9525">
                    <a:noFill/>
                    <a:miter lim="800000"/>
                    <a:headEnd/>
                    <a:tailEnd/>
                  </a:ln>
                </p:spPr>
                <p:txBody>
                  <a:bodyPr/>
                  <a:lstStyle/>
                  <a:p>
                    <a:pPr eaLnBrk="0" hangingPunct="0"/>
                    <a:r>
                      <a:rPr lang="en-US" sz="2800"/>
                      <a:t>time</a:t>
                    </a:r>
                  </a:p>
                </p:txBody>
              </p:sp>
              <p:sp>
                <p:nvSpPr>
                  <p:cNvPr id="121883" name="Text Box 36"/>
                  <p:cNvSpPr txBox="1">
                    <a:spLocks noChangeArrowheads="1"/>
                  </p:cNvSpPr>
                  <p:nvPr/>
                </p:nvSpPr>
                <p:spPr bwMode="auto">
                  <a:xfrm>
                    <a:off x="8640" y="10080"/>
                    <a:ext cx="1094" cy="592"/>
                  </a:xfrm>
                  <a:prstGeom prst="rect">
                    <a:avLst/>
                  </a:prstGeom>
                  <a:noFill/>
                  <a:ln w="9525">
                    <a:noFill/>
                    <a:miter lim="800000"/>
                    <a:headEnd/>
                    <a:tailEnd/>
                  </a:ln>
                </p:spPr>
                <p:txBody>
                  <a:bodyPr/>
                  <a:lstStyle/>
                  <a:p>
                    <a:pPr eaLnBrk="0" hangingPunct="0"/>
                    <a:r>
                      <a:rPr lang="en-US" sz="2800"/>
                      <a:t>time</a:t>
                    </a:r>
                  </a:p>
                </p:txBody>
              </p:sp>
              <p:sp>
                <p:nvSpPr>
                  <p:cNvPr id="121884" name="Text Box 37"/>
                  <p:cNvSpPr txBox="1">
                    <a:spLocks noChangeArrowheads="1"/>
                  </p:cNvSpPr>
                  <p:nvPr/>
                </p:nvSpPr>
                <p:spPr bwMode="auto">
                  <a:xfrm>
                    <a:off x="2700" y="10080"/>
                    <a:ext cx="1094" cy="592"/>
                  </a:xfrm>
                  <a:prstGeom prst="rect">
                    <a:avLst/>
                  </a:prstGeom>
                  <a:noFill/>
                  <a:ln w="9525">
                    <a:noFill/>
                    <a:miter lim="800000"/>
                    <a:headEnd/>
                    <a:tailEnd/>
                  </a:ln>
                </p:spPr>
                <p:txBody>
                  <a:bodyPr/>
                  <a:lstStyle/>
                  <a:p>
                    <a:pPr eaLnBrk="0" hangingPunct="0"/>
                    <a:r>
                      <a:rPr lang="en-US" sz="2800"/>
                      <a:t>time</a:t>
                    </a:r>
                  </a:p>
                </p:txBody>
              </p:sp>
            </p:grpSp>
            <p:sp>
              <p:nvSpPr>
                <p:cNvPr id="121880" name="Text Box 38"/>
                <p:cNvSpPr txBox="1">
                  <a:spLocks noChangeArrowheads="1"/>
                </p:cNvSpPr>
                <p:nvPr/>
              </p:nvSpPr>
              <p:spPr bwMode="auto">
                <a:xfrm>
                  <a:off x="3960" y="7380"/>
                  <a:ext cx="540" cy="2202"/>
                </a:xfrm>
                <a:prstGeom prst="rect">
                  <a:avLst/>
                </a:prstGeom>
                <a:solidFill>
                  <a:srgbClr val="FFFFFF"/>
                </a:solidFill>
                <a:ln w="9525">
                  <a:noFill/>
                  <a:miter lim="800000"/>
                  <a:headEnd/>
                  <a:tailEnd/>
                </a:ln>
              </p:spPr>
              <p:txBody>
                <a:bodyPr/>
                <a:lstStyle/>
                <a:p>
                  <a:pPr eaLnBrk="0" hangingPunct="0"/>
                  <a:r>
                    <a:rPr lang="en-US" sz="2800"/>
                    <a:t>force</a:t>
                  </a:r>
                </a:p>
              </p:txBody>
            </p:sp>
            <p:sp>
              <p:nvSpPr>
                <p:cNvPr id="121881" name="Text Box 39"/>
                <p:cNvSpPr txBox="1">
                  <a:spLocks noChangeArrowheads="1"/>
                </p:cNvSpPr>
                <p:nvPr/>
              </p:nvSpPr>
              <p:spPr bwMode="auto">
                <a:xfrm>
                  <a:off x="7380" y="7380"/>
                  <a:ext cx="540" cy="2202"/>
                </a:xfrm>
                <a:prstGeom prst="rect">
                  <a:avLst/>
                </a:prstGeom>
                <a:solidFill>
                  <a:srgbClr val="FFFFFF"/>
                </a:solidFill>
                <a:ln w="9525">
                  <a:noFill/>
                  <a:miter lim="800000"/>
                  <a:headEnd/>
                  <a:tailEnd/>
                </a:ln>
              </p:spPr>
              <p:txBody>
                <a:bodyPr/>
                <a:lstStyle/>
                <a:p>
                  <a:pPr eaLnBrk="0" hangingPunct="0"/>
                  <a:r>
                    <a:rPr lang="en-US" sz="2800"/>
                    <a:t>force</a:t>
                  </a:r>
                </a:p>
              </p:txBody>
            </p:sp>
          </p:grpSp>
          <p:sp>
            <p:nvSpPr>
              <p:cNvPr id="121871" name="Rectangle 40"/>
              <p:cNvSpPr>
                <a:spLocks noChangeArrowheads="1"/>
              </p:cNvSpPr>
              <p:nvPr/>
            </p:nvSpPr>
            <p:spPr bwMode="auto">
              <a:xfrm>
                <a:off x="4032" y="1584"/>
                <a:ext cx="1248" cy="1680"/>
              </a:xfrm>
              <a:prstGeom prst="rect">
                <a:avLst/>
              </a:prstGeom>
              <a:solidFill>
                <a:srgbClr val="FFFFFF"/>
              </a:solidFill>
              <a:ln w="9525">
                <a:solidFill>
                  <a:srgbClr val="000000"/>
                </a:solidFill>
                <a:miter lim="800000"/>
                <a:headEnd/>
                <a:tailEnd/>
              </a:ln>
            </p:spPr>
            <p:txBody>
              <a:bodyPr/>
              <a:lstStyle/>
              <a:p>
                <a:endParaRPr lang="en-US"/>
              </a:p>
            </p:txBody>
          </p:sp>
          <p:grpSp>
            <p:nvGrpSpPr>
              <p:cNvPr id="121872" name="Group 41"/>
              <p:cNvGrpSpPr>
                <a:grpSpLocks/>
              </p:cNvGrpSpPr>
              <p:nvPr/>
            </p:nvGrpSpPr>
            <p:grpSpPr bwMode="auto">
              <a:xfrm>
                <a:off x="4032" y="1724"/>
                <a:ext cx="1166" cy="1270"/>
                <a:chOff x="4032" y="1724"/>
                <a:chExt cx="1166" cy="1270"/>
              </a:xfrm>
            </p:grpSpPr>
            <p:sp>
              <p:nvSpPr>
                <p:cNvPr id="121873" name="Line 42"/>
                <p:cNvSpPr>
                  <a:spLocks noChangeShapeType="1"/>
                </p:cNvSpPr>
                <p:nvPr/>
              </p:nvSpPr>
              <p:spPr bwMode="auto">
                <a:xfrm flipV="1">
                  <a:off x="4032" y="2005"/>
                  <a:ext cx="265" cy="3"/>
                </a:xfrm>
                <a:prstGeom prst="line">
                  <a:avLst/>
                </a:prstGeom>
                <a:noFill/>
                <a:ln w="57150">
                  <a:solidFill>
                    <a:srgbClr val="FF0066"/>
                  </a:solidFill>
                  <a:round/>
                  <a:headEnd/>
                  <a:tailEnd/>
                </a:ln>
              </p:spPr>
              <p:txBody>
                <a:bodyPr/>
                <a:lstStyle/>
                <a:p>
                  <a:endParaRPr lang="en-US"/>
                </a:p>
              </p:txBody>
            </p:sp>
            <p:sp>
              <p:nvSpPr>
                <p:cNvPr id="121874" name="Line 43"/>
                <p:cNvSpPr>
                  <a:spLocks noChangeShapeType="1"/>
                </p:cNvSpPr>
                <p:nvPr/>
              </p:nvSpPr>
              <p:spPr bwMode="auto">
                <a:xfrm>
                  <a:off x="4297" y="2005"/>
                  <a:ext cx="164" cy="980"/>
                </a:xfrm>
                <a:prstGeom prst="line">
                  <a:avLst/>
                </a:prstGeom>
                <a:noFill/>
                <a:ln w="57150">
                  <a:solidFill>
                    <a:srgbClr val="FF0066"/>
                  </a:solidFill>
                  <a:round/>
                  <a:headEnd/>
                  <a:tailEnd/>
                </a:ln>
              </p:spPr>
              <p:txBody>
                <a:bodyPr/>
                <a:lstStyle/>
                <a:p>
                  <a:endParaRPr lang="en-US"/>
                </a:p>
              </p:txBody>
            </p:sp>
            <p:sp>
              <p:nvSpPr>
                <p:cNvPr id="121875" name="Line 44"/>
                <p:cNvSpPr>
                  <a:spLocks noChangeShapeType="1"/>
                </p:cNvSpPr>
                <p:nvPr/>
              </p:nvSpPr>
              <p:spPr bwMode="auto">
                <a:xfrm>
                  <a:off x="4461" y="2985"/>
                  <a:ext cx="246" cy="0"/>
                </a:xfrm>
                <a:prstGeom prst="line">
                  <a:avLst/>
                </a:prstGeom>
                <a:noFill/>
                <a:ln w="57150">
                  <a:solidFill>
                    <a:srgbClr val="FF0066"/>
                  </a:solidFill>
                  <a:round/>
                  <a:headEnd/>
                  <a:tailEnd/>
                </a:ln>
              </p:spPr>
              <p:txBody>
                <a:bodyPr/>
                <a:lstStyle/>
                <a:p>
                  <a:endParaRPr lang="en-US"/>
                </a:p>
              </p:txBody>
            </p:sp>
            <p:sp>
              <p:nvSpPr>
                <p:cNvPr id="121876" name="Line 45"/>
                <p:cNvSpPr>
                  <a:spLocks noChangeShapeType="1"/>
                </p:cNvSpPr>
                <p:nvPr/>
              </p:nvSpPr>
              <p:spPr bwMode="auto">
                <a:xfrm flipV="1">
                  <a:off x="4710" y="1733"/>
                  <a:ext cx="246" cy="1261"/>
                </a:xfrm>
                <a:prstGeom prst="line">
                  <a:avLst/>
                </a:prstGeom>
                <a:noFill/>
                <a:ln w="57150">
                  <a:solidFill>
                    <a:srgbClr val="FF0066"/>
                  </a:solidFill>
                  <a:round/>
                  <a:headEnd/>
                  <a:tailEnd/>
                </a:ln>
              </p:spPr>
              <p:txBody>
                <a:bodyPr/>
                <a:lstStyle/>
                <a:p>
                  <a:endParaRPr lang="en-US"/>
                </a:p>
              </p:txBody>
            </p:sp>
            <p:sp>
              <p:nvSpPr>
                <p:cNvPr id="121877" name="Line 46"/>
                <p:cNvSpPr>
                  <a:spLocks noChangeShapeType="1"/>
                </p:cNvSpPr>
                <p:nvPr/>
              </p:nvSpPr>
              <p:spPr bwMode="auto">
                <a:xfrm>
                  <a:off x="4953" y="1724"/>
                  <a:ext cx="245" cy="0"/>
                </a:xfrm>
                <a:prstGeom prst="line">
                  <a:avLst/>
                </a:prstGeom>
                <a:noFill/>
                <a:ln w="57150">
                  <a:solidFill>
                    <a:srgbClr val="FF0066"/>
                  </a:solidFill>
                  <a:round/>
                  <a:headEnd/>
                  <a:tailEnd/>
                </a:ln>
              </p:spPr>
              <p:txBody>
                <a:bodyPr/>
                <a:lstStyle/>
                <a:p>
                  <a:endParaRPr lang="en-US"/>
                </a:p>
              </p:txBody>
            </p:sp>
          </p:grpSp>
        </p:gr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533400" y="838200"/>
            <a:ext cx="7086600" cy="1143000"/>
          </a:xfrm>
        </p:spPr>
        <p:txBody>
          <a:bodyPr/>
          <a:lstStyle/>
          <a:p>
            <a:pPr algn="l" eaLnBrk="1" hangingPunct="1"/>
            <a:r>
              <a:rPr lang="en-US" sz="3600" smtClean="0">
                <a:cs typeface="Times New Roman" pitchFamily="18" charset="0"/>
              </a:rPr>
              <a:t>2. A cabinet is speeding up as it slides right across the room. Which of the following is a possible free body diagram? </a:t>
            </a:r>
            <a:endParaRPr lang="en-US" smtClean="0">
              <a:cs typeface="Times New Roman" pitchFamily="18" charset="0"/>
            </a:endParaRPr>
          </a:p>
        </p:txBody>
      </p:sp>
      <p:grpSp>
        <p:nvGrpSpPr>
          <p:cNvPr id="5124" name="Group 3"/>
          <p:cNvGrpSpPr>
            <a:grpSpLocks/>
          </p:cNvGrpSpPr>
          <p:nvPr/>
        </p:nvGrpSpPr>
        <p:grpSpPr bwMode="auto">
          <a:xfrm>
            <a:off x="3810000" y="3733800"/>
            <a:ext cx="1676400" cy="1524000"/>
            <a:chOff x="1584" y="1987"/>
            <a:chExt cx="690" cy="635"/>
          </a:xfrm>
        </p:grpSpPr>
        <p:sp>
          <p:nvSpPr>
            <p:cNvPr id="5136" name="Line 4"/>
            <p:cNvSpPr>
              <a:spLocks noChangeShapeType="1"/>
            </p:cNvSpPr>
            <p:nvPr/>
          </p:nvSpPr>
          <p:spPr bwMode="auto">
            <a:xfrm flipH="1">
              <a:off x="1584" y="2275"/>
              <a:ext cx="352" cy="0"/>
            </a:xfrm>
            <a:prstGeom prst="line">
              <a:avLst/>
            </a:prstGeom>
            <a:noFill/>
            <a:ln w="57150">
              <a:solidFill>
                <a:srgbClr val="33CC33"/>
              </a:solidFill>
              <a:round/>
              <a:headEnd/>
              <a:tailEnd type="triangle" w="med" len="med"/>
            </a:ln>
          </p:spPr>
          <p:txBody>
            <a:bodyPr/>
            <a:lstStyle/>
            <a:p>
              <a:endParaRPr lang="en-US"/>
            </a:p>
          </p:txBody>
        </p:sp>
        <p:sp>
          <p:nvSpPr>
            <p:cNvPr id="5137" name="Line 5"/>
            <p:cNvSpPr>
              <a:spLocks noChangeShapeType="1"/>
            </p:cNvSpPr>
            <p:nvPr/>
          </p:nvSpPr>
          <p:spPr bwMode="auto">
            <a:xfrm>
              <a:off x="1745" y="2275"/>
              <a:ext cx="529" cy="0"/>
            </a:xfrm>
            <a:prstGeom prst="line">
              <a:avLst/>
            </a:prstGeom>
            <a:noFill/>
            <a:ln w="57150">
              <a:solidFill>
                <a:srgbClr val="33CC33"/>
              </a:solidFill>
              <a:round/>
              <a:headEnd/>
              <a:tailEnd type="triangle" w="med" len="med"/>
            </a:ln>
          </p:spPr>
          <p:txBody>
            <a:bodyPr/>
            <a:lstStyle/>
            <a:p>
              <a:endParaRPr lang="en-US"/>
            </a:p>
          </p:txBody>
        </p:sp>
        <p:sp>
          <p:nvSpPr>
            <p:cNvPr id="5138" name="Line 6"/>
            <p:cNvSpPr>
              <a:spLocks noChangeShapeType="1"/>
            </p:cNvSpPr>
            <p:nvPr/>
          </p:nvSpPr>
          <p:spPr bwMode="auto">
            <a:xfrm flipH="1" flipV="1">
              <a:off x="1745" y="1987"/>
              <a:ext cx="0" cy="347"/>
            </a:xfrm>
            <a:prstGeom prst="line">
              <a:avLst/>
            </a:prstGeom>
            <a:noFill/>
            <a:ln w="57150">
              <a:solidFill>
                <a:srgbClr val="33CC33"/>
              </a:solidFill>
              <a:round/>
              <a:headEnd/>
              <a:tailEnd type="triangle" w="med" len="med"/>
            </a:ln>
          </p:spPr>
          <p:txBody>
            <a:bodyPr/>
            <a:lstStyle/>
            <a:p>
              <a:endParaRPr lang="en-US"/>
            </a:p>
          </p:txBody>
        </p:sp>
        <p:sp>
          <p:nvSpPr>
            <p:cNvPr id="5139" name="Line 7"/>
            <p:cNvSpPr>
              <a:spLocks noChangeShapeType="1"/>
            </p:cNvSpPr>
            <p:nvPr/>
          </p:nvSpPr>
          <p:spPr bwMode="auto">
            <a:xfrm flipH="1">
              <a:off x="1745" y="2275"/>
              <a:ext cx="0" cy="347"/>
            </a:xfrm>
            <a:prstGeom prst="line">
              <a:avLst/>
            </a:prstGeom>
            <a:noFill/>
            <a:ln w="57150">
              <a:solidFill>
                <a:srgbClr val="33CC33"/>
              </a:solidFill>
              <a:round/>
              <a:headEnd/>
              <a:tailEnd type="triangle" w="med" len="med"/>
            </a:ln>
          </p:spPr>
          <p:txBody>
            <a:bodyPr/>
            <a:lstStyle/>
            <a:p>
              <a:endParaRPr lang="en-US"/>
            </a:p>
          </p:txBody>
        </p:sp>
      </p:grpSp>
      <p:grpSp>
        <p:nvGrpSpPr>
          <p:cNvPr id="5125" name="Group 8"/>
          <p:cNvGrpSpPr>
            <a:grpSpLocks/>
          </p:cNvGrpSpPr>
          <p:nvPr/>
        </p:nvGrpSpPr>
        <p:grpSpPr bwMode="auto">
          <a:xfrm>
            <a:off x="6477000" y="3657600"/>
            <a:ext cx="1547813" cy="1447800"/>
            <a:chOff x="7920" y="7380"/>
            <a:chExt cx="1404" cy="720"/>
          </a:xfrm>
        </p:grpSpPr>
        <p:sp>
          <p:nvSpPr>
            <p:cNvPr id="5132" name="Line 9"/>
            <p:cNvSpPr>
              <a:spLocks noChangeShapeType="1"/>
            </p:cNvSpPr>
            <p:nvPr/>
          </p:nvSpPr>
          <p:spPr bwMode="auto">
            <a:xfrm>
              <a:off x="8640" y="7740"/>
              <a:ext cx="684" cy="0"/>
            </a:xfrm>
            <a:prstGeom prst="line">
              <a:avLst/>
            </a:prstGeom>
            <a:noFill/>
            <a:ln w="57150">
              <a:solidFill>
                <a:srgbClr val="FF0066"/>
              </a:solidFill>
              <a:round/>
              <a:headEnd/>
              <a:tailEnd type="triangle" w="med" len="med"/>
            </a:ln>
          </p:spPr>
          <p:txBody>
            <a:bodyPr/>
            <a:lstStyle/>
            <a:p>
              <a:endParaRPr lang="en-US"/>
            </a:p>
          </p:txBody>
        </p:sp>
        <p:sp>
          <p:nvSpPr>
            <p:cNvPr id="5133" name="Line 10"/>
            <p:cNvSpPr>
              <a:spLocks noChangeShapeType="1"/>
            </p:cNvSpPr>
            <p:nvPr/>
          </p:nvSpPr>
          <p:spPr bwMode="auto">
            <a:xfrm flipH="1" flipV="1">
              <a:off x="8640" y="7380"/>
              <a:ext cx="0" cy="360"/>
            </a:xfrm>
            <a:prstGeom prst="line">
              <a:avLst/>
            </a:prstGeom>
            <a:noFill/>
            <a:ln w="57150">
              <a:solidFill>
                <a:srgbClr val="FF0066"/>
              </a:solidFill>
              <a:round/>
              <a:headEnd/>
              <a:tailEnd type="triangle" w="med" len="med"/>
            </a:ln>
          </p:spPr>
          <p:txBody>
            <a:bodyPr/>
            <a:lstStyle/>
            <a:p>
              <a:endParaRPr lang="en-US"/>
            </a:p>
          </p:txBody>
        </p:sp>
        <p:sp>
          <p:nvSpPr>
            <p:cNvPr id="5134" name="Line 11"/>
            <p:cNvSpPr>
              <a:spLocks noChangeShapeType="1"/>
            </p:cNvSpPr>
            <p:nvPr/>
          </p:nvSpPr>
          <p:spPr bwMode="auto">
            <a:xfrm flipH="1">
              <a:off x="8640" y="7740"/>
              <a:ext cx="1" cy="360"/>
            </a:xfrm>
            <a:prstGeom prst="line">
              <a:avLst/>
            </a:prstGeom>
            <a:noFill/>
            <a:ln w="57150">
              <a:solidFill>
                <a:srgbClr val="FF0066"/>
              </a:solidFill>
              <a:round/>
              <a:headEnd/>
              <a:tailEnd type="triangle" w="med" len="med"/>
            </a:ln>
          </p:spPr>
          <p:txBody>
            <a:bodyPr/>
            <a:lstStyle/>
            <a:p>
              <a:endParaRPr lang="en-US"/>
            </a:p>
          </p:txBody>
        </p:sp>
        <p:sp>
          <p:nvSpPr>
            <p:cNvPr id="5135" name="Line 12"/>
            <p:cNvSpPr>
              <a:spLocks noChangeShapeType="1"/>
            </p:cNvSpPr>
            <p:nvPr/>
          </p:nvSpPr>
          <p:spPr bwMode="auto">
            <a:xfrm flipH="1">
              <a:off x="7920" y="7740"/>
              <a:ext cx="684" cy="0"/>
            </a:xfrm>
            <a:prstGeom prst="line">
              <a:avLst/>
            </a:prstGeom>
            <a:noFill/>
            <a:ln w="57150">
              <a:solidFill>
                <a:srgbClr val="FF0066"/>
              </a:solidFill>
              <a:round/>
              <a:headEnd/>
              <a:tailEnd type="triangle" w="med" len="med"/>
            </a:ln>
          </p:spPr>
          <p:txBody>
            <a:bodyPr/>
            <a:lstStyle/>
            <a:p>
              <a:endParaRPr lang="en-US"/>
            </a:p>
          </p:txBody>
        </p:sp>
      </p:grpSp>
      <p:sp>
        <p:nvSpPr>
          <p:cNvPr id="5126" name="Rectangle 13"/>
          <p:cNvSpPr>
            <a:spLocks noChangeArrowheads="1"/>
          </p:cNvSpPr>
          <p:nvPr/>
        </p:nvSpPr>
        <p:spPr bwMode="auto">
          <a:xfrm>
            <a:off x="0" y="2590800"/>
            <a:ext cx="9144000" cy="1676400"/>
          </a:xfrm>
          <a:prstGeom prst="rect">
            <a:avLst/>
          </a:prstGeom>
          <a:noFill/>
          <a:ln w="9525">
            <a:noFill/>
            <a:miter lim="800000"/>
            <a:headEnd/>
            <a:tailEnd/>
          </a:ln>
        </p:spPr>
        <p:txBody>
          <a:bodyPr>
            <a:spAutoFit/>
          </a:bodyPr>
          <a:lstStyle/>
          <a:p>
            <a:r>
              <a:rPr lang="en-US" sz="1000">
                <a:cs typeface="Times New Roman" pitchFamily="18" charset="0"/>
              </a:rPr>
              <a:t> </a:t>
            </a:r>
            <a:endParaRPr lang="en-US" sz="1200">
              <a:cs typeface="Times New Roman" pitchFamily="18" charset="0"/>
            </a:endParaRPr>
          </a:p>
          <a:p>
            <a:pPr eaLnBrk="0" hangingPunct="0"/>
            <a:r>
              <a:rPr lang="en-US" sz="1000">
                <a:cs typeface="Times New Roman" pitchFamily="18" charset="0"/>
              </a:rPr>
              <a:t> </a:t>
            </a:r>
            <a:endParaRPr lang="en-US" sz="1200">
              <a:cs typeface="Times New Roman" pitchFamily="18" charset="0"/>
            </a:endParaRPr>
          </a:p>
          <a:p>
            <a:pPr eaLnBrk="0" hangingPunct="0"/>
            <a:r>
              <a:rPr lang="en-US" sz="1000">
                <a:cs typeface="Times New Roman" pitchFamily="18" charset="0"/>
              </a:rPr>
              <a:t> </a:t>
            </a:r>
            <a:endParaRPr lang="en-US" sz="1200">
              <a:cs typeface="Times New Roman" pitchFamily="18" charset="0"/>
            </a:endParaRPr>
          </a:p>
          <a:p>
            <a:pPr eaLnBrk="0" hangingPunct="0"/>
            <a:r>
              <a:rPr lang="en-US" sz="1000">
                <a:cs typeface="Times New Roman" pitchFamily="18" charset="0"/>
              </a:rPr>
              <a:t> </a:t>
            </a:r>
            <a:endParaRPr lang="en-US" sz="1200">
              <a:cs typeface="Times New Roman" pitchFamily="18" charset="0"/>
            </a:endParaRPr>
          </a:p>
          <a:p>
            <a:pPr eaLnBrk="0" hangingPunct="0"/>
            <a:r>
              <a:rPr lang="en-US" sz="1000">
                <a:cs typeface="Times New Roman" pitchFamily="18" charset="0"/>
              </a:rPr>
              <a:t> </a:t>
            </a:r>
            <a:endParaRPr lang="en-US" sz="1200">
              <a:cs typeface="Times New Roman" pitchFamily="18" charset="0"/>
            </a:endParaRPr>
          </a:p>
          <a:p>
            <a:pPr eaLnBrk="0" hangingPunct="0"/>
            <a:r>
              <a:rPr lang="en-US" sz="1000">
                <a:cs typeface="Times New Roman" pitchFamily="18" charset="0"/>
              </a:rPr>
              <a:t> </a:t>
            </a:r>
            <a:endParaRPr lang="en-US" sz="1200">
              <a:cs typeface="Times New Roman" pitchFamily="18" charset="0"/>
            </a:endParaRPr>
          </a:p>
          <a:p>
            <a:pPr eaLnBrk="0" hangingPunct="0"/>
            <a:r>
              <a:rPr lang="en-US" sz="1000">
                <a:cs typeface="Times New Roman" pitchFamily="18" charset="0"/>
              </a:rPr>
              <a:t> </a:t>
            </a:r>
            <a:endParaRPr lang="en-US" sz="1200">
              <a:cs typeface="Times New Roman" pitchFamily="18" charset="0"/>
            </a:endParaRPr>
          </a:p>
          <a:p>
            <a:pPr eaLnBrk="0" hangingPunct="0"/>
            <a:r>
              <a:rPr lang="en-US" sz="1000">
                <a:cs typeface="Times New Roman" pitchFamily="18" charset="0"/>
              </a:rPr>
              <a:t> </a:t>
            </a:r>
            <a:endParaRPr lang="en-US" sz="1200">
              <a:cs typeface="Times New Roman" pitchFamily="18" charset="0"/>
            </a:endParaRPr>
          </a:p>
          <a:p>
            <a:pPr eaLnBrk="0" hangingPunct="0"/>
            <a:endParaRPr lang="en-US"/>
          </a:p>
        </p:txBody>
      </p:sp>
      <p:sp>
        <p:nvSpPr>
          <p:cNvPr id="5127" name="Rectangle 14"/>
          <p:cNvSpPr>
            <a:spLocks noChangeArrowheads="1"/>
          </p:cNvSpPr>
          <p:nvPr/>
        </p:nvSpPr>
        <p:spPr bwMode="auto">
          <a:xfrm>
            <a:off x="1371600" y="2895600"/>
            <a:ext cx="7239000" cy="1006475"/>
          </a:xfrm>
          <a:prstGeom prst="rect">
            <a:avLst/>
          </a:prstGeom>
          <a:noFill/>
          <a:ln w="9525">
            <a:noFill/>
            <a:miter lim="800000"/>
            <a:headEnd/>
            <a:tailEnd/>
          </a:ln>
        </p:spPr>
        <p:txBody>
          <a:bodyPr>
            <a:spAutoFit/>
          </a:bodyPr>
          <a:lstStyle/>
          <a:p>
            <a:r>
              <a:rPr lang="en-US" sz="3600">
                <a:solidFill>
                  <a:schemeClr val="accent2"/>
                </a:solidFill>
                <a:cs typeface="Times New Roman" pitchFamily="18" charset="0"/>
              </a:rPr>
              <a:t>A</a:t>
            </a:r>
            <a:r>
              <a:rPr lang="en-US" sz="3600">
                <a:cs typeface="Times New Roman" pitchFamily="18" charset="0"/>
              </a:rPr>
              <a:t>	                </a:t>
            </a:r>
            <a:r>
              <a:rPr lang="en-US" sz="3600">
                <a:solidFill>
                  <a:srgbClr val="33CC33"/>
                </a:solidFill>
                <a:cs typeface="Times New Roman" pitchFamily="18" charset="0"/>
              </a:rPr>
              <a:t>B</a:t>
            </a:r>
            <a:r>
              <a:rPr lang="en-US" sz="3600">
                <a:cs typeface="Times New Roman" pitchFamily="18" charset="0"/>
              </a:rPr>
              <a:t>                     </a:t>
            </a:r>
            <a:r>
              <a:rPr lang="en-US" sz="3600">
                <a:solidFill>
                  <a:srgbClr val="FF0066"/>
                </a:solidFill>
                <a:cs typeface="Times New Roman" pitchFamily="18" charset="0"/>
              </a:rPr>
              <a:t>C</a:t>
            </a:r>
            <a:r>
              <a:rPr lang="en-US" sz="1600">
                <a:solidFill>
                  <a:srgbClr val="FF0066"/>
                </a:solidFill>
                <a:cs typeface="Times New Roman" pitchFamily="18" charset="0"/>
              </a:rPr>
              <a:t> </a:t>
            </a:r>
            <a:endParaRPr lang="en-US" sz="1200">
              <a:solidFill>
                <a:srgbClr val="FF0066"/>
              </a:solidFill>
              <a:cs typeface="Times New Roman" pitchFamily="18" charset="0"/>
            </a:endParaRPr>
          </a:p>
          <a:p>
            <a:pPr eaLnBrk="0" hangingPunct="0"/>
            <a:endParaRPr lang="en-US"/>
          </a:p>
        </p:txBody>
      </p:sp>
      <p:grpSp>
        <p:nvGrpSpPr>
          <p:cNvPr id="5128" name="Group 15"/>
          <p:cNvGrpSpPr>
            <a:grpSpLocks/>
          </p:cNvGrpSpPr>
          <p:nvPr/>
        </p:nvGrpSpPr>
        <p:grpSpPr bwMode="auto">
          <a:xfrm>
            <a:off x="762000" y="3810000"/>
            <a:ext cx="1981200" cy="1447800"/>
            <a:chOff x="72" y="2016"/>
            <a:chExt cx="720" cy="576"/>
          </a:xfrm>
        </p:grpSpPr>
        <p:sp>
          <p:nvSpPr>
            <p:cNvPr id="5130" name="Line 16"/>
            <p:cNvSpPr>
              <a:spLocks noChangeShapeType="1"/>
            </p:cNvSpPr>
            <p:nvPr/>
          </p:nvSpPr>
          <p:spPr bwMode="auto">
            <a:xfrm>
              <a:off x="72" y="2262"/>
              <a:ext cx="720" cy="0"/>
            </a:xfrm>
            <a:prstGeom prst="line">
              <a:avLst/>
            </a:prstGeom>
            <a:noFill/>
            <a:ln w="57150">
              <a:solidFill>
                <a:schemeClr val="accent2"/>
              </a:solidFill>
              <a:round/>
              <a:headEnd type="triangle" w="med" len="med"/>
              <a:tailEnd type="triangle" w="med" len="med"/>
            </a:ln>
          </p:spPr>
          <p:txBody>
            <a:bodyPr/>
            <a:lstStyle/>
            <a:p>
              <a:endParaRPr lang="en-US"/>
            </a:p>
          </p:txBody>
        </p:sp>
        <p:sp>
          <p:nvSpPr>
            <p:cNvPr id="5131" name="Line 17"/>
            <p:cNvSpPr>
              <a:spLocks noChangeShapeType="1"/>
            </p:cNvSpPr>
            <p:nvPr/>
          </p:nvSpPr>
          <p:spPr bwMode="auto">
            <a:xfrm>
              <a:off x="576" y="2016"/>
              <a:ext cx="0" cy="576"/>
            </a:xfrm>
            <a:prstGeom prst="line">
              <a:avLst/>
            </a:prstGeom>
            <a:noFill/>
            <a:ln w="57150">
              <a:solidFill>
                <a:schemeClr val="accent2"/>
              </a:solidFill>
              <a:round/>
              <a:headEnd type="triangle" w="med" len="med"/>
              <a:tailEnd type="triangle" w="med" len="med"/>
            </a:ln>
          </p:spPr>
          <p:txBody>
            <a:bodyPr/>
            <a:lstStyle/>
            <a:p>
              <a:endParaRPr lang="en-US"/>
            </a:p>
          </p:txBody>
        </p:sp>
      </p:grpSp>
      <p:graphicFrame>
        <p:nvGraphicFramePr>
          <p:cNvPr id="5122" name="Object 18"/>
          <p:cNvGraphicFramePr>
            <a:graphicFrameLocks noChangeAspect="1"/>
          </p:cNvGraphicFramePr>
          <p:nvPr/>
        </p:nvGraphicFramePr>
        <p:xfrm>
          <a:off x="7162800" y="609600"/>
          <a:ext cx="941388" cy="1524000"/>
        </p:xfrm>
        <a:graphic>
          <a:graphicData uri="http://schemas.openxmlformats.org/presentationml/2006/ole">
            <mc:AlternateContent xmlns:mc="http://schemas.openxmlformats.org/markup-compatibility/2006">
              <mc:Choice xmlns:v="urn:schemas-microsoft-com:vml" Requires="v">
                <p:oleObj spid="_x0000_s5167" name="Bitmap Image" r:id="rId4" imgW="517986" imgH="838095" progId="PBrush">
                  <p:embed/>
                </p:oleObj>
              </mc:Choice>
              <mc:Fallback>
                <p:oleObj name="Bitmap Image" r:id="rId4" imgW="517986" imgH="838095" progId="PBrush">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609600"/>
                        <a:ext cx="94138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9" name="Line 19"/>
          <p:cNvSpPr>
            <a:spLocks noChangeShapeType="1"/>
          </p:cNvSpPr>
          <p:nvPr/>
        </p:nvSpPr>
        <p:spPr bwMode="auto">
          <a:xfrm>
            <a:off x="7162800" y="2286000"/>
            <a:ext cx="990600" cy="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body" idx="1"/>
          </p:nvPr>
        </p:nvSpPr>
        <p:spPr>
          <a:xfrm>
            <a:off x="381000" y="609600"/>
            <a:ext cx="8229600" cy="4525963"/>
          </a:xfrm>
        </p:spPr>
        <p:txBody>
          <a:bodyPr/>
          <a:lstStyle/>
          <a:p>
            <a:pPr marL="609600" indent="-609600" eaLnBrk="1" hangingPunct="1">
              <a:buFontTx/>
              <a:buNone/>
            </a:pPr>
            <a:r>
              <a:rPr lang="en-US" smtClean="0"/>
              <a:t>2. Draw a </a:t>
            </a:r>
            <a:r>
              <a:rPr lang="en-US" b="1" i="1" smtClean="0"/>
              <a:t>velocity-time</a:t>
            </a:r>
            <a:r>
              <a:rPr lang="en-US" smtClean="0"/>
              <a:t> graph would best depict the following scenario?</a:t>
            </a:r>
          </a:p>
          <a:p>
            <a:pPr marL="609600" indent="-609600" eaLnBrk="1" hangingPunct="1">
              <a:buFontTx/>
              <a:buNone/>
            </a:pPr>
            <a:r>
              <a:rPr lang="en-US" smtClean="0"/>
              <a:t> A man starts at the origin, walks back slowly and steadily for 6 seconds. Then he stands still for 6 seconds,  then walks forward steadily about twice as fast for 6 seconds. </a:t>
            </a:r>
          </a:p>
        </p:txBody>
      </p:sp>
    </p:spTree>
    <p:extLst>
      <p:ext uri="{BB962C8B-B14F-4D97-AF65-F5344CB8AC3E}">
        <p14:creationId xmlns:p14="http://schemas.microsoft.com/office/powerpoint/2010/main" val="22448938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ChangeArrowheads="1"/>
          </p:cNvSpPr>
          <p:nvPr/>
        </p:nvSpPr>
        <p:spPr bwMode="auto">
          <a:xfrm>
            <a:off x="3314700" y="2171700"/>
            <a:ext cx="9144000" cy="0"/>
          </a:xfrm>
          <a:prstGeom prst="rect">
            <a:avLst/>
          </a:prstGeom>
          <a:noFill/>
          <a:ln w="9525">
            <a:noFill/>
            <a:miter lim="800000"/>
            <a:headEnd/>
            <a:tailEnd/>
          </a:ln>
        </p:spPr>
        <p:txBody>
          <a:bodyPr>
            <a:spAutoFit/>
          </a:bodyPr>
          <a:lstStyle/>
          <a:p>
            <a:endParaRPr lang="en-US"/>
          </a:p>
        </p:txBody>
      </p:sp>
      <p:pic>
        <p:nvPicPr>
          <p:cNvPr id="6148" name="Picture 3" descr="HW1_Q8_image"/>
          <p:cNvPicPr>
            <a:picLocks noChangeAspect="1" noChangeArrowheads="1"/>
          </p:cNvPicPr>
          <p:nvPr/>
        </p:nvPicPr>
        <p:blipFill>
          <a:blip r:embed="rId4" cstate="print"/>
          <a:srcRect/>
          <a:stretch>
            <a:fillRect/>
          </a:stretch>
        </p:blipFill>
        <p:spPr bwMode="auto">
          <a:xfrm>
            <a:off x="4876800" y="2286000"/>
            <a:ext cx="4114800" cy="4114800"/>
          </a:xfrm>
          <a:prstGeom prst="rect">
            <a:avLst/>
          </a:prstGeom>
          <a:noFill/>
          <a:ln w="9525">
            <a:noFill/>
            <a:miter lim="800000"/>
            <a:headEnd/>
            <a:tailEnd/>
          </a:ln>
        </p:spPr>
      </p:pic>
      <p:graphicFrame>
        <p:nvGraphicFramePr>
          <p:cNvPr id="6146" name="Object 4"/>
          <p:cNvGraphicFramePr>
            <a:graphicFrameLocks noChangeAspect="1"/>
          </p:cNvGraphicFramePr>
          <p:nvPr/>
        </p:nvGraphicFramePr>
        <p:xfrm>
          <a:off x="6858000" y="533400"/>
          <a:ext cx="2286000" cy="1014413"/>
        </p:xfrm>
        <a:graphic>
          <a:graphicData uri="http://schemas.openxmlformats.org/presentationml/2006/ole">
            <mc:AlternateContent xmlns:mc="http://schemas.openxmlformats.org/markup-compatibility/2006">
              <mc:Choice xmlns:v="urn:schemas-microsoft-com:vml" Requires="v">
                <p:oleObj spid="_x0000_s6191" name="Bitmap Image" r:id="rId5" imgW="1371719" imgH="609524" progId="PBrush">
                  <p:embed/>
                </p:oleObj>
              </mc:Choice>
              <mc:Fallback>
                <p:oleObj name="Bitmap Image" r:id="rId5" imgW="1371719" imgH="609524"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533400"/>
                        <a:ext cx="2286000"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Rectangle 5"/>
          <p:cNvSpPr>
            <a:spLocks noGrp="1" noChangeArrowheads="1"/>
          </p:cNvSpPr>
          <p:nvPr>
            <p:ph type="title"/>
          </p:nvPr>
        </p:nvSpPr>
        <p:spPr>
          <a:xfrm>
            <a:off x="457200" y="990600"/>
            <a:ext cx="6858000" cy="1143000"/>
          </a:xfrm>
        </p:spPr>
        <p:txBody>
          <a:bodyPr/>
          <a:lstStyle/>
          <a:p>
            <a:pPr algn="l" eaLnBrk="1" hangingPunct="1"/>
            <a:r>
              <a:rPr lang="en-US" smtClean="0">
                <a:cs typeface="Times New Roman" pitchFamily="18" charset="0"/>
              </a:rPr>
              <a:t>3. A car is traveling along a road. Its velocity is recorded as a function of time.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914400"/>
            <a:ext cx="7772400" cy="1143000"/>
          </a:xfrm>
        </p:spPr>
        <p:txBody>
          <a:bodyPr/>
          <a:lstStyle/>
          <a:p>
            <a:pPr algn="l" eaLnBrk="1" hangingPunct="1"/>
            <a:r>
              <a:rPr lang="en-US" smtClean="0">
                <a:cs typeface="Times New Roman" pitchFamily="18" charset="0"/>
              </a:rPr>
              <a:t>3. Which would be the </a:t>
            </a:r>
            <a:br>
              <a:rPr lang="en-US" smtClean="0">
                <a:cs typeface="Times New Roman" pitchFamily="18" charset="0"/>
              </a:rPr>
            </a:br>
            <a:r>
              <a:rPr lang="en-US" b="1" smtClean="0">
                <a:cs typeface="Times New Roman" pitchFamily="18" charset="0"/>
              </a:rPr>
              <a:t>Total</a:t>
            </a:r>
            <a:r>
              <a:rPr lang="en-US" smtClean="0">
                <a:cs typeface="Times New Roman" pitchFamily="18" charset="0"/>
              </a:rPr>
              <a:t> </a:t>
            </a:r>
            <a:r>
              <a:rPr lang="en-US" b="1" smtClean="0">
                <a:cs typeface="Times New Roman" pitchFamily="18" charset="0"/>
              </a:rPr>
              <a:t>force-time</a:t>
            </a:r>
            <a:r>
              <a:rPr lang="en-US" smtClean="0">
                <a:cs typeface="Times New Roman" pitchFamily="18" charset="0"/>
              </a:rPr>
              <a:t> graph?</a:t>
            </a:r>
            <a:br>
              <a:rPr lang="en-US" smtClean="0">
                <a:cs typeface="Times New Roman" pitchFamily="18" charset="0"/>
              </a:rPr>
            </a:br>
            <a:endParaRPr lang="en-US" smtClean="0">
              <a:cs typeface="Times New Roman" pitchFamily="18" charset="0"/>
            </a:endParaRPr>
          </a:p>
        </p:txBody>
      </p:sp>
      <p:grpSp>
        <p:nvGrpSpPr>
          <p:cNvPr id="122883" name="Group 3"/>
          <p:cNvGrpSpPr>
            <a:grpSpLocks/>
          </p:cNvGrpSpPr>
          <p:nvPr/>
        </p:nvGrpSpPr>
        <p:grpSpPr bwMode="auto">
          <a:xfrm>
            <a:off x="685800" y="2362200"/>
            <a:ext cx="7772400" cy="3962400"/>
            <a:chOff x="432" y="1488"/>
            <a:chExt cx="4896" cy="2496"/>
          </a:xfrm>
        </p:grpSpPr>
        <p:sp>
          <p:nvSpPr>
            <p:cNvPr id="122885" name="Text Box 4"/>
            <p:cNvSpPr txBox="1">
              <a:spLocks noChangeArrowheads="1"/>
            </p:cNvSpPr>
            <p:nvPr/>
          </p:nvSpPr>
          <p:spPr bwMode="auto">
            <a:xfrm>
              <a:off x="1056" y="1488"/>
              <a:ext cx="624" cy="365"/>
            </a:xfrm>
            <a:prstGeom prst="rect">
              <a:avLst/>
            </a:prstGeom>
            <a:noFill/>
            <a:ln w="9525">
              <a:noFill/>
              <a:miter lim="800000"/>
              <a:headEnd/>
              <a:tailEnd/>
            </a:ln>
          </p:spPr>
          <p:txBody>
            <a:bodyPr>
              <a:spAutoFit/>
            </a:bodyPr>
            <a:lstStyle/>
            <a:p>
              <a:pPr>
                <a:spcBef>
                  <a:spcPct val="50000"/>
                </a:spcBef>
              </a:pPr>
              <a:r>
                <a:rPr lang="en-US" sz="3200">
                  <a:solidFill>
                    <a:schemeClr val="accent2"/>
                  </a:solidFill>
                </a:rPr>
                <a:t>A</a:t>
              </a:r>
            </a:p>
          </p:txBody>
        </p:sp>
        <p:sp>
          <p:nvSpPr>
            <p:cNvPr id="122886" name="Text Box 5"/>
            <p:cNvSpPr txBox="1">
              <a:spLocks noChangeArrowheads="1"/>
            </p:cNvSpPr>
            <p:nvPr/>
          </p:nvSpPr>
          <p:spPr bwMode="auto">
            <a:xfrm>
              <a:off x="4464" y="1488"/>
              <a:ext cx="624" cy="365"/>
            </a:xfrm>
            <a:prstGeom prst="rect">
              <a:avLst/>
            </a:prstGeom>
            <a:noFill/>
            <a:ln w="9525">
              <a:noFill/>
              <a:miter lim="800000"/>
              <a:headEnd/>
              <a:tailEnd/>
            </a:ln>
          </p:spPr>
          <p:txBody>
            <a:bodyPr>
              <a:spAutoFit/>
            </a:bodyPr>
            <a:lstStyle/>
            <a:p>
              <a:pPr>
                <a:spcBef>
                  <a:spcPct val="50000"/>
                </a:spcBef>
              </a:pPr>
              <a:r>
                <a:rPr lang="en-US" sz="3200">
                  <a:solidFill>
                    <a:srgbClr val="FF0066"/>
                  </a:solidFill>
                </a:rPr>
                <a:t>C</a:t>
              </a:r>
            </a:p>
          </p:txBody>
        </p:sp>
        <p:sp>
          <p:nvSpPr>
            <p:cNvPr id="122887" name="Text Box 6"/>
            <p:cNvSpPr txBox="1">
              <a:spLocks noChangeArrowheads="1"/>
            </p:cNvSpPr>
            <p:nvPr/>
          </p:nvSpPr>
          <p:spPr bwMode="auto">
            <a:xfrm>
              <a:off x="2736" y="1488"/>
              <a:ext cx="624" cy="365"/>
            </a:xfrm>
            <a:prstGeom prst="rect">
              <a:avLst/>
            </a:prstGeom>
            <a:noFill/>
            <a:ln w="9525">
              <a:noFill/>
              <a:miter lim="800000"/>
              <a:headEnd/>
              <a:tailEnd/>
            </a:ln>
          </p:spPr>
          <p:txBody>
            <a:bodyPr>
              <a:spAutoFit/>
            </a:bodyPr>
            <a:lstStyle/>
            <a:p>
              <a:pPr>
                <a:spcBef>
                  <a:spcPct val="50000"/>
                </a:spcBef>
              </a:pPr>
              <a:r>
                <a:rPr lang="en-US" sz="3200">
                  <a:solidFill>
                    <a:srgbClr val="33CC33"/>
                  </a:solidFill>
                </a:rPr>
                <a:t>B</a:t>
              </a:r>
            </a:p>
          </p:txBody>
        </p:sp>
        <p:grpSp>
          <p:nvGrpSpPr>
            <p:cNvPr id="122888" name="Group 7"/>
            <p:cNvGrpSpPr>
              <a:grpSpLocks/>
            </p:cNvGrpSpPr>
            <p:nvPr/>
          </p:nvGrpSpPr>
          <p:grpSpPr bwMode="auto">
            <a:xfrm>
              <a:off x="432" y="1872"/>
              <a:ext cx="4896" cy="2112"/>
              <a:chOff x="384" y="1584"/>
              <a:chExt cx="4896" cy="2112"/>
            </a:xfrm>
          </p:grpSpPr>
          <p:sp>
            <p:nvSpPr>
              <p:cNvPr id="122889" name="Rectangle 8"/>
              <p:cNvSpPr>
                <a:spLocks noChangeArrowheads="1"/>
              </p:cNvSpPr>
              <p:nvPr/>
            </p:nvSpPr>
            <p:spPr bwMode="auto">
              <a:xfrm>
                <a:off x="730" y="1584"/>
                <a:ext cx="1209" cy="1711"/>
              </a:xfrm>
              <a:prstGeom prst="rect">
                <a:avLst/>
              </a:prstGeom>
              <a:noFill/>
              <a:ln w="9525">
                <a:solidFill>
                  <a:srgbClr val="000000"/>
                </a:solidFill>
                <a:miter lim="800000"/>
                <a:headEnd/>
                <a:tailEnd/>
              </a:ln>
            </p:spPr>
            <p:txBody>
              <a:bodyPr/>
              <a:lstStyle/>
              <a:p>
                <a:endParaRPr lang="en-US"/>
              </a:p>
            </p:txBody>
          </p:sp>
          <p:grpSp>
            <p:nvGrpSpPr>
              <p:cNvPr id="122890" name="Group 9"/>
              <p:cNvGrpSpPr>
                <a:grpSpLocks/>
              </p:cNvGrpSpPr>
              <p:nvPr/>
            </p:nvGrpSpPr>
            <p:grpSpPr bwMode="auto">
              <a:xfrm>
                <a:off x="730" y="1978"/>
                <a:ext cx="1128" cy="1055"/>
                <a:chOff x="730" y="1978"/>
                <a:chExt cx="1128" cy="1055"/>
              </a:xfrm>
            </p:grpSpPr>
            <p:sp>
              <p:nvSpPr>
                <p:cNvPr id="122917" name="Line 10"/>
                <p:cNvSpPr>
                  <a:spLocks noChangeShapeType="1"/>
                </p:cNvSpPr>
                <p:nvPr/>
              </p:nvSpPr>
              <p:spPr bwMode="auto">
                <a:xfrm flipV="1">
                  <a:off x="730" y="2506"/>
                  <a:ext cx="161" cy="0"/>
                </a:xfrm>
                <a:prstGeom prst="line">
                  <a:avLst/>
                </a:prstGeom>
                <a:noFill/>
                <a:ln w="57150">
                  <a:solidFill>
                    <a:schemeClr val="accent2"/>
                  </a:solidFill>
                  <a:round/>
                  <a:headEnd/>
                  <a:tailEnd/>
                </a:ln>
              </p:spPr>
              <p:txBody>
                <a:bodyPr/>
                <a:lstStyle/>
                <a:p>
                  <a:endParaRPr lang="en-US"/>
                </a:p>
              </p:txBody>
            </p:sp>
            <p:sp>
              <p:nvSpPr>
                <p:cNvPr id="122918" name="Line 11"/>
                <p:cNvSpPr>
                  <a:spLocks noChangeShapeType="1"/>
                </p:cNvSpPr>
                <p:nvPr/>
              </p:nvSpPr>
              <p:spPr bwMode="auto">
                <a:xfrm>
                  <a:off x="891" y="2506"/>
                  <a:ext cx="1" cy="525"/>
                </a:xfrm>
                <a:prstGeom prst="line">
                  <a:avLst/>
                </a:prstGeom>
                <a:noFill/>
                <a:ln w="57150">
                  <a:solidFill>
                    <a:schemeClr val="accent2"/>
                  </a:solidFill>
                  <a:round/>
                  <a:headEnd/>
                  <a:tailEnd/>
                </a:ln>
              </p:spPr>
              <p:txBody>
                <a:bodyPr/>
                <a:lstStyle/>
                <a:p>
                  <a:endParaRPr lang="en-US"/>
                </a:p>
              </p:txBody>
            </p:sp>
            <p:sp>
              <p:nvSpPr>
                <p:cNvPr id="122919" name="Line 12"/>
                <p:cNvSpPr>
                  <a:spLocks noChangeShapeType="1"/>
                </p:cNvSpPr>
                <p:nvPr/>
              </p:nvSpPr>
              <p:spPr bwMode="auto">
                <a:xfrm>
                  <a:off x="891" y="3032"/>
                  <a:ext cx="323" cy="1"/>
                </a:xfrm>
                <a:prstGeom prst="line">
                  <a:avLst/>
                </a:prstGeom>
                <a:noFill/>
                <a:ln w="57150">
                  <a:solidFill>
                    <a:schemeClr val="accent2"/>
                  </a:solidFill>
                  <a:round/>
                  <a:headEnd/>
                  <a:tailEnd/>
                </a:ln>
              </p:spPr>
              <p:txBody>
                <a:bodyPr/>
                <a:lstStyle/>
                <a:p>
                  <a:endParaRPr lang="en-US"/>
                </a:p>
              </p:txBody>
            </p:sp>
            <p:sp>
              <p:nvSpPr>
                <p:cNvPr id="122920" name="Line 13"/>
                <p:cNvSpPr>
                  <a:spLocks noChangeShapeType="1"/>
                </p:cNvSpPr>
                <p:nvPr/>
              </p:nvSpPr>
              <p:spPr bwMode="auto">
                <a:xfrm flipV="1">
                  <a:off x="1214" y="2506"/>
                  <a:ext cx="0" cy="525"/>
                </a:xfrm>
                <a:prstGeom prst="line">
                  <a:avLst/>
                </a:prstGeom>
                <a:noFill/>
                <a:ln w="57150">
                  <a:solidFill>
                    <a:schemeClr val="accent2"/>
                  </a:solidFill>
                  <a:round/>
                  <a:headEnd/>
                  <a:tailEnd/>
                </a:ln>
              </p:spPr>
              <p:txBody>
                <a:bodyPr/>
                <a:lstStyle/>
                <a:p>
                  <a:endParaRPr lang="en-US"/>
                </a:p>
              </p:txBody>
            </p:sp>
            <p:sp>
              <p:nvSpPr>
                <p:cNvPr id="122921" name="Line 14"/>
                <p:cNvSpPr>
                  <a:spLocks noChangeShapeType="1"/>
                </p:cNvSpPr>
                <p:nvPr/>
              </p:nvSpPr>
              <p:spPr bwMode="auto">
                <a:xfrm flipV="1">
                  <a:off x="1214" y="2506"/>
                  <a:ext cx="322" cy="0"/>
                </a:xfrm>
                <a:prstGeom prst="line">
                  <a:avLst/>
                </a:prstGeom>
                <a:noFill/>
                <a:ln w="57150">
                  <a:solidFill>
                    <a:schemeClr val="accent2"/>
                  </a:solidFill>
                  <a:round/>
                  <a:headEnd/>
                  <a:tailEnd/>
                </a:ln>
              </p:spPr>
              <p:txBody>
                <a:bodyPr/>
                <a:lstStyle/>
                <a:p>
                  <a:endParaRPr lang="en-US"/>
                </a:p>
              </p:txBody>
            </p:sp>
            <p:sp>
              <p:nvSpPr>
                <p:cNvPr id="122922" name="Line 15"/>
                <p:cNvSpPr>
                  <a:spLocks noChangeShapeType="1"/>
                </p:cNvSpPr>
                <p:nvPr/>
              </p:nvSpPr>
              <p:spPr bwMode="auto">
                <a:xfrm flipV="1">
                  <a:off x="1536" y="1978"/>
                  <a:ext cx="1" cy="528"/>
                </a:xfrm>
                <a:prstGeom prst="line">
                  <a:avLst/>
                </a:prstGeom>
                <a:noFill/>
                <a:ln w="57150">
                  <a:solidFill>
                    <a:schemeClr val="accent2"/>
                  </a:solidFill>
                  <a:round/>
                  <a:headEnd/>
                  <a:tailEnd/>
                </a:ln>
              </p:spPr>
              <p:txBody>
                <a:bodyPr/>
                <a:lstStyle/>
                <a:p>
                  <a:endParaRPr lang="en-US"/>
                </a:p>
              </p:txBody>
            </p:sp>
            <p:sp>
              <p:nvSpPr>
                <p:cNvPr id="122923" name="Line 16"/>
                <p:cNvSpPr>
                  <a:spLocks noChangeShapeType="1"/>
                </p:cNvSpPr>
                <p:nvPr/>
              </p:nvSpPr>
              <p:spPr bwMode="auto">
                <a:xfrm>
                  <a:off x="1536" y="1978"/>
                  <a:ext cx="161" cy="1"/>
                </a:xfrm>
                <a:prstGeom prst="line">
                  <a:avLst/>
                </a:prstGeom>
                <a:noFill/>
                <a:ln w="57150">
                  <a:solidFill>
                    <a:schemeClr val="accent2"/>
                  </a:solidFill>
                  <a:round/>
                  <a:headEnd/>
                  <a:tailEnd/>
                </a:ln>
              </p:spPr>
              <p:txBody>
                <a:bodyPr/>
                <a:lstStyle/>
                <a:p>
                  <a:endParaRPr lang="en-US"/>
                </a:p>
              </p:txBody>
            </p:sp>
            <p:sp>
              <p:nvSpPr>
                <p:cNvPr id="122924" name="Line 17"/>
                <p:cNvSpPr>
                  <a:spLocks noChangeShapeType="1"/>
                </p:cNvSpPr>
                <p:nvPr/>
              </p:nvSpPr>
              <p:spPr bwMode="auto">
                <a:xfrm>
                  <a:off x="1697" y="1978"/>
                  <a:ext cx="1" cy="528"/>
                </a:xfrm>
                <a:prstGeom prst="line">
                  <a:avLst/>
                </a:prstGeom>
                <a:noFill/>
                <a:ln w="57150">
                  <a:solidFill>
                    <a:schemeClr val="accent2"/>
                  </a:solidFill>
                  <a:round/>
                  <a:headEnd/>
                  <a:tailEnd/>
                </a:ln>
              </p:spPr>
              <p:txBody>
                <a:bodyPr/>
                <a:lstStyle/>
                <a:p>
                  <a:endParaRPr lang="en-US"/>
                </a:p>
              </p:txBody>
            </p:sp>
            <p:sp>
              <p:nvSpPr>
                <p:cNvPr id="122925" name="Line 18"/>
                <p:cNvSpPr>
                  <a:spLocks noChangeShapeType="1"/>
                </p:cNvSpPr>
                <p:nvPr/>
              </p:nvSpPr>
              <p:spPr bwMode="auto">
                <a:xfrm>
                  <a:off x="1697" y="2506"/>
                  <a:ext cx="161" cy="0"/>
                </a:xfrm>
                <a:prstGeom prst="line">
                  <a:avLst/>
                </a:prstGeom>
                <a:noFill/>
                <a:ln w="57150">
                  <a:solidFill>
                    <a:schemeClr val="accent2"/>
                  </a:solidFill>
                  <a:round/>
                  <a:headEnd/>
                  <a:tailEnd/>
                </a:ln>
              </p:spPr>
              <p:txBody>
                <a:bodyPr/>
                <a:lstStyle/>
                <a:p>
                  <a:endParaRPr lang="en-US"/>
                </a:p>
              </p:txBody>
            </p:sp>
          </p:grpSp>
          <p:sp>
            <p:nvSpPr>
              <p:cNvPr id="122891" name="Rectangle 19"/>
              <p:cNvSpPr>
                <a:spLocks noChangeArrowheads="1"/>
              </p:cNvSpPr>
              <p:nvPr/>
            </p:nvSpPr>
            <p:spPr bwMode="auto">
              <a:xfrm flipV="1">
                <a:off x="2371" y="1584"/>
                <a:ext cx="1037" cy="1713"/>
              </a:xfrm>
              <a:prstGeom prst="rect">
                <a:avLst/>
              </a:prstGeom>
              <a:solidFill>
                <a:srgbClr val="FFFFFF"/>
              </a:solidFill>
              <a:ln w="9525">
                <a:solidFill>
                  <a:srgbClr val="000000"/>
                </a:solidFill>
                <a:miter lim="800000"/>
                <a:headEnd/>
                <a:tailEnd/>
              </a:ln>
            </p:spPr>
            <p:txBody>
              <a:bodyPr/>
              <a:lstStyle/>
              <a:p>
                <a:endParaRPr lang="en-US"/>
              </a:p>
            </p:txBody>
          </p:sp>
          <p:grpSp>
            <p:nvGrpSpPr>
              <p:cNvPr id="122892" name="Group 20"/>
              <p:cNvGrpSpPr>
                <a:grpSpLocks/>
              </p:cNvGrpSpPr>
              <p:nvPr/>
            </p:nvGrpSpPr>
            <p:grpSpPr bwMode="auto">
              <a:xfrm>
                <a:off x="2371" y="1846"/>
                <a:ext cx="968" cy="1056"/>
                <a:chOff x="2371" y="1846"/>
                <a:chExt cx="968" cy="1056"/>
              </a:xfrm>
            </p:grpSpPr>
            <p:sp>
              <p:nvSpPr>
                <p:cNvPr id="122908" name="Line 21"/>
                <p:cNvSpPr>
                  <a:spLocks noChangeShapeType="1"/>
                </p:cNvSpPr>
                <p:nvPr/>
              </p:nvSpPr>
              <p:spPr bwMode="auto">
                <a:xfrm>
                  <a:off x="2371" y="2373"/>
                  <a:ext cx="138" cy="1"/>
                </a:xfrm>
                <a:prstGeom prst="line">
                  <a:avLst/>
                </a:prstGeom>
                <a:noFill/>
                <a:ln w="57150">
                  <a:solidFill>
                    <a:srgbClr val="33CC33"/>
                  </a:solidFill>
                  <a:round/>
                  <a:headEnd/>
                  <a:tailEnd/>
                </a:ln>
              </p:spPr>
              <p:txBody>
                <a:bodyPr/>
                <a:lstStyle/>
                <a:p>
                  <a:endParaRPr lang="en-US"/>
                </a:p>
              </p:txBody>
            </p:sp>
            <p:sp>
              <p:nvSpPr>
                <p:cNvPr id="122909" name="Line 22"/>
                <p:cNvSpPr>
                  <a:spLocks noChangeShapeType="1"/>
                </p:cNvSpPr>
                <p:nvPr/>
              </p:nvSpPr>
              <p:spPr bwMode="auto">
                <a:xfrm flipV="1">
                  <a:off x="2509" y="1848"/>
                  <a:ext cx="1" cy="526"/>
                </a:xfrm>
                <a:prstGeom prst="line">
                  <a:avLst/>
                </a:prstGeom>
                <a:noFill/>
                <a:ln w="57150">
                  <a:solidFill>
                    <a:srgbClr val="33CC33"/>
                  </a:solidFill>
                  <a:round/>
                  <a:headEnd/>
                  <a:tailEnd/>
                </a:ln>
              </p:spPr>
              <p:txBody>
                <a:bodyPr/>
                <a:lstStyle/>
                <a:p>
                  <a:endParaRPr lang="en-US"/>
                </a:p>
              </p:txBody>
            </p:sp>
            <p:sp>
              <p:nvSpPr>
                <p:cNvPr id="122910" name="Line 23"/>
                <p:cNvSpPr>
                  <a:spLocks noChangeShapeType="1"/>
                </p:cNvSpPr>
                <p:nvPr/>
              </p:nvSpPr>
              <p:spPr bwMode="auto">
                <a:xfrm flipV="1">
                  <a:off x="2509" y="1846"/>
                  <a:ext cx="277" cy="1"/>
                </a:xfrm>
                <a:prstGeom prst="line">
                  <a:avLst/>
                </a:prstGeom>
                <a:noFill/>
                <a:ln w="57150">
                  <a:solidFill>
                    <a:srgbClr val="33CC33"/>
                  </a:solidFill>
                  <a:round/>
                  <a:headEnd/>
                  <a:tailEnd/>
                </a:ln>
              </p:spPr>
              <p:txBody>
                <a:bodyPr/>
                <a:lstStyle/>
                <a:p>
                  <a:endParaRPr lang="en-US"/>
                </a:p>
              </p:txBody>
            </p:sp>
            <p:sp>
              <p:nvSpPr>
                <p:cNvPr id="122911" name="Line 24"/>
                <p:cNvSpPr>
                  <a:spLocks noChangeShapeType="1"/>
                </p:cNvSpPr>
                <p:nvPr/>
              </p:nvSpPr>
              <p:spPr bwMode="auto">
                <a:xfrm>
                  <a:off x="2786" y="1848"/>
                  <a:ext cx="0" cy="526"/>
                </a:xfrm>
                <a:prstGeom prst="line">
                  <a:avLst/>
                </a:prstGeom>
                <a:noFill/>
                <a:ln w="57150">
                  <a:solidFill>
                    <a:srgbClr val="33CC33"/>
                  </a:solidFill>
                  <a:round/>
                  <a:headEnd/>
                  <a:tailEnd/>
                </a:ln>
              </p:spPr>
              <p:txBody>
                <a:bodyPr/>
                <a:lstStyle/>
                <a:p>
                  <a:endParaRPr lang="en-US"/>
                </a:p>
              </p:txBody>
            </p:sp>
            <p:sp>
              <p:nvSpPr>
                <p:cNvPr id="122912" name="Line 25"/>
                <p:cNvSpPr>
                  <a:spLocks noChangeShapeType="1"/>
                </p:cNvSpPr>
                <p:nvPr/>
              </p:nvSpPr>
              <p:spPr bwMode="auto">
                <a:xfrm>
                  <a:off x="2786" y="2373"/>
                  <a:ext cx="276" cy="1"/>
                </a:xfrm>
                <a:prstGeom prst="line">
                  <a:avLst/>
                </a:prstGeom>
                <a:noFill/>
                <a:ln w="57150">
                  <a:solidFill>
                    <a:srgbClr val="33CC33"/>
                  </a:solidFill>
                  <a:round/>
                  <a:headEnd/>
                  <a:tailEnd/>
                </a:ln>
              </p:spPr>
              <p:txBody>
                <a:bodyPr/>
                <a:lstStyle/>
                <a:p>
                  <a:endParaRPr lang="en-US"/>
                </a:p>
              </p:txBody>
            </p:sp>
            <p:sp>
              <p:nvSpPr>
                <p:cNvPr id="122913" name="Line 26"/>
                <p:cNvSpPr>
                  <a:spLocks noChangeShapeType="1"/>
                </p:cNvSpPr>
                <p:nvPr/>
              </p:nvSpPr>
              <p:spPr bwMode="auto">
                <a:xfrm>
                  <a:off x="3062" y="2374"/>
                  <a:ext cx="1" cy="528"/>
                </a:xfrm>
                <a:prstGeom prst="line">
                  <a:avLst/>
                </a:prstGeom>
                <a:noFill/>
                <a:ln w="57150">
                  <a:solidFill>
                    <a:srgbClr val="33CC33"/>
                  </a:solidFill>
                  <a:round/>
                  <a:headEnd/>
                  <a:tailEnd/>
                </a:ln>
              </p:spPr>
              <p:txBody>
                <a:bodyPr/>
                <a:lstStyle/>
                <a:p>
                  <a:endParaRPr lang="en-US"/>
                </a:p>
              </p:txBody>
            </p:sp>
            <p:sp>
              <p:nvSpPr>
                <p:cNvPr id="122914" name="Line 27"/>
                <p:cNvSpPr>
                  <a:spLocks noChangeShapeType="1"/>
                </p:cNvSpPr>
                <p:nvPr/>
              </p:nvSpPr>
              <p:spPr bwMode="auto">
                <a:xfrm flipV="1">
                  <a:off x="3062" y="2901"/>
                  <a:ext cx="139" cy="1"/>
                </a:xfrm>
                <a:prstGeom prst="line">
                  <a:avLst/>
                </a:prstGeom>
                <a:noFill/>
                <a:ln w="57150">
                  <a:solidFill>
                    <a:srgbClr val="33CC33"/>
                  </a:solidFill>
                  <a:round/>
                  <a:headEnd/>
                  <a:tailEnd/>
                </a:ln>
              </p:spPr>
              <p:txBody>
                <a:bodyPr/>
                <a:lstStyle/>
                <a:p>
                  <a:endParaRPr lang="en-US"/>
                </a:p>
              </p:txBody>
            </p:sp>
            <p:sp>
              <p:nvSpPr>
                <p:cNvPr id="122915" name="Line 28"/>
                <p:cNvSpPr>
                  <a:spLocks noChangeShapeType="1"/>
                </p:cNvSpPr>
                <p:nvPr/>
              </p:nvSpPr>
              <p:spPr bwMode="auto">
                <a:xfrm flipV="1">
                  <a:off x="3201" y="2374"/>
                  <a:ext cx="0" cy="528"/>
                </a:xfrm>
                <a:prstGeom prst="line">
                  <a:avLst/>
                </a:prstGeom>
                <a:noFill/>
                <a:ln w="57150">
                  <a:solidFill>
                    <a:srgbClr val="33CC33"/>
                  </a:solidFill>
                  <a:round/>
                  <a:headEnd/>
                  <a:tailEnd/>
                </a:ln>
              </p:spPr>
              <p:txBody>
                <a:bodyPr/>
                <a:lstStyle/>
                <a:p>
                  <a:endParaRPr lang="en-US"/>
                </a:p>
              </p:txBody>
            </p:sp>
            <p:sp>
              <p:nvSpPr>
                <p:cNvPr id="122916" name="Line 29"/>
                <p:cNvSpPr>
                  <a:spLocks noChangeShapeType="1"/>
                </p:cNvSpPr>
                <p:nvPr/>
              </p:nvSpPr>
              <p:spPr bwMode="auto">
                <a:xfrm flipV="1">
                  <a:off x="3201" y="2373"/>
                  <a:ext cx="138" cy="1"/>
                </a:xfrm>
                <a:prstGeom prst="line">
                  <a:avLst/>
                </a:prstGeom>
                <a:noFill/>
                <a:ln w="57150">
                  <a:solidFill>
                    <a:srgbClr val="33CC33"/>
                  </a:solidFill>
                  <a:round/>
                  <a:headEnd/>
                  <a:tailEnd/>
                </a:ln>
              </p:spPr>
              <p:txBody>
                <a:bodyPr/>
                <a:lstStyle/>
                <a:p>
                  <a:endParaRPr lang="en-US"/>
                </a:p>
              </p:txBody>
            </p:sp>
          </p:grpSp>
          <p:grpSp>
            <p:nvGrpSpPr>
              <p:cNvPr id="122893" name="Group 30"/>
              <p:cNvGrpSpPr>
                <a:grpSpLocks/>
              </p:cNvGrpSpPr>
              <p:nvPr/>
            </p:nvGrpSpPr>
            <p:grpSpPr bwMode="auto">
              <a:xfrm>
                <a:off x="384" y="1774"/>
                <a:ext cx="4240" cy="1922"/>
                <a:chOff x="540" y="7380"/>
                <a:chExt cx="8834" cy="3652"/>
              </a:xfrm>
            </p:grpSpPr>
            <p:sp>
              <p:nvSpPr>
                <p:cNvPr id="122901" name="Text Box 31"/>
                <p:cNvSpPr txBox="1">
                  <a:spLocks noChangeArrowheads="1"/>
                </p:cNvSpPr>
                <p:nvPr/>
              </p:nvSpPr>
              <p:spPr bwMode="auto">
                <a:xfrm>
                  <a:off x="540" y="7380"/>
                  <a:ext cx="540" cy="2202"/>
                </a:xfrm>
                <a:prstGeom prst="rect">
                  <a:avLst/>
                </a:prstGeom>
                <a:solidFill>
                  <a:srgbClr val="FFFFFF"/>
                </a:solidFill>
                <a:ln w="9525">
                  <a:noFill/>
                  <a:miter lim="800000"/>
                  <a:headEnd/>
                  <a:tailEnd/>
                </a:ln>
              </p:spPr>
              <p:txBody>
                <a:bodyPr/>
                <a:lstStyle/>
                <a:p>
                  <a:pPr eaLnBrk="0" hangingPunct="0"/>
                  <a:r>
                    <a:rPr lang="en-US" sz="2800"/>
                    <a:t>force</a:t>
                  </a:r>
                </a:p>
              </p:txBody>
            </p:sp>
            <p:grpSp>
              <p:nvGrpSpPr>
                <p:cNvPr id="122902" name="Group 32"/>
                <p:cNvGrpSpPr>
                  <a:grpSpLocks/>
                </p:cNvGrpSpPr>
                <p:nvPr/>
              </p:nvGrpSpPr>
              <p:grpSpPr bwMode="auto">
                <a:xfrm>
                  <a:off x="2340" y="10440"/>
                  <a:ext cx="7034" cy="592"/>
                  <a:chOff x="2700" y="10080"/>
                  <a:chExt cx="7034" cy="592"/>
                </a:xfrm>
              </p:grpSpPr>
              <p:sp>
                <p:nvSpPr>
                  <p:cNvPr id="122905" name="Text Box 33"/>
                  <p:cNvSpPr txBox="1">
                    <a:spLocks noChangeArrowheads="1"/>
                  </p:cNvSpPr>
                  <p:nvPr/>
                </p:nvSpPr>
                <p:spPr bwMode="auto">
                  <a:xfrm>
                    <a:off x="5400" y="10080"/>
                    <a:ext cx="1094" cy="592"/>
                  </a:xfrm>
                  <a:prstGeom prst="rect">
                    <a:avLst/>
                  </a:prstGeom>
                  <a:noFill/>
                  <a:ln w="9525">
                    <a:noFill/>
                    <a:miter lim="800000"/>
                    <a:headEnd/>
                    <a:tailEnd/>
                  </a:ln>
                </p:spPr>
                <p:txBody>
                  <a:bodyPr/>
                  <a:lstStyle/>
                  <a:p>
                    <a:pPr eaLnBrk="0" hangingPunct="0"/>
                    <a:r>
                      <a:rPr lang="en-US" sz="2800"/>
                      <a:t>time</a:t>
                    </a:r>
                  </a:p>
                </p:txBody>
              </p:sp>
              <p:sp>
                <p:nvSpPr>
                  <p:cNvPr id="122906" name="Text Box 34"/>
                  <p:cNvSpPr txBox="1">
                    <a:spLocks noChangeArrowheads="1"/>
                  </p:cNvSpPr>
                  <p:nvPr/>
                </p:nvSpPr>
                <p:spPr bwMode="auto">
                  <a:xfrm>
                    <a:off x="8640" y="10080"/>
                    <a:ext cx="1094" cy="592"/>
                  </a:xfrm>
                  <a:prstGeom prst="rect">
                    <a:avLst/>
                  </a:prstGeom>
                  <a:noFill/>
                  <a:ln w="9525">
                    <a:noFill/>
                    <a:miter lim="800000"/>
                    <a:headEnd/>
                    <a:tailEnd/>
                  </a:ln>
                </p:spPr>
                <p:txBody>
                  <a:bodyPr/>
                  <a:lstStyle/>
                  <a:p>
                    <a:pPr eaLnBrk="0" hangingPunct="0"/>
                    <a:r>
                      <a:rPr lang="en-US" sz="2800"/>
                      <a:t>time</a:t>
                    </a:r>
                  </a:p>
                </p:txBody>
              </p:sp>
              <p:sp>
                <p:nvSpPr>
                  <p:cNvPr id="122907" name="Text Box 35"/>
                  <p:cNvSpPr txBox="1">
                    <a:spLocks noChangeArrowheads="1"/>
                  </p:cNvSpPr>
                  <p:nvPr/>
                </p:nvSpPr>
                <p:spPr bwMode="auto">
                  <a:xfrm>
                    <a:off x="2700" y="10080"/>
                    <a:ext cx="1094" cy="592"/>
                  </a:xfrm>
                  <a:prstGeom prst="rect">
                    <a:avLst/>
                  </a:prstGeom>
                  <a:noFill/>
                  <a:ln w="9525">
                    <a:noFill/>
                    <a:miter lim="800000"/>
                    <a:headEnd/>
                    <a:tailEnd/>
                  </a:ln>
                </p:spPr>
                <p:txBody>
                  <a:bodyPr/>
                  <a:lstStyle/>
                  <a:p>
                    <a:pPr eaLnBrk="0" hangingPunct="0"/>
                    <a:r>
                      <a:rPr lang="en-US" sz="2800"/>
                      <a:t>time</a:t>
                    </a:r>
                  </a:p>
                </p:txBody>
              </p:sp>
            </p:grpSp>
            <p:sp>
              <p:nvSpPr>
                <p:cNvPr id="122903" name="Text Box 36"/>
                <p:cNvSpPr txBox="1">
                  <a:spLocks noChangeArrowheads="1"/>
                </p:cNvSpPr>
                <p:nvPr/>
              </p:nvSpPr>
              <p:spPr bwMode="auto">
                <a:xfrm>
                  <a:off x="3960" y="7380"/>
                  <a:ext cx="540" cy="2202"/>
                </a:xfrm>
                <a:prstGeom prst="rect">
                  <a:avLst/>
                </a:prstGeom>
                <a:solidFill>
                  <a:srgbClr val="FFFFFF"/>
                </a:solidFill>
                <a:ln w="9525">
                  <a:noFill/>
                  <a:miter lim="800000"/>
                  <a:headEnd/>
                  <a:tailEnd/>
                </a:ln>
              </p:spPr>
              <p:txBody>
                <a:bodyPr/>
                <a:lstStyle/>
                <a:p>
                  <a:pPr eaLnBrk="0" hangingPunct="0"/>
                  <a:r>
                    <a:rPr lang="en-US" sz="2800"/>
                    <a:t>force</a:t>
                  </a:r>
                </a:p>
              </p:txBody>
            </p:sp>
            <p:sp>
              <p:nvSpPr>
                <p:cNvPr id="122904" name="Text Box 37"/>
                <p:cNvSpPr txBox="1">
                  <a:spLocks noChangeArrowheads="1"/>
                </p:cNvSpPr>
                <p:nvPr/>
              </p:nvSpPr>
              <p:spPr bwMode="auto">
                <a:xfrm>
                  <a:off x="7380" y="7380"/>
                  <a:ext cx="540" cy="2202"/>
                </a:xfrm>
                <a:prstGeom prst="rect">
                  <a:avLst/>
                </a:prstGeom>
                <a:solidFill>
                  <a:srgbClr val="FFFFFF"/>
                </a:solidFill>
                <a:ln w="9525">
                  <a:noFill/>
                  <a:miter lim="800000"/>
                  <a:headEnd/>
                  <a:tailEnd/>
                </a:ln>
              </p:spPr>
              <p:txBody>
                <a:bodyPr/>
                <a:lstStyle/>
                <a:p>
                  <a:pPr eaLnBrk="0" hangingPunct="0"/>
                  <a:r>
                    <a:rPr lang="en-US" sz="2800"/>
                    <a:t>force</a:t>
                  </a:r>
                </a:p>
              </p:txBody>
            </p:sp>
          </p:grpSp>
          <p:sp>
            <p:nvSpPr>
              <p:cNvPr id="122894" name="Rectangle 38"/>
              <p:cNvSpPr>
                <a:spLocks noChangeArrowheads="1"/>
              </p:cNvSpPr>
              <p:nvPr/>
            </p:nvSpPr>
            <p:spPr bwMode="auto">
              <a:xfrm>
                <a:off x="4032" y="1584"/>
                <a:ext cx="1248" cy="1680"/>
              </a:xfrm>
              <a:prstGeom prst="rect">
                <a:avLst/>
              </a:prstGeom>
              <a:solidFill>
                <a:srgbClr val="FFFFFF"/>
              </a:solidFill>
              <a:ln w="9525">
                <a:solidFill>
                  <a:srgbClr val="000000"/>
                </a:solidFill>
                <a:miter lim="800000"/>
                <a:headEnd/>
                <a:tailEnd/>
              </a:ln>
            </p:spPr>
            <p:txBody>
              <a:bodyPr/>
              <a:lstStyle/>
              <a:p>
                <a:endParaRPr lang="en-US"/>
              </a:p>
            </p:txBody>
          </p:sp>
          <p:grpSp>
            <p:nvGrpSpPr>
              <p:cNvPr id="122895" name="Group 39"/>
              <p:cNvGrpSpPr>
                <a:grpSpLocks/>
              </p:cNvGrpSpPr>
              <p:nvPr/>
            </p:nvGrpSpPr>
            <p:grpSpPr bwMode="auto">
              <a:xfrm>
                <a:off x="4032" y="1724"/>
                <a:ext cx="1166" cy="1270"/>
                <a:chOff x="4032" y="1724"/>
                <a:chExt cx="1166" cy="1270"/>
              </a:xfrm>
            </p:grpSpPr>
            <p:sp>
              <p:nvSpPr>
                <p:cNvPr id="122896" name="Line 40"/>
                <p:cNvSpPr>
                  <a:spLocks noChangeShapeType="1"/>
                </p:cNvSpPr>
                <p:nvPr/>
              </p:nvSpPr>
              <p:spPr bwMode="auto">
                <a:xfrm flipV="1">
                  <a:off x="4032" y="2005"/>
                  <a:ext cx="265" cy="3"/>
                </a:xfrm>
                <a:prstGeom prst="line">
                  <a:avLst/>
                </a:prstGeom>
                <a:noFill/>
                <a:ln w="57150">
                  <a:solidFill>
                    <a:srgbClr val="FF0066"/>
                  </a:solidFill>
                  <a:round/>
                  <a:headEnd/>
                  <a:tailEnd/>
                </a:ln>
              </p:spPr>
              <p:txBody>
                <a:bodyPr/>
                <a:lstStyle/>
                <a:p>
                  <a:endParaRPr lang="en-US"/>
                </a:p>
              </p:txBody>
            </p:sp>
            <p:sp>
              <p:nvSpPr>
                <p:cNvPr id="122897" name="Line 41"/>
                <p:cNvSpPr>
                  <a:spLocks noChangeShapeType="1"/>
                </p:cNvSpPr>
                <p:nvPr/>
              </p:nvSpPr>
              <p:spPr bwMode="auto">
                <a:xfrm>
                  <a:off x="4297" y="2005"/>
                  <a:ext cx="164" cy="980"/>
                </a:xfrm>
                <a:prstGeom prst="line">
                  <a:avLst/>
                </a:prstGeom>
                <a:noFill/>
                <a:ln w="57150">
                  <a:solidFill>
                    <a:srgbClr val="FF0066"/>
                  </a:solidFill>
                  <a:round/>
                  <a:headEnd/>
                  <a:tailEnd/>
                </a:ln>
              </p:spPr>
              <p:txBody>
                <a:bodyPr/>
                <a:lstStyle/>
                <a:p>
                  <a:endParaRPr lang="en-US"/>
                </a:p>
              </p:txBody>
            </p:sp>
            <p:sp>
              <p:nvSpPr>
                <p:cNvPr id="122898" name="Line 42"/>
                <p:cNvSpPr>
                  <a:spLocks noChangeShapeType="1"/>
                </p:cNvSpPr>
                <p:nvPr/>
              </p:nvSpPr>
              <p:spPr bwMode="auto">
                <a:xfrm>
                  <a:off x="4461" y="2985"/>
                  <a:ext cx="246" cy="0"/>
                </a:xfrm>
                <a:prstGeom prst="line">
                  <a:avLst/>
                </a:prstGeom>
                <a:noFill/>
                <a:ln w="57150">
                  <a:solidFill>
                    <a:srgbClr val="FF0066"/>
                  </a:solidFill>
                  <a:round/>
                  <a:headEnd/>
                  <a:tailEnd/>
                </a:ln>
              </p:spPr>
              <p:txBody>
                <a:bodyPr/>
                <a:lstStyle/>
                <a:p>
                  <a:endParaRPr lang="en-US"/>
                </a:p>
              </p:txBody>
            </p:sp>
            <p:sp>
              <p:nvSpPr>
                <p:cNvPr id="122899" name="Line 43"/>
                <p:cNvSpPr>
                  <a:spLocks noChangeShapeType="1"/>
                </p:cNvSpPr>
                <p:nvPr/>
              </p:nvSpPr>
              <p:spPr bwMode="auto">
                <a:xfrm flipV="1">
                  <a:off x="4710" y="1733"/>
                  <a:ext cx="246" cy="1261"/>
                </a:xfrm>
                <a:prstGeom prst="line">
                  <a:avLst/>
                </a:prstGeom>
                <a:noFill/>
                <a:ln w="57150">
                  <a:solidFill>
                    <a:srgbClr val="FF0066"/>
                  </a:solidFill>
                  <a:round/>
                  <a:headEnd/>
                  <a:tailEnd/>
                </a:ln>
              </p:spPr>
              <p:txBody>
                <a:bodyPr/>
                <a:lstStyle/>
                <a:p>
                  <a:endParaRPr lang="en-US"/>
                </a:p>
              </p:txBody>
            </p:sp>
            <p:sp>
              <p:nvSpPr>
                <p:cNvPr id="122900" name="Line 44"/>
                <p:cNvSpPr>
                  <a:spLocks noChangeShapeType="1"/>
                </p:cNvSpPr>
                <p:nvPr/>
              </p:nvSpPr>
              <p:spPr bwMode="auto">
                <a:xfrm>
                  <a:off x="4953" y="1724"/>
                  <a:ext cx="245" cy="0"/>
                </a:xfrm>
                <a:prstGeom prst="line">
                  <a:avLst/>
                </a:prstGeom>
                <a:noFill/>
                <a:ln w="57150">
                  <a:solidFill>
                    <a:srgbClr val="FF0066"/>
                  </a:solidFill>
                  <a:round/>
                  <a:headEnd/>
                  <a:tailEnd/>
                </a:ln>
              </p:spPr>
              <p:txBody>
                <a:bodyPr/>
                <a:lstStyle/>
                <a:p>
                  <a:endParaRPr lang="en-US"/>
                </a:p>
              </p:txBody>
            </p:sp>
          </p:grpSp>
        </p:grpSp>
      </p:grpSp>
      <p:pic>
        <p:nvPicPr>
          <p:cNvPr id="122884" name="Picture 45" descr="HW1_Q8_image"/>
          <p:cNvPicPr>
            <a:picLocks noChangeAspect="1" noChangeArrowheads="1"/>
          </p:cNvPicPr>
          <p:nvPr/>
        </p:nvPicPr>
        <p:blipFill>
          <a:blip r:embed="rId3" cstate="print"/>
          <a:srcRect/>
          <a:stretch>
            <a:fillRect/>
          </a:stretch>
        </p:blipFill>
        <p:spPr bwMode="auto">
          <a:xfrm>
            <a:off x="6705600" y="381000"/>
            <a:ext cx="1676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228600" y="1600200"/>
            <a:ext cx="6934200" cy="1143000"/>
          </a:xfrm>
        </p:spPr>
        <p:txBody>
          <a:bodyPr/>
          <a:lstStyle/>
          <a:p>
            <a:pPr algn="l" eaLnBrk="1" hangingPunct="1"/>
            <a:r>
              <a:rPr lang="en-US" smtClean="0">
                <a:cs typeface="Times New Roman" pitchFamily="18" charset="0"/>
              </a:rPr>
              <a:t>4.  A car is moving towards the right. Then a force is applied and the free body diagram looks like this </a:t>
            </a:r>
            <a:br>
              <a:rPr lang="en-US" smtClean="0">
                <a:cs typeface="Times New Roman" pitchFamily="18" charset="0"/>
              </a:rPr>
            </a:br>
            <a:endParaRPr lang="en-US" smtClean="0">
              <a:cs typeface="Times New Roman" pitchFamily="18" charset="0"/>
            </a:endParaRPr>
          </a:p>
        </p:txBody>
      </p:sp>
      <p:grpSp>
        <p:nvGrpSpPr>
          <p:cNvPr id="7172" name="Group 3"/>
          <p:cNvGrpSpPr>
            <a:grpSpLocks/>
          </p:cNvGrpSpPr>
          <p:nvPr/>
        </p:nvGrpSpPr>
        <p:grpSpPr bwMode="auto">
          <a:xfrm>
            <a:off x="6934200" y="1676400"/>
            <a:ext cx="1782763" cy="1404938"/>
            <a:chOff x="3600" y="2237"/>
            <a:chExt cx="2808" cy="2213"/>
          </a:xfrm>
        </p:grpSpPr>
        <p:sp>
          <p:nvSpPr>
            <p:cNvPr id="7175" name="Line 4"/>
            <p:cNvSpPr>
              <a:spLocks noChangeShapeType="1"/>
            </p:cNvSpPr>
            <p:nvPr/>
          </p:nvSpPr>
          <p:spPr bwMode="auto">
            <a:xfrm>
              <a:off x="5040" y="3344"/>
              <a:ext cx="1368" cy="0"/>
            </a:xfrm>
            <a:prstGeom prst="line">
              <a:avLst/>
            </a:prstGeom>
            <a:noFill/>
            <a:ln w="38100">
              <a:solidFill>
                <a:srgbClr val="000000"/>
              </a:solidFill>
              <a:round/>
              <a:headEnd/>
              <a:tailEnd type="triangle" w="med" len="med"/>
            </a:ln>
          </p:spPr>
          <p:txBody>
            <a:bodyPr/>
            <a:lstStyle/>
            <a:p>
              <a:endParaRPr lang="en-US"/>
            </a:p>
          </p:txBody>
        </p:sp>
        <p:sp>
          <p:nvSpPr>
            <p:cNvPr id="7176" name="Line 5"/>
            <p:cNvSpPr>
              <a:spLocks noChangeShapeType="1"/>
            </p:cNvSpPr>
            <p:nvPr/>
          </p:nvSpPr>
          <p:spPr bwMode="auto">
            <a:xfrm flipH="1">
              <a:off x="3600" y="3344"/>
              <a:ext cx="2052" cy="0"/>
            </a:xfrm>
            <a:prstGeom prst="line">
              <a:avLst/>
            </a:prstGeom>
            <a:noFill/>
            <a:ln w="38100">
              <a:solidFill>
                <a:srgbClr val="000000"/>
              </a:solidFill>
              <a:round/>
              <a:headEnd/>
              <a:tailEnd type="triangle" w="med" len="med"/>
            </a:ln>
          </p:spPr>
          <p:txBody>
            <a:bodyPr/>
            <a:lstStyle/>
            <a:p>
              <a:endParaRPr lang="en-US"/>
            </a:p>
          </p:txBody>
        </p:sp>
        <p:sp>
          <p:nvSpPr>
            <p:cNvPr id="7177" name="Line 6"/>
            <p:cNvSpPr>
              <a:spLocks noChangeShapeType="1"/>
            </p:cNvSpPr>
            <p:nvPr/>
          </p:nvSpPr>
          <p:spPr bwMode="auto">
            <a:xfrm flipV="1">
              <a:off x="5652" y="2237"/>
              <a:ext cx="0" cy="1107"/>
            </a:xfrm>
            <a:prstGeom prst="line">
              <a:avLst/>
            </a:prstGeom>
            <a:noFill/>
            <a:ln w="38100">
              <a:solidFill>
                <a:srgbClr val="000000"/>
              </a:solidFill>
              <a:round/>
              <a:headEnd/>
              <a:tailEnd type="triangle" w="med" len="med"/>
            </a:ln>
          </p:spPr>
          <p:txBody>
            <a:bodyPr/>
            <a:lstStyle/>
            <a:p>
              <a:endParaRPr lang="en-US"/>
            </a:p>
          </p:txBody>
        </p:sp>
        <p:sp>
          <p:nvSpPr>
            <p:cNvPr id="7178" name="Line 7"/>
            <p:cNvSpPr>
              <a:spLocks noChangeShapeType="1"/>
            </p:cNvSpPr>
            <p:nvPr/>
          </p:nvSpPr>
          <p:spPr bwMode="auto">
            <a:xfrm>
              <a:off x="5652" y="3344"/>
              <a:ext cx="2" cy="1106"/>
            </a:xfrm>
            <a:prstGeom prst="line">
              <a:avLst/>
            </a:prstGeom>
            <a:noFill/>
            <a:ln w="38100">
              <a:solidFill>
                <a:srgbClr val="000000"/>
              </a:solidFill>
              <a:round/>
              <a:headEnd/>
              <a:tailEnd type="triangle" w="med" len="med"/>
            </a:ln>
          </p:spPr>
          <p:txBody>
            <a:bodyPr/>
            <a:lstStyle/>
            <a:p>
              <a:endParaRPr lang="en-US"/>
            </a:p>
          </p:txBody>
        </p:sp>
      </p:grpSp>
      <p:sp>
        <p:nvSpPr>
          <p:cNvPr id="7173" name="Text Box 8"/>
          <p:cNvSpPr txBox="1">
            <a:spLocks noChangeArrowheads="1"/>
          </p:cNvSpPr>
          <p:nvPr/>
        </p:nvSpPr>
        <p:spPr bwMode="auto">
          <a:xfrm>
            <a:off x="457200" y="4114800"/>
            <a:ext cx="7543800" cy="1311275"/>
          </a:xfrm>
          <a:prstGeom prst="rect">
            <a:avLst/>
          </a:prstGeom>
          <a:noFill/>
          <a:ln w="9525">
            <a:noFill/>
            <a:miter lim="800000"/>
            <a:headEnd/>
            <a:tailEnd/>
          </a:ln>
        </p:spPr>
        <p:txBody>
          <a:bodyPr>
            <a:spAutoFit/>
          </a:bodyPr>
          <a:lstStyle/>
          <a:p>
            <a:pPr>
              <a:spcBef>
                <a:spcPct val="50000"/>
              </a:spcBef>
            </a:pPr>
            <a:r>
              <a:rPr lang="en-US" sz="4000">
                <a:solidFill>
                  <a:srgbClr val="FF3300"/>
                </a:solidFill>
                <a:cs typeface="Times New Roman" pitchFamily="18" charset="0"/>
              </a:rPr>
              <a:t>Draw what you think the </a:t>
            </a:r>
            <a:r>
              <a:rPr lang="en-US" sz="4000" b="1" i="1">
                <a:solidFill>
                  <a:srgbClr val="FF3300"/>
                </a:solidFill>
                <a:cs typeface="Times New Roman" pitchFamily="18" charset="0"/>
              </a:rPr>
              <a:t>position-time</a:t>
            </a:r>
            <a:r>
              <a:rPr lang="en-US" sz="4000">
                <a:solidFill>
                  <a:srgbClr val="FF3300"/>
                </a:solidFill>
                <a:cs typeface="Times New Roman" pitchFamily="18" charset="0"/>
              </a:rPr>
              <a:t> graph would look like.</a:t>
            </a:r>
            <a:endParaRPr lang="en-US" sz="4000">
              <a:solidFill>
                <a:srgbClr val="FF3300"/>
              </a:solidFill>
            </a:endParaRPr>
          </a:p>
        </p:txBody>
      </p:sp>
      <p:graphicFrame>
        <p:nvGraphicFramePr>
          <p:cNvPr id="7170" name="Object 9"/>
          <p:cNvGraphicFramePr>
            <a:graphicFrameLocks noChangeAspect="1"/>
          </p:cNvGraphicFramePr>
          <p:nvPr/>
        </p:nvGraphicFramePr>
        <p:xfrm>
          <a:off x="6858000" y="457200"/>
          <a:ext cx="1752600" cy="779463"/>
        </p:xfrm>
        <a:graphic>
          <a:graphicData uri="http://schemas.openxmlformats.org/presentationml/2006/ole">
            <mc:AlternateContent xmlns:mc="http://schemas.openxmlformats.org/markup-compatibility/2006">
              <mc:Choice xmlns:v="urn:schemas-microsoft-com:vml" Requires="v">
                <p:oleObj spid="_x0000_s7215" name="Bitmap Image" r:id="rId4" imgW="1371719" imgH="609524" progId="PBrush">
                  <p:embed/>
                </p:oleObj>
              </mc:Choice>
              <mc:Fallback>
                <p:oleObj name="Bitmap Image" r:id="rId4" imgW="1371719" imgH="609524" progId="PBrush">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57200"/>
                        <a:ext cx="1752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Text Box 10"/>
          <p:cNvSpPr txBox="1">
            <a:spLocks noChangeArrowheads="1"/>
          </p:cNvSpPr>
          <p:nvPr/>
        </p:nvSpPr>
        <p:spPr bwMode="auto">
          <a:xfrm>
            <a:off x="7162800" y="2971800"/>
            <a:ext cx="1600200" cy="822325"/>
          </a:xfrm>
          <a:prstGeom prst="rect">
            <a:avLst/>
          </a:prstGeom>
          <a:noFill/>
          <a:ln w="9525">
            <a:noFill/>
            <a:miter lim="800000"/>
            <a:headEnd/>
            <a:tailEnd/>
          </a:ln>
        </p:spPr>
        <p:txBody>
          <a:bodyPr>
            <a:spAutoFit/>
          </a:bodyPr>
          <a:lstStyle/>
          <a:p>
            <a:pPr>
              <a:spcBef>
                <a:spcPct val="50000"/>
              </a:spcBef>
            </a:pPr>
            <a:r>
              <a:rPr lang="en-US"/>
              <a:t>Force diagram</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609600"/>
            <a:ext cx="6705600" cy="1143000"/>
          </a:xfrm>
        </p:spPr>
        <p:txBody>
          <a:bodyPr/>
          <a:lstStyle/>
          <a:p>
            <a:pPr algn="l" eaLnBrk="1" hangingPunct="1"/>
            <a:r>
              <a:rPr lang="en-US" sz="4000" smtClean="0">
                <a:solidFill>
                  <a:srgbClr val="FF3300"/>
                </a:solidFill>
                <a:cs typeface="Times New Roman" pitchFamily="18" charset="0"/>
              </a:rPr>
              <a:t>4. Which </a:t>
            </a:r>
            <a:r>
              <a:rPr lang="en-US" sz="4000" b="1" i="1" smtClean="0">
                <a:solidFill>
                  <a:srgbClr val="FF3300"/>
                </a:solidFill>
                <a:cs typeface="Times New Roman" pitchFamily="18" charset="0"/>
              </a:rPr>
              <a:t>position-time</a:t>
            </a:r>
            <a:r>
              <a:rPr lang="en-US" sz="4000" smtClean="0">
                <a:solidFill>
                  <a:srgbClr val="FF3300"/>
                </a:solidFill>
                <a:cs typeface="Times New Roman" pitchFamily="18" charset="0"/>
              </a:rPr>
              <a:t> graph best matches your idea?</a:t>
            </a:r>
          </a:p>
        </p:txBody>
      </p:sp>
      <p:graphicFrame>
        <p:nvGraphicFramePr>
          <p:cNvPr id="8194" name="Object 3"/>
          <p:cNvGraphicFramePr>
            <a:graphicFrameLocks noChangeAspect="1"/>
          </p:cNvGraphicFramePr>
          <p:nvPr/>
        </p:nvGraphicFramePr>
        <p:xfrm>
          <a:off x="1143000" y="1981200"/>
          <a:ext cx="5715000" cy="4657725"/>
        </p:xfrm>
        <a:graphic>
          <a:graphicData uri="http://schemas.openxmlformats.org/presentationml/2006/ole">
            <mc:AlternateContent xmlns:mc="http://schemas.openxmlformats.org/markup-compatibility/2006">
              <mc:Choice xmlns:v="urn:schemas-microsoft-com:vml" Requires="v">
                <p:oleObj spid="_x0000_s8239" name="Bitmap Image" r:id="rId4" imgW="3863675" imgH="3147333" progId="PBrush">
                  <p:embed/>
                </p:oleObj>
              </mc:Choice>
              <mc:Fallback>
                <p:oleObj name="Bitmap Image" r:id="rId4" imgW="3863675" imgH="3147333"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81200"/>
                        <a:ext cx="571500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196" name="Group 4"/>
          <p:cNvGrpSpPr>
            <a:grpSpLocks/>
          </p:cNvGrpSpPr>
          <p:nvPr/>
        </p:nvGrpSpPr>
        <p:grpSpPr bwMode="auto">
          <a:xfrm>
            <a:off x="7315200" y="609600"/>
            <a:ext cx="1524000" cy="1295400"/>
            <a:chOff x="3600" y="2237"/>
            <a:chExt cx="2808" cy="2213"/>
          </a:xfrm>
        </p:grpSpPr>
        <p:sp>
          <p:nvSpPr>
            <p:cNvPr id="8197" name="Line 5"/>
            <p:cNvSpPr>
              <a:spLocks noChangeShapeType="1"/>
            </p:cNvSpPr>
            <p:nvPr/>
          </p:nvSpPr>
          <p:spPr bwMode="auto">
            <a:xfrm>
              <a:off x="5040" y="3344"/>
              <a:ext cx="1368" cy="0"/>
            </a:xfrm>
            <a:prstGeom prst="line">
              <a:avLst/>
            </a:prstGeom>
            <a:noFill/>
            <a:ln w="38100">
              <a:solidFill>
                <a:srgbClr val="000000"/>
              </a:solidFill>
              <a:round/>
              <a:headEnd/>
              <a:tailEnd type="triangle" w="med" len="med"/>
            </a:ln>
          </p:spPr>
          <p:txBody>
            <a:bodyPr/>
            <a:lstStyle/>
            <a:p>
              <a:endParaRPr lang="en-US"/>
            </a:p>
          </p:txBody>
        </p:sp>
        <p:sp>
          <p:nvSpPr>
            <p:cNvPr id="8198" name="Line 6"/>
            <p:cNvSpPr>
              <a:spLocks noChangeShapeType="1"/>
            </p:cNvSpPr>
            <p:nvPr/>
          </p:nvSpPr>
          <p:spPr bwMode="auto">
            <a:xfrm flipH="1">
              <a:off x="3600" y="3344"/>
              <a:ext cx="2052" cy="0"/>
            </a:xfrm>
            <a:prstGeom prst="line">
              <a:avLst/>
            </a:prstGeom>
            <a:noFill/>
            <a:ln w="38100">
              <a:solidFill>
                <a:srgbClr val="000000"/>
              </a:solidFill>
              <a:round/>
              <a:headEnd/>
              <a:tailEnd type="triangle" w="med" len="med"/>
            </a:ln>
          </p:spPr>
          <p:txBody>
            <a:bodyPr/>
            <a:lstStyle/>
            <a:p>
              <a:endParaRPr lang="en-US"/>
            </a:p>
          </p:txBody>
        </p:sp>
        <p:sp>
          <p:nvSpPr>
            <p:cNvPr id="8199" name="Line 7"/>
            <p:cNvSpPr>
              <a:spLocks noChangeShapeType="1"/>
            </p:cNvSpPr>
            <p:nvPr/>
          </p:nvSpPr>
          <p:spPr bwMode="auto">
            <a:xfrm flipV="1">
              <a:off x="5652" y="2237"/>
              <a:ext cx="0" cy="1107"/>
            </a:xfrm>
            <a:prstGeom prst="line">
              <a:avLst/>
            </a:prstGeom>
            <a:noFill/>
            <a:ln w="38100">
              <a:solidFill>
                <a:srgbClr val="000000"/>
              </a:solidFill>
              <a:round/>
              <a:headEnd/>
              <a:tailEnd type="triangle" w="med" len="med"/>
            </a:ln>
          </p:spPr>
          <p:txBody>
            <a:bodyPr/>
            <a:lstStyle/>
            <a:p>
              <a:endParaRPr lang="en-US"/>
            </a:p>
          </p:txBody>
        </p:sp>
        <p:sp>
          <p:nvSpPr>
            <p:cNvPr id="8200" name="Line 8"/>
            <p:cNvSpPr>
              <a:spLocks noChangeShapeType="1"/>
            </p:cNvSpPr>
            <p:nvPr/>
          </p:nvSpPr>
          <p:spPr bwMode="auto">
            <a:xfrm>
              <a:off x="5652" y="3344"/>
              <a:ext cx="2" cy="1106"/>
            </a:xfrm>
            <a:prstGeom prst="line">
              <a:avLst/>
            </a:prstGeom>
            <a:noFill/>
            <a:ln w="38100">
              <a:solidFill>
                <a:srgbClr val="000000"/>
              </a:solidFill>
              <a:round/>
              <a:headEnd/>
              <a:tailEnd type="triangle" w="med" len="med"/>
            </a:ln>
          </p:spPr>
          <p:txBody>
            <a:bodyPr/>
            <a:lstStyle/>
            <a:p>
              <a:endParaRPr lang="en-US"/>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838200"/>
            <a:ext cx="7772400" cy="1143000"/>
          </a:xfrm>
        </p:spPr>
        <p:txBody>
          <a:bodyPr/>
          <a:lstStyle/>
          <a:p>
            <a:pPr eaLnBrk="1" hangingPunct="1"/>
            <a:r>
              <a:rPr lang="en-US" sz="3200" dirty="0" smtClean="0"/>
              <a:t/>
            </a:r>
            <a:br>
              <a:rPr lang="en-US" sz="3200" dirty="0" smtClean="0"/>
            </a:br>
            <a:r>
              <a:rPr lang="en-US" sz="3200" dirty="0" smtClean="0">
                <a:solidFill>
                  <a:srgbClr val="002060"/>
                </a:solidFill>
                <a:hlinkClick r:id="rId2"/>
              </a:rPr>
              <a:t>Ramp- Force and Motion  </a:t>
            </a:r>
            <a:r>
              <a:rPr lang="en-US" sz="3200" dirty="0" smtClean="0">
                <a:solidFill>
                  <a:srgbClr val="002060"/>
                </a:solidFill>
              </a:rPr>
              <a:t/>
            </a:r>
            <a:br>
              <a:rPr lang="en-US" sz="3200" dirty="0" smtClean="0">
                <a:solidFill>
                  <a:srgbClr val="002060"/>
                </a:solidFill>
              </a:rPr>
            </a:br>
            <a:r>
              <a:rPr lang="en-US" sz="3200" dirty="0" smtClean="0">
                <a:solidFill>
                  <a:srgbClr val="33CC33"/>
                </a:solidFill>
                <a:hlinkClick r:id="rId3"/>
              </a:rPr>
              <a:t>Activity 1</a:t>
            </a:r>
            <a:endParaRPr lang="en-US" sz="3200" dirty="0" smtClean="0">
              <a:solidFill>
                <a:srgbClr val="33CC33"/>
              </a:solidFill>
            </a:endParaRPr>
          </a:p>
        </p:txBody>
      </p:sp>
      <p:sp>
        <p:nvSpPr>
          <p:cNvPr id="2051" name="Rectangle 3"/>
          <p:cNvSpPr>
            <a:spLocks noGrp="1" noChangeArrowheads="1"/>
          </p:cNvSpPr>
          <p:nvPr>
            <p:ph type="subTitle" idx="1"/>
          </p:nvPr>
        </p:nvSpPr>
        <p:spPr>
          <a:xfrm>
            <a:off x="914400" y="2438400"/>
            <a:ext cx="6858000" cy="1752600"/>
          </a:xfrm>
        </p:spPr>
        <p:txBody>
          <a:bodyPr/>
          <a:lstStyle/>
          <a:p>
            <a:pPr eaLnBrk="1" hangingPunct="1"/>
            <a:r>
              <a:rPr lang="en-US" sz="2400" smtClean="0"/>
              <a:t>If you want to make questions like I have where only one variable changes and you see what changes on the diagram: Play with the sim until you get a diagram you like. (you can go pass the spot) </a:t>
            </a:r>
            <a:r>
              <a:rPr lang="en-US" sz="2400" b="1" smtClean="0"/>
              <a:t>Pause</a:t>
            </a:r>
            <a:r>
              <a:rPr lang="en-US" sz="2400" smtClean="0"/>
              <a:t> the sim. Use the vertical bar to go back to a spot that you liked, then you can change variables (hit enter to make the change take place)  and the changes will show on the diagram without having to run the sim. </a:t>
            </a:r>
          </a:p>
        </p:txBody>
      </p:sp>
      <p:sp>
        <p:nvSpPr>
          <p:cNvPr id="4" name="TextBox 5"/>
          <p:cNvSpPr txBox="1">
            <a:spLocks noChangeArrowheads="1"/>
          </p:cNvSpPr>
          <p:nvPr/>
        </p:nvSpPr>
        <p:spPr bwMode="auto">
          <a:xfrm>
            <a:off x="3581400" y="61722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4" action="ppaction://hlinkfile"/>
              </a:rPr>
              <a:t>phet.colorado.edu</a:t>
            </a:r>
            <a:endParaRPr lang="en-US" dirty="0"/>
          </a:p>
        </p:txBody>
      </p:sp>
    </p:spTree>
    <p:extLst>
      <p:ext uri="{BB962C8B-B14F-4D97-AF65-F5344CB8AC3E}">
        <p14:creationId xmlns:p14="http://schemas.microsoft.com/office/powerpoint/2010/main" val="2397155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2"/>
          <p:cNvPicPr>
            <a:picLocks noChangeAspect="1" noChangeArrowheads="1"/>
          </p:cNvPicPr>
          <p:nvPr/>
        </p:nvPicPr>
        <p:blipFill>
          <a:blip r:embed="rId4" cstate="print"/>
          <a:srcRect l="8511" t="7262" r="4256"/>
          <a:stretch>
            <a:fillRect/>
          </a:stretch>
        </p:blipFill>
        <p:spPr bwMode="auto">
          <a:xfrm>
            <a:off x="762000" y="2057400"/>
            <a:ext cx="3581400" cy="2230438"/>
          </a:xfrm>
          <a:prstGeom prst="rect">
            <a:avLst/>
          </a:prstGeom>
          <a:noFill/>
          <a:ln w="9525">
            <a:noFill/>
            <a:miter lim="800000"/>
            <a:headEnd/>
            <a:tailEnd/>
          </a:ln>
        </p:spPr>
      </p:pic>
      <p:graphicFrame>
        <p:nvGraphicFramePr>
          <p:cNvPr id="73730" name="Object 0"/>
          <p:cNvGraphicFramePr>
            <a:graphicFrameLocks noChangeAspect="1"/>
          </p:cNvGraphicFramePr>
          <p:nvPr/>
        </p:nvGraphicFramePr>
        <p:xfrm>
          <a:off x="5486400" y="1143000"/>
          <a:ext cx="3657600" cy="3516313"/>
        </p:xfrm>
        <a:graphic>
          <a:graphicData uri="http://schemas.openxmlformats.org/presentationml/2006/ole">
            <mc:AlternateContent xmlns:mc="http://schemas.openxmlformats.org/markup-compatibility/2006">
              <mc:Choice xmlns:v="urn:schemas-microsoft-com:vml" Requires="v">
                <p:oleObj spid="_x0000_s122891" name="Bitmap Image" r:id="rId5" imgW="1539373" imgH="1531753" progId="PBrush">
                  <p:embed/>
                </p:oleObj>
              </mc:Choice>
              <mc:Fallback>
                <p:oleObj name="Bitmap Image" r:id="rId5" imgW="1539373" imgH="153175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8079" t="23166" r="10922" b="8130"/>
                      <a:stretch>
                        <a:fillRect/>
                      </a:stretch>
                    </p:blipFill>
                    <p:spPr bwMode="auto">
                      <a:xfrm>
                        <a:off x="5486400" y="1143000"/>
                        <a:ext cx="3657600" cy="351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2" name="Rectangle 4"/>
          <p:cNvSpPr>
            <a:spLocks noGrp="1" noChangeArrowheads="1"/>
          </p:cNvSpPr>
          <p:nvPr>
            <p:ph type="title"/>
          </p:nvPr>
        </p:nvSpPr>
        <p:spPr>
          <a:xfrm>
            <a:off x="228600" y="457200"/>
            <a:ext cx="6934200" cy="1524000"/>
          </a:xfrm>
        </p:spPr>
        <p:txBody>
          <a:bodyPr/>
          <a:lstStyle/>
          <a:p>
            <a:pPr marL="838200" indent="-838200" algn="l" eaLnBrk="1" hangingPunct="1"/>
            <a:r>
              <a:rPr lang="en-US" sz="3600" smtClean="0"/>
              <a:t>1. If the free body diagram for Betty pushing her file cabinet is:</a:t>
            </a:r>
            <a:br>
              <a:rPr lang="en-US" sz="3600" smtClean="0"/>
            </a:br>
            <a:r>
              <a:rPr lang="en-US" sz="3600" smtClean="0"/>
              <a:t>What will happen?</a:t>
            </a:r>
            <a:endParaRPr lang="en-US" smtClean="0"/>
          </a:p>
        </p:txBody>
      </p:sp>
      <p:sp>
        <p:nvSpPr>
          <p:cNvPr id="73733" name="Rectangle 5"/>
          <p:cNvSpPr>
            <a:spLocks noGrp="1" noChangeArrowheads="1"/>
          </p:cNvSpPr>
          <p:nvPr>
            <p:ph type="body" idx="1"/>
          </p:nvPr>
        </p:nvSpPr>
        <p:spPr>
          <a:xfrm>
            <a:off x="762000" y="4419600"/>
            <a:ext cx="8153400" cy="2209800"/>
          </a:xfrm>
        </p:spPr>
        <p:txBody>
          <a:bodyPr/>
          <a:lstStyle/>
          <a:p>
            <a:pPr marL="609600" indent="-609600" eaLnBrk="1" hangingPunct="1">
              <a:buClr>
                <a:schemeClr val="accent2"/>
              </a:buClr>
              <a:buFontTx/>
              <a:buAutoNum type="alphaUcPeriod"/>
            </a:pPr>
            <a:r>
              <a:rPr lang="en-US" sz="4000" smtClean="0">
                <a:solidFill>
                  <a:schemeClr val="accent2"/>
                </a:solidFill>
              </a:rPr>
              <a:t>The cabinet will slide down</a:t>
            </a:r>
          </a:p>
          <a:p>
            <a:pPr marL="609600" indent="-609600" eaLnBrk="1" hangingPunct="1">
              <a:buClr>
                <a:schemeClr val="accent2"/>
              </a:buClr>
              <a:buFontTx/>
              <a:buAutoNum type="alphaUcPeriod"/>
            </a:pPr>
            <a:r>
              <a:rPr lang="en-US" sz="4000" smtClean="0">
                <a:solidFill>
                  <a:schemeClr val="accent2"/>
                </a:solidFill>
              </a:rPr>
              <a:t>Betty will push it up the ramp</a:t>
            </a:r>
          </a:p>
          <a:p>
            <a:pPr marL="609600" indent="-609600" eaLnBrk="1" hangingPunct="1">
              <a:buClr>
                <a:schemeClr val="accent2"/>
              </a:buClr>
              <a:buFontTx/>
              <a:buAutoNum type="alphaUcPeriod"/>
            </a:pPr>
            <a:r>
              <a:rPr lang="en-US" sz="4000" smtClean="0">
                <a:solidFill>
                  <a:schemeClr val="accent2"/>
                </a:solidFill>
              </a:rPr>
              <a:t>The cabinet won’t move</a:t>
            </a:r>
          </a:p>
        </p:txBody>
      </p:sp>
    </p:spTree>
    <p:extLst>
      <p:ext uri="{BB962C8B-B14F-4D97-AF65-F5344CB8AC3E}">
        <p14:creationId xmlns:p14="http://schemas.microsoft.com/office/powerpoint/2010/main" val="3328461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a:xfrm>
            <a:off x="685800" y="609600"/>
            <a:ext cx="6248400" cy="1143000"/>
          </a:xfrm>
        </p:spPr>
        <p:txBody>
          <a:bodyPr/>
          <a:lstStyle/>
          <a:p>
            <a:pPr algn="l" eaLnBrk="1" hangingPunct="1"/>
            <a:r>
              <a:rPr lang="en-US" smtClean="0"/>
              <a:t>2. If this is the free body diagram for the fridge, what could be happening?</a:t>
            </a:r>
          </a:p>
        </p:txBody>
      </p:sp>
      <p:sp>
        <p:nvSpPr>
          <p:cNvPr id="74758" name="Rectangle 3"/>
          <p:cNvSpPr>
            <a:spLocks noGrp="1" noChangeArrowheads="1"/>
          </p:cNvSpPr>
          <p:nvPr>
            <p:ph type="body" idx="1"/>
          </p:nvPr>
        </p:nvSpPr>
        <p:spPr>
          <a:xfrm>
            <a:off x="304800" y="2438400"/>
            <a:ext cx="6553200" cy="4114800"/>
          </a:xfrm>
        </p:spPr>
        <p:txBody>
          <a:bodyPr/>
          <a:lstStyle/>
          <a:p>
            <a:pPr marL="609600" indent="-609600" eaLnBrk="1" hangingPunct="1">
              <a:lnSpc>
                <a:spcPct val="90000"/>
              </a:lnSpc>
              <a:buClr>
                <a:srgbClr val="FF3300"/>
              </a:buClr>
              <a:buFontTx/>
              <a:buAutoNum type="alphaUcPeriod"/>
            </a:pPr>
            <a:r>
              <a:rPr lang="en-US" sz="3600" smtClean="0">
                <a:solidFill>
                  <a:srgbClr val="FF3300"/>
                </a:solidFill>
              </a:rPr>
              <a:t>Someone is pushing it up the ramp</a:t>
            </a:r>
          </a:p>
          <a:p>
            <a:pPr marL="609600" indent="-609600" eaLnBrk="1" hangingPunct="1">
              <a:lnSpc>
                <a:spcPct val="90000"/>
              </a:lnSpc>
              <a:buClr>
                <a:srgbClr val="FF3300"/>
              </a:buClr>
              <a:buFontTx/>
              <a:buAutoNum type="alphaUcPeriod"/>
            </a:pPr>
            <a:r>
              <a:rPr lang="en-US" sz="3600" smtClean="0">
                <a:solidFill>
                  <a:srgbClr val="FF3300"/>
                </a:solidFill>
              </a:rPr>
              <a:t>It is sliding down the ramp going faster</a:t>
            </a:r>
          </a:p>
          <a:p>
            <a:pPr marL="609600" indent="-609600" eaLnBrk="1" hangingPunct="1">
              <a:lnSpc>
                <a:spcPct val="90000"/>
              </a:lnSpc>
              <a:buClr>
                <a:srgbClr val="FF3300"/>
              </a:buClr>
              <a:buFontTx/>
              <a:buAutoNum type="alphaUcPeriod"/>
            </a:pPr>
            <a:r>
              <a:rPr lang="en-US" sz="3600" smtClean="0">
                <a:solidFill>
                  <a:srgbClr val="FF3300"/>
                </a:solidFill>
              </a:rPr>
              <a:t>It is sliding down the ramp going slower</a:t>
            </a:r>
          </a:p>
          <a:p>
            <a:pPr marL="609600" indent="-609600" eaLnBrk="1" hangingPunct="1">
              <a:lnSpc>
                <a:spcPct val="90000"/>
              </a:lnSpc>
              <a:buClr>
                <a:srgbClr val="FF3300"/>
              </a:buClr>
              <a:buFontTx/>
              <a:buAutoNum type="alphaUcPeriod"/>
            </a:pPr>
            <a:r>
              <a:rPr lang="en-US" sz="3600" smtClean="0">
                <a:solidFill>
                  <a:srgbClr val="FF3300"/>
                </a:solidFill>
              </a:rPr>
              <a:t>It is sitting still</a:t>
            </a:r>
          </a:p>
        </p:txBody>
      </p:sp>
      <p:graphicFrame>
        <p:nvGraphicFramePr>
          <p:cNvPr id="74754" name="Object 0"/>
          <p:cNvGraphicFramePr>
            <a:graphicFrameLocks noChangeAspect="1"/>
          </p:cNvGraphicFramePr>
          <p:nvPr/>
        </p:nvGraphicFramePr>
        <p:xfrm>
          <a:off x="6705600" y="3962400"/>
          <a:ext cx="2286000" cy="1965325"/>
        </p:xfrm>
        <a:graphic>
          <a:graphicData uri="http://schemas.openxmlformats.org/presentationml/2006/ole">
            <mc:AlternateContent xmlns:mc="http://schemas.openxmlformats.org/markup-compatibility/2006">
              <mc:Choice xmlns:v="urn:schemas-microsoft-com:vml" Requires="v">
                <p:oleObj spid="_x0000_s123933" name="Bitmap Image" r:id="rId4" imgW="1561905" imgH="983065" progId="PBrush">
                  <p:embed/>
                </p:oleObj>
              </mc:Choice>
              <mc:Fallback>
                <p:oleObj name="Bitmap Image" r:id="rId4" imgW="1561905" imgH="983065"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4635" r="12195"/>
                      <a:stretch>
                        <a:fillRect/>
                      </a:stretch>
                    </p:blipFill>
                    <p:spPr bwMode="auto">
                      <a:xfrm>
                        <a:off x="6705600" y="3962400"/>
                        <a:ext cx="2286000" cy="196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4759" name="Group 5"/>
          <p:cNvGrpSpPr>
            <a:grpSpLocks/>
          </p:cNvGrpSpPr>
          <p:nvPr/>
        </p:nvGrpSpPr>
        <p:grpSpPr bwMode="auto">
          <a:xfrm>
            <a:off x="6324600" y="457200"/>
            <a:ext cx="2362200" cy="3429000"/>
            <a:chOff x="3984" y="336"/>
            <a:chExt cx="1370" cy="2112"/>
          </a:xfrm>
        </p:grpSpPr>
        <p:graphicFrame>
          <p:nvGraphicFramePr>
            <p:cNvPr id="74755" name="Object 1"/>
            <p:cNvGraphicFramePr>
              <a:graphicFrameLocks noChangeAspect="1"/>
            </p:cNvGraphicFramePr>
            <p:nvPr/>
          </p:nvGraphicFramePr>
          <p:xfrm>
            <a:off x="3984" y="336"/>
            <a:ext cx="1370" cy="1824"/>
          </p:xfrm>
          <a:graphic>
            <a:graphicData uri="http://schemas.openxmlformats.org/presentationml/2006/ole">
              <mc:AlternateContent xmlns:mc="http://schemas.openxmlformats.org/markup-compatibility/2006">
                <mc:Choice xmlns:v="urn:schemas-microsoft-com:vml" Requires="v">
                  <p:oleObj spid="_x0000_s123934" name="Bitmap Image" r:id="rId6" imgW="1127858" imgH="1424762" progId="PBrush">
                    <p:embed/>
                  </p:oleObj>
                </mc:Choice>
                <mc:Fallback>
                  <p:oleObj name="Bitmap Image" r:id="rId6" imgW="1127858" imgH="1424762"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7895" r="5263" b="8508"/>
                        <a:stretch>
                          <a:fillRect/>
                        </a:stretch>
                      </p:blipFill>
                      <p:spPr bwMode="auto">
                        <a:xfrm>
                          <a:off x="3984" y="336"/>
                          <a:ext cx="1370"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756" name="Object 2"/>
            <p:cNvGraphicFramePr>
              <a:graphicFrameLocks noChangeAspect="1"/>
            </p:cNvGraphicFramePr>
            <p:nvPr/>
          </p:nvGraphicFramePr>
          <p:xfrm>
            <a:off x="4498" y="2160"/>
            <a:ext cx="269" cy="288"/>
          </p:xfrm>
          <a:graphic>
            <a:graphicData uri="http://schemas.openxmlformats.org/presentationml/2006/ole">
              <mc:AlternateContent xmlns:mc="http://schemas.openxmlformats.org/markup-compatibility/2006">
                <mc:Choice xmlns:v="urn:schemas-microsoft-com:vml" Requires="v">
                  <p:oleObj spid="_x0000_s123935" name="Bitmap Image" r:id="rId8" imgW="541067" imgH="579293" progId="PBrush">
                    <p:embed/>
                  </p:oleObj>
                </mc:Choice>
                <mc:Fallback>
                  <p:oleObj name="Bitmap Image" r:id="rId8" imgW="541067" imgH="579293"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8" y="2160"/>
                          <a:ext cx="2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3064661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Rectangle 2"/>
          <p:cNvSpPr>
            <a:spLocks noGrp="1" noChangeArrowheads="1"/>
          </p:cNvSpPr>
          <p:nvPr>
            <p:ph type="title"/>
          </p:nvPr>
        </p:nvSpPr>
        <p:spPr>
          <a:xfrm>
            <a:off x="457200" y="1219200"/>
            <a:ext cx="7086600" cy="1143000"/>
          </a:xfrm>
        </p:spPr>
        <p:txBody>
          <a:bodyPr/>
          <a:lstStyle/>
          <a:p>
            <a:pPr algn="l" eaLnBrk="1" hangingPunct="1"/>
            <a:r>
              <a:rPr lang="en-US" sz="3600" smtClean="0"/>
              <a:t>3. One of these diagrams is for a fridge (175 kg) and the other is for a file cabinet (100 kg). If all the conditions are the same, which is the fridge?</a:t>
            </a:r>
          </a:p>
        </p:txBody>
      </p:sp>
      <p:graphicFrame>
        <p:nvGraphicFramePr>
          <p:cNvPr id="75778" name="Object 3"/>
          <p:cNvGraphicFramePr>
            <a:graphicFrameLocks noChangeAspect="1"/>
          </p:cNvGraphicFramePr>
          <p:nvPr/>
        </p:nvGraphicFramePr>
        <p:xfrm>
          <a:off x="7315200" y="319088"/>
          <a:ext cx="1676400" cy="1477962"/>
        </p:xfrm>
        <a:graphic>
          <a:graphicData uri="http://schemas.openxmlformats.org/presentationml/2006/ole">
            <mc:AlternateContent xmlns:mc="http://schemas.openxmlformats.org/markup-compatibility/2006">
              <mc:Choice xmlns:v="urn:schemas-microsoft-com:vml" Requires="v">
                <p:oleObj spid="_x0000_s124966" name="Bitmap Image" r:id="rId4" imgW="792381" imgH="640135" progId="PBrush">
                  <p:embed/>
                </p:oleObj>
              </mc:Choice>
              <mc:Fallback>
                <p:oleObj name="Bitmap Image" r:id="rId4" imgW="792381" imgH="640135"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8333"/>
                      <a:stretch>
                        <a:fillRect/>
                      </a:stretch>
                    </p:blipFill>
                    <p:spPr bwMode="auto">
                      <a:xfrm>
                        <a:off x="7315200" y="319088"/>
                        <a:ext cx="16764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79" name="Object 4"/>
          <p:cNvGraphicFramePr>
            <a:graphicFrameLocks noChangeAspect="1"/>
          </p:cNvGraphicFramePr>
          <p:nvPr/>
        </p:nvGraphicFramePr>
        <p:xfrm>
          <a:off x="7315200" y="1905000"/>
          <a:ext cx="1676400" cy="1595438"/>
        </p:xfrm>
        <a:graphic>
          <a:graphicData uri="http://schemas.openxmlformats.org/presentationml/2006/ole">
            <mc:AlternateContent xmlns:mc="http://schemas.openxmlformats.org/markup-compatibility/2006">
              <mc:Choice xmlns:v="urn:schemas-microsoft-com:vml" Requires="v">
                <p:oleObj spid="_x0000_s124967" name="Bitmap Image" r:id="rId6" imgW="663138" imgH="632515" progId="PBrush">
                  <p:embed/>
                </p:oleObj>
              </mc:Choice>
              <mc:Fallback>
                <p:oleObj name="Bitmap Image" r:id="rId6" imgW="663138" imgH="632515"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1905000"/>
                        <a:ext cx="167640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5783" name="Group 5"/>
          <p:cNvGrpSpPr>
            <a:grpSpLocks/>
          </p:cNvGrpSpPr>
          <p:nvPr/>
        </p:nvGrpSpPr>
        <p:grpSpPr bwMode="auto">
          <a:xfrm>
            <a:off x="838200" y="3200400"/>
            <a:ext cx="5029200" cy="2514600"/>
            <a:chOff x="1392" y="1920"/>
            <a:chExt cx="2213" cy="999"/>
          </a:xfrm>
        </p:grpSpPr>
        <p:graphicFrame>
          <p:nvGraphicFramePr>
            <p:cNvPr id="75780" name="Object 6"/>
            <p:cNvGraphicFramePr>
              <a:graphicFrameLocks noChangeAspect="1"/>
            </p:cNvGraphicFramePr>
            <p:nvPr/>
          </p:nvGraphicFramePr>
          <p:xfrm>
            <a:off x="2640" y="1935"/>
            <a:ext cx="965" cy="984"/>
          </p:xfrm>
          <a:graphic>
            <a:graphicData uri="http://schemas.openxmlformats.org/presentationml/2006/ole">
              <mc:AlternateContent xmlns:mc="http://schemas.openxmlformats.org/markup-compatibility/2006">
                <mc:Choice xmlns:v="urn:schemas-microsoft-com:vml" Requires="v">
                  <p:oleObj spid="_x0000_s124968" name="Bitmap Image" r:id="rId8" imgW="1531753" imgH="1561905" progId="PBrush">
                    <p:embed/>
                  </p:oleObj>
                </mc:Choice>
                <mc:Fallback>
                  <p:oleObj name="Bitmap Image" r:id="rId8" imgW="1531753" imgH="1561905"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0" y="1935"/>
                          <a:ext cx="965" cy="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81" name="Object 7"/>
            <p:cNvGraphicFramePr>
              <a:graphicFrameLocks noChangeAspect="1"/>
            </p:cNvGraphicFramePr>
            <p:nvPr/>
          </p:nvGraphicFramePr>
          <p:xfrm>
            <a:off x="1392" y="1920"/>
            <a:ext cx="989" cy="994"/>
          </p:xfrm>
          <a:graphic>
            <a:graphicData uri="http://schemas.openxmlformats.org/presentationml/2006/ole">
              <mc:AlternateContent xmlns:mc="http://schemas.openxmlformats.org/markup-compatibility/2006">
                <mc:Choice xmlns:v="urn:schemas-microsoft-com:vml" Requires="v">
                  <p:oleObj spid="_x0000_s124969" name="Bitmap Image" r:id="rId10" imgW="1569524" imgH="1577477" progId="PBrush">
                    <p:embed/>
                  </p:oleObj>
                </mc:Choice>
                <mc:Fallback>
                  <p:oleObj name="Bitmap Image" r:id="rId10" imgW="1569524" imgH="1577477"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2" y="1920"/>
                          <a:ext cx="989" cy="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5784" name="Text Box 8"/>
          <p:cNvSpPr txBox="1">
            <a:spLocks noChangeArrowheads="1"/>
          </p:cNvSpPr>
          <p:nvPr/>
        </p:nvSpPr>
        <p:spPr bwMode="auto">
          <a:xfrm>
            <a:off x="1524000" y="5638800"/>
            <a:ext cx="990600" cy="762000"/>
          </a:xfrm>
          <a:prstGeom prst="rect">
            <a:avLst/>
          </a:prstGeom>
          <a:noFill/>
          <a:ln w="9525">
            <a:noFill/>
            <a:miter lim="800000"/>
            <a:headEnd/>
            <a:tailEnd/>
          </a:ln>
        </p:spPr>
        <p:txBody>
          <a:bodyPr>
            <a:spAutoFit/>
          </a:bodyPr>
          <a:lstStyle/>
          <a:p>
            <a:pPr>
              <a:spcBef>
                <a:spcPct val="50000"/>
              </a:spcBef>
            </a:pPr>
            <a:r>
              <a:rPr lang="en-US" sz="4400"/>
              <a:t>A</a:t>
            </a:r>
          </a:p>
        </p:txBody>
      </p:sp>
      <p:sp>
        <p:nvSpPr>
          <p:cNvPr id="75785" name="Text Box 9"/>
          <p:cNvSpPr txBox="1">
            <a:spLocks noChangeArrowheads="1"/>
          </p:cNvSpPr>
          <p:nvPr/>
        </p:nvSpPr>
        <p:spPr bwMode="auto">
          <a:xfrm>
            <a:off x="4267200" y="5638800"/>
            <a:ext cx="990600" cy="762000"/>
          </a:xfrm>
          <a:prstGeom prst="rect">
            <a:avLst/>
          </a:prstGeom>
          <a:noFill/>
          <a:ln w="9525">
            <a:noFill/>
            <a:miter lim="800000"/>
            <a:headEnd/>
            <a:tailEnd/>
          </a:ln>
        </p:spPr>
        <p:txBody>
          <a:bodyPr>
            <a:spAutoFit/>
          </a:bodyPr>
          <a:lstStyle/>
          <a:p>
            <a:pPr>
              <a:spcBef>
                <a:spcPct val="50000"/>
              </a:spcBef>
            </a:pPr>
            <a:r>
              <a:rPr lang="en-US" sz="4400"/>
              <a:t>B</a:t>
            </a:r>
          </a:p>
        </p:txBody>
      </p:sp>
      <p:sp>
        <p:nvSpPr>
          <p:cNvPr id="75786" name="Text Box 10"/>
          <p:cNvSpPr txBox="1">
            <a:spLocks noChangeArrowheads="1"/>
          </p:cNvSpPr>
          <p:nvPr/>
        </p:nvSpPr>
        <p:spPr bwMode="auto">
          <a:xfrm>
            <a:off x="5943600" y="5638800"/>
            <a:ext cx="3429000" cy="762000"/>
          </a:xfrm>
          <a:prstGeom prst="rect">
            <a:avLst/>
          </a:prstGeom>
          <a:noFill/>
          <a:ln w="9525">
            <a:noFill/>
            <a:miter lim="800000"/>
            <a:headEnd/>
            <a:tailEnd/>
          </a:ln>
        </p:spPr>
        <p:txBody>
          <a:bodyPr>
            <a:spAutoFit/>
          </a:bodyPr>
          <a:lstStyle/>
          <a:p>
            <a:pPr>
              <a:spcBef>
                <a:spcPct val="50000"/>
              </a:spcBef>
            </a:pPr>
            <a:r>
              <a:rPr lang="en-US" sz="4400"/>
              <a:t>C </a:t>
            </a:r>
            <a:r>
              <a:rPr lang="en-US" sz="3200"/>
              <a:t>no way to tell</a:t>
            </a:r>
          </a:p>
        </p:txBody>
      </p:sp>
    </p:spTree>
    <p:extLst>
      <p:ext uri="{BB962C8B-B14F-4D97-AF65-F5344CB8AC3E}">
        <p14:creationId xmlns:p14="http://schemas.microsoft.com/office/powerpoint/2010/main" val="24078301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7" name="Rectangle 2"/>
          <p:cNvSpPr>
            <a:spLocks noGrp="1" noChangeArrowheads="1"/>
          </p:cNvSpPr>
          <p:nvPr>
            <p:ph type="title"/>
          </p:nvPr>
        </p:nvSpPr>
        <p:spPr>
          <a:xfrm>
            <a:off x="685800" y="609600"/>
            <a:ext cx="5943600" cy="1905000"/>
          </a:xfrm>
        </p:spPr>
        <p:txBody>
          <a:bodyPr/>
          <a:lstStyle/>
          <a:p>
            <a:pPr algn="l" eaLnBrk="1" hangingPunct="1"/>
            <a:r>
              <a:rPr lang="en-US" sz="4000" smtClean="0"/>
              <a:t>4. Which diagram could show a box of books being lifted straight up?</a:t>
            </a:r>
          </a:p>
        </p:txBody>
      </p:sp>
      <p:grpSp>
        <p:nvGrpSpPr>
          <p:cNvPr id="76808" name="Group 14"/>
          <p:cNvGrpSpPr>
            <a:grpSpLocks/>
          </p:cNvGrpSpPr>
          <p:nvPr/>
        </p:nvGrpSpPr>
        <p:grpSpPr bwMode="auto">
          <a:xfrm>
            <a:off x="0" y="2895600"/>
            <a:ext cx="7924800" cy="2387600"/>
            <a:chOff x="432" y="2092"/>
            <a:chExt cx="3600" cy="849"/>
          </a:xfrm>
        </p:grpSpPr>
        <p:graphicFrame>
          <p:nvGraphicFramePr>
            <p:cNvPr id="76803" name="Object 4"/>
            <p:cNvGraphicFramePr>
              <a:graphicFrameLocks noChangeAspect="1"/>
            </p:cNvGraphicFramePr>
            <p:nvPr/>
          </p:nvGraphicFramePr>
          <p:xfrm>
            <a:off x="1440" y="2102"/>
            <a:ext cx="533" cy="797"/>
          </p:xfrm>
          <a:graphic>
            <a:graphicData uri="http://schemas.openxmlformats.org/presentationml/2006/ole">
              <mc:AlternateContent xmlns:mc="http://schemas.openxmlformats.org/markup-compatibility/2006">
                <mc:Choice xmlns:v="urn:schemas-microsoft-com:vml" Requires="v">
                  <p:oleObj spid="_x0000_s125999" name="Bitmap Image" r:id="rId4" imgW="846072" imgH="1265030" progId="PBrush">
                    <p:embed/>
                  </p:oleObj>
                </mc:Choice>
                <mc:Fallback>
                  <p:oleObj name="Bitmap Image" r:id="rId4" imgW="846072" imgH="126503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 y="2102"/>
                          <a:ext cx="533" cy="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4" name="Object 5"/>
            <p:cNvGraphicFramePr>
              <a:graphicFrameLocks noChangeAspect="1"/>
            </p:cNvGraphicFramePr>
            <p:nvPr/>
          </p:nvGraphicFramePr>
          <p:xfrm>
            <a:off x="432" y="2160"/>
            <a:ext cx="614" cy="758"/>
          </p:xfrm>
          <a:graphic>
            <a:graphicData uri="http://schemas.openxmlformats.org/presentationml/2006/ole">
              <mc:AlternateContent xmlns:mc="http://schemas.openxmlformats.org/markup-compatibility/2006">
                <mc:Choice xmlns:v="urn:schemas-microsoft-com:vml" Requires="v">
                  <p:oleObj spid="_x0000_s126000" name="Bitmap Image" r:id="rId6" imgW="975238" imgH="1203810" progId="PBrush">
                    <p:embed/>
                  </p:oleObj>
                </mc:Choice>
                <mc:Fallback>
                  <p:oleObj name="Bitmap Image" r:id="rId6" imgW="975238" imgH="1203810"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 y="2160"/>
                          <a:ext cx="614" cy="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5" name="Object 6"/>
            <p:cNvGraphicFramePr>
              <a:graphicFrameLocks noChangeAspect="1"/>
            </p:cNvGraphicFramePr>
            <p:nvPr/>
          </p:nvGraphicFramePr>
          <p:xfrm>
            <a:off x="2256" y="2130"/>
            <a:ext cx="777" cy="811"/>
          </p:xfrm>
          <a:graphic>
            <a:graphicData uri="http://schemas.openxmlformats.org/presentationml/2006/ole">
              <mc:AlternateContent xmlns:mc="http://schemas.openxmlformats.org/markup-compatibility/2006">
                <mc:Choice xmlns:v="urn:schemas-microsoft-com:vml" Requires="v">
                  <p:oleObj spid="_x0000_s126001" name="Bitmap Image" r:id="rId8" imgW="1234547" imgH="1287619" progId="PBrush">
                    <p:embed/>
                  </p:oleObj>
                </mc:Choice>
                <mc:Fallback>
                  <p:oleObj name="Bitmap Image" r:id="rId8" imgW="1234547" imgH="1287619"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6" y="2130"/>
                          <a:ext cx="777" cy="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6" name="Object 8"/>
            <p:cNvGraphicFramePr>
              <a:graphicFrameLocks noChangeAspect="1"/>
            </p:cNvGraphicFramePr>
            <p:nvPr/>
          </p:nvGraphicFramePr>
          <p:xfrm>
            <a:off x="3264" y="2092"/>
            <a:ext cx="768" cy="806"/>
          </p:xfrm>
          <a:graphic>
            <a:graphicData uri="http://schemas.openxmlformats.org/presentationml/2006/ole">
              <mc:AlternateContent xmlns:mc="http://schemas.openxmlformats.org/markup-compatibility/2006">
                <mc:Choice xmlns:v="urn:schemas-microsoft-com:vml" Requires="v">
                  <p:oleObj spid="_x0000_s126002" name="Bitmap Image" r:id="rId10" imgW="1241905" imgH="1280271" progId="PBrush">
                    <p:embed/>
                  </p:oleObj>
                </mc:Choice>
                <mc:Fallback>
                  <p:oleObj name="Bitmap Image" r:id="rId10" imgW="1241905" imgH="1280271"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r="1790"/>
                        <a:stretch>
                          <a:fillRect/>
                        </a:stretch>
                      </p:blipFill>
                      <p:spPr bwMode="auto">
                        <a:xfrm>
                          <a:off x="3264" y="2092"/>
                          <a:ext cx="768" cy="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6809" name="Text Box 15"/>
          <p:cNvSpPr txBox="1">
            <a:spLocks noChangeArrowheads="1"/>
          </p:cNvSpPr>
          <p:nvPr/>
        </p:nvSpPr>
        <p:spPr bwMode="auto">
          <a:xfrm>
            <a:off x="685800" y="5181600"/>
            <a:ext cx="990600" cy="762000"/>
          </a:xfrm>
          <a:prstGeom prst="rect">
            <a:avLst/>
          </a:prstGeom>
          <a:noFill/>
          <a:ln w="9525">
            <a:noFill/>
            <a:miter lim="800000"/>
            <a:headEnd/>
            <a:tailEnd/>
          </a:ln>
        </p:spPr>
        <p:txBody>
          <a:bodyPr>
            <a:spAutoFit/>
          </a:bodyPr>
          <a:lstStyle/>
          <a:p>
            <a:pPr>
              <a:spcBef>
                <a:spcPct val="50000"/>
              </a:spcBef>
            </a:pPr>
            <a:r>
              <a:rPr lang="en-US" sz="4400"/>
              <a:t>A</a:t>
            </a:r>
          </a:p>
        </p:txBody>
      </p:sp>
      <p:sp>
        <p:nvSpPr>
          <p:cNvPr id="76810" name="Text Box 16"/>
          <p:cNvSpPr txBox="1">
            <a:spLocks noChangeArrowheads="1"/>
          </p:cNvSpPr>
          <p:nvPr/>
        </p:nvSpPr>
        <p:spPr bwMode="auto">
          <a:xfrm>
            <a:off x="2571750" y="5181600"/>
            <a:ext cx="990600" cy="762000"/>
          </a:xfrm>
          <a:prstGeom prst="rect">
            <a:avLst/>
          </a:prstGeom>
          <a:noFill/>
          <a:ln w="9525">
            <a:noFill/>
            <a:miter lim="800000"/>
            <a:headEnd/>
            <a:tailEnd/>
          </a:ln>
        </p:spPr>
        <p:txBody>
          <a:bodyPr>
            <a:spAutoFit/>
          </a:bodyPr>
          <a:lstStyle/>
          <a:p>
            <a:pPr>
              <a:spcBef>
                <a:spcPct val="50000"/>
              </a:spcBef>
            </a:pPr>
            <a:r>
              <a:rPr lang="en-US" sz="4400"/>
              <a:t>B</a:t>
            </a:r>
          </a:p>
        </p:txBody>
      </p:sp>
      <p:sp>
        <p:nvSpPr>
          <p:cNvPr id="76811" name="Text Box 17"/>
          <p:cNvSpPr txBox="1">
            <a:spLocks noChangeArrowheads="1"/>
          </p:cNvSpPr>
          <p:nvPr/>
        </p:nvSpPr>
        <p:spPr bwMode="auto">
          <a:xfrm>
            <a:off x="5257800" y="5867400"/>
            <a:ext cx="3733800" cy="762000"/>
          </a:xfrm>
          <a:prstGeom prst="rect">
            <a:avLst/>
          </a:prstGeom>
          <a:noFill/>
          <a:ln w="9525">
            <a:noFill/>
            <a:miter lim="800000"/>
            <a:headEnd/>
            <a:tailEnd/>
          </a:ln>
        </p:spPr>
        <p:txBody>
          <a:bodyPr>
            <a:spAutoFit/>
          </a:bodyPr>
          <a:lstStyle/>
          <a:p>
            <a:pPr>
              <a:spcBef>
                <a:spcPct val="50000"/>
              </a:spcBef>
            </a:pPr>
            <a:r>
              <a:rPr lang="en-US" sz="4400"/>
              <a:t>E </a:t>
            </a:r>
            <a:r>
              <a:rPr lang="en-US" sz="3200"/>
              <a:t>no way to tell</a:t>
            </a:r>
          </a:p>
        </p:txBody>
      </p:sp>
      <p:sp>
        <p:nvSpPr>
          <p:cNvPr id="76812" name="Text Box 18"/>
          <p:cNvSpPr txBox="1">
            <a:spLocks noChangeArrowheads="1"/>
          </p:cNvSpPr>
          <p:nvPr/>
        </p:nvSpPr>
        <p:spPr bwMode="auto">
          <a:xfrm>
            <a:off x="4400550" y="5181600"/>
            <a:ext cx="990600" cy="762000"/>
          </a:xfrm>
          <a:prstGeom prst="rect">
            <a:avLst/>
          </a:prstGeom>
          <a:noFill/>
          <a:ln w="9525">
            <a:noFill/>
            <a:miter lim="800000"/>
            <a:headEnd/>
            <a:tailEnd/>
          </a:ln>
        </p:spPr>
        <p:txBody>
          <a:bodyPr>
            <a:spAutoFit/>
          </a:bodyPr>
          <a:lstStyle/>
          <a:p>
            <a:pPr>
              <a:spcBef>
                <a:spcPct val="50000"/>
              </a:spcBef>
            </a:pPr>
            <a:r>
              <a:rPr lang="en-US" sz="4400"/>
              <a:t>C</a:t>
            </a:r>
          </a:p>
        </p:txBody>
      </p:sp>
      <p:sp>
        <p:nvSpPr>
          <p:cNvPr id="76813" name="Text Box 19"/>
          <p:cNvSpPr txBox="1">
            <a:spLocks noChangeArrowheads="1"/>
          </p:cNvSpPr>
          <p:nvPr/>
        </p:nvSpPr>
        <p:spPr bwMode="auto">
          <a:xfrm>
            <a:off x="6657975" y="5181600"/>
            <a:ext cx="990600" cy="762000"/>
          </a:xfrm>
          <a:prstGeom prst="rect">
            <a:avLst/>
          </a:prstGeom>
          <a:noFill/>
          <a:ln w="9525">
            <a:noFill/>
            <a:miter lim="800000"/>
            <a:headEnd/>
            <a:tailEnd/>
          </a:ln>
        </p:spPr>
        <p:txBody>
          <a:bodyPr>
            <a:spAutoFit/>
          </a:bodyPr>
          <a:lstStyle/>
          <a:p>
            <a:pPr>
              <a:spcBef>
                <a:spcPct val="50000"/>
              </a:spcBef>
            </a:pPr>
            <a:r>
              <a:rPr lang="en-US" sz="4400"/>
              <a:t>D</a:t>
            </a:r>
          </a:p>
        </p:txBody>
      </p:sp>
      <p:pic>
        <p:nvPicPr>
          <p:cNvPr id="76814" name="Picture 16"/>
          <p:cNvPicPr>
            <a:picLocks noChangeAspect="1" noChangeArrowheads="1"/>
          </p:cNvPicPr>
          <p:nvPr/>
        </p:nvPicPr>
        <p:blipFill>
          <a:blip r:embed="rId12" cstate="print"/>
          <a:srcRect/>
          <a:stretch>
            <a:fillRect/>
          </a:stretch>
        </p:blipFill>
        <p:spPr bwMode="auto">
          <a:xfrm>
            <a:off x="7048500" y="1524000"/>
            <a:ext cx="2095500" cy="1420813"/>
          </a:xfrm>
          <a:prstGeom prst="rect">
            <a:avLst/>
          </a:prstGeom>
          <a:noFill/>
          <a:ln w="9525">
            <a:noFill/>
            <a:miter lim="800000"/>
            <a:headEnd/>
            <a:tailEnd/>
          </a:ln>
        </p:spPr>
      </p:pic>
      <p:graphicFrame>
        <p:nvGraphicFramePr>
          <p:cNvPr id="76802" name="Object 10"/>
          <p:cNvGraphicFramePr>
            <a:graphicFrameLocks noChangeAspect="1"/>
          </p:cNvGraphicFramePr>
          <p:nvPr/>
        </p:nvGraphicFramePr>
        <p:xfrm>
          <a:off x="8153400" y="2362200"/>
          <a:ext cx="706438" cy="549275"/>
        </p:xfrm>
        <a:graphic>
          <a:graphicData uri="http://schemas.openxmlformats.org/presentationml/2006/ole">
            <mc:AlternateContent xmlns:mc="http://schemas.openxmlformats.org/markup-compatibility/2006">
              <mc:Choice xmlns:v="urn:schemas-microsoft-com:vml" Requires="v">
                <p:oleObj spid="_x0000_s126003" name="Bitmap Image" r:id="rId13" imgW="449619" imgH="312447" progId="PBrush">
                  <p:embed/>
                </p:oleObj>
              </mc:Choice>
              <mc:Fallback>
                <p:oleObj name="Bitmap Image" r:id="rId13" imgW="449619" imgH="312447" progId="PBrush">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53400" y="2362200"/>
                        <a:ext cx="7064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786804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Grp="1" noChangeArrowheads="1"/>
          </p:cNvSpPr>
          <p:nvPr>
            <p:ph type="title"/>
          </p:nvPr>
        </p:nvSpPr>
        <p:spPr/>
        <p:txBody>
          <a:bodyPr/>
          <a:lstStyle/>
          <a:p>
            <a:pPr algn="l" eaLnBrk="1" hangingPunct="1"/>
            <a:r>
              <a:rPr lang="en-US" smtClean="0"/>
              <a:t>5. Which would require less pushing force?</a:t>
            </a:r>
          </a:p>
        </p:txBody>
      </p:sp>
      <p:grpSp>
        <p:nvGrpSpPr>
          <p:cNvPr id="77829" name="Group 10"/>
          <p:cNvGrpSpPr>
            <a:grpSpLocks/>
          </p:cNvGrpSpPr>
          <p:nvPr/>
        </p:nvGrpSpPr>
        <p:grpSpPr bwMode="auto">
          <a:xfrm>
            <a:off x="228600" y="1828800"/>
            <a:ext cx="8458200" cy="3124200"/>
            <a:chOff x="432" y="1248"/>
            <a:chExt cx="4848" cy="1537"/>
          </a:xfrm>
        </p:grpSpPr>
        <p:graphicFrame>
          <p:nvGraphicFramePr>
            <p:cNvPr id="77826" name="Object 5"/>
            <p:cNvGraphicFramePr>
              <a:graphicFrameLocks noChangeAspect="1"/>
            </p:cNvGraphicFramePr>
            <p:nvPr/>
          </p:nvGraphicFramePr>
          <p:xfrm>
            <a:off x="3072" y="1248"/>
            <a:ext cx="2208" cy="1536"/>
          </p:xfrm>
          <a:graphic>
            <a:graphicData uri="http://schemas.openxmlformats.org/presentationml/2006/ole">
              <mc:AlternateContent xmlns:mc="http://schemas.openxmlformats.org/markup-compatibility/2006">
                <mc:Choice xmlns:v="urn:schemas-microsoft-com:vml" Requires="v">
                  <p:oleObj spid="_x0000_s126996" name="Bitmap Image" r:id="rId4" imgW="2514818" imgH="2141406" progId="PBrush">
                    <p:embed/>
                  </p:oleObj>
                </mc:Choice>
                <mc:Fallback>
                  <p:oleObj name="Bitmap Image" r:id="rId4" imgW="2514818" imgH="214140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5320" b="2979"/>
                        <a:stretch>
                          <a:fillRect/>
                        </a:stretch>
                      </p:blipFill>
                      <p:spPr bwMode="auto">
                        <a:xfrm>
                          <a:off x="3072" y="1248"/>
                          <a:ext cx="2208"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7" name="Object 6"/>
            <p:cNvGraphicFramePr>
              <a:graphicFrameLocks noChangeAspect="1"/>
            </p:cNvGraphicFramePr>
            <p:nvPr/>
          </p:nvGraphicFramePr>
          <p:xfrm>
            <a:off x="432" y="1248"/>
            <a:ext cx="2352" cy="1537"/>
          </p:xfrm>
          <a:graphic>
            <a:graphicData uri="http://schemas.openxmlformats.org/presentationml/2006/ole">
              <mc:AlternateContent xmlns:mc="http://schemas.openxmlformats.org/markup-compatibility/2006">
                <mc:Choice xmlns:v="urn:schemas-microsoft-com:vml" Requires="v">
                  <p:oleObj spid="_x0000_s126997" name="Bitmap Image" r:id="rId6" imgW="2834886" imgH="2149026" progId="PBrush">
                    <p:embed/>
                  </p:oleObj>
                </mc:Choice>
                <mc:Fallback>
                  <p:oleObj name="Bitmap Image" r:id="rId6" imgW="2834886" imgH="214902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3797"/>
                        <a:stretch>
                          <a:fillRect/>
                        </a:stretch>
                      </p:blipFill>
                      <p:spPr bwMode="auto">
                        <a:xfrm>
                          <a:off x="432" y="1248"/>
                          <a:ext cx="2352" cy="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7830" name="Text Box 7"/>
          <p:cNvSpPr txBox="1">
            <a:spLocks noChangeArrowheads="1"/>
          </p:cNvSpPr>
          <p:nvPr/>
        </p:nvSpPr>
        <p:spPr bwMode="auto">
          <a:xfrm>
            <a:off x="1600200" y="4876800"/>
            <a:ext cx="990600" cy="762000"/>
          </a:xfrm>
          <a:prstGeom prst="rect">
            <a:avLst/>
          </a:prstGeom>
          <a:noFill/>
          <a:ln w="9525">
            <a:noFill/>
            <a:miter lim="800000"/>
            <a:headEnd/>
            <a:tailEnd/>
          </a:ln>
        </p:spPr>
        <p:txBody>
          <a:bodyPr>
            <a:spAutoFit/>
          </a:bodyPr>
          <a:lstStyle/>
          <a:p>
            <a:pPr>
              <a:spcBef>
                <a:spcPct val="50000"/>
              </a:spcBef>
            </a:pPr>
            <a:r>
              <a:rPr lang="en-US" sz="4400"/>
              <a:t>A</a:t>
            </a:r>
          </a:p>
        </p:txBody>
      </p:sp>
      <p:sp>
        <p:nvSpPr>
          <p:cNvPr id="77831" name="Text Box 8"/>
          <p:cNvSpPr txBox="1">
            <a:spLocks noChangeArrowheads="1"/>
          </p:cNvSpPr>
          <p:nvPr/>
        </p:nvSpPr>
        <p:spPr bwMode="auto">
          <a:xfrm>
            <a:off x="6400800" y="4800600"/>
            <a:ext cx="990600" cy="762000"/>
          </a:xfrm>
          <a:prstGeom prst="rect">
            <a:avLst/>
          </a:prstGeom>
          <a:noFill/>
          <a:ln w="9525">
            <a:noFill/>
            <a:miter lim="800000"/>
            <a:headEnd/>
            <a:tailEnd/>
          </a:ln>
        </p:spPr>
        <p:txBody>
          <a:bodyPr>
            <a:spAutoFit/>
          </a:bodyPr>
          <a:lstStyle/>
          <a:p>
            <a:pPr>
              <a:spcBef>
                <a:spcPct val="50000"/>
              </a:spcBef>
            </a:pPr>
            <a:r>
              <a:rPr lang="en-US" sz="4400"/>
              <a:t>B</a:t>
            </a:r>
          </a:p>
        </p:txBody>
      </p:sp>
      <p:sp>
        <p:nvSpPr>
          <p:cNvPr id="77832" name="Text Box 9"/>
          <p:cNvSpPr txBox="1">
            <a:spLocks noChangeArrowheads="1"/>
          </p:cNvSpPr>
          <p:nvPr/>
        </p:nvSpPr>
        <p:spPr bwMode="auto">
          <a:xfrm>
            <a:off x="3276600" y="5715000"/>
            <a:ext cx="3429000" cy="762000"/>
          </a:xfrm>
          <a:prstGeom prst="rect">
            <a:avLst/>
          </a:prstGeom>
          <a:noFill/>
          <a:ln w="9525">
            <a:noFill/>
            <a:miter lim="800000"/>
            <a:headEnd/>
            <a:tailEnd/>
          </a:ln>
        </p:spPr>
        <p:txBody>
          <a:bodyPr>
            <a:spAutoFit/>
          </a:bodyPr>
          <a:lstStyle/>
          <a:p>
            <a:pPr>
              <a:spcBef>
                <a:spcPct val="50000"/>
              </a:spcBef>
            </a:pPr>
            <a:r>
              <a:rPr lang="en-US" sz="4400"/>
              <a:t>C </a:t>
            </a:r>
            <a:r>
              <a:rPr lang="en-US" sz="3200"/>
              <a:t>no way to tell</a:t>
            </a:r>
          </a:p>
        </p:txBody>
      </p:sp>
    </p:spTree>
    <p:extLst>
      <p:ext uri="{BB962C8B-B14F-4D97-AF65-F5344CB8AC3E}">
        <p14:creationId xmlns:p14="http://schemas.microsoft.com/office/powerpoint/2010/main" val="2896532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2"/>
          <p:cNvSpPr txBox="1">
            <a:spLocks noChangeArrowheads="1"/>
          </p:cNvSpPr>
          <p:nvPr/>
        </p:nvSpPr>
        <p:spPr bwMode="auto">
          <a:xfrm>
            <a:off x="609600" y="914400"/>
            <a:ext cx="6934200" cy="779463"/>
          </a:xfrm>
          <a:prstGeom prst="rect">
            <a:avLst/>
          </a:prstGeom>
          <a:noFill/>
          <a:ln w="9525">
            <a:noFill/>
            <a:miter lim="800000"/>
            <a:headEnd/>
            <a:tailEnd/>
          </a:ln>
        </p:spPr>
        <p:txBody>
          <a:bodyPr>
            <a:spAutoFit/>
          </a:bodyPr>
          <a:lstStyle/>
          <a:p>
            <a:pPr>
              <a:spcBef>
                <a:spcPct val="50000"/>
              </a:spcBef>
            </a:pPr>
            <a:r>
              <a:rPr lang="en-US" sz="1800">
                <a:latin typeface="Arial" pitchFamily="34" charset="0"/>
              </a:rPr>
              <a:t>2 Which velocity time graph best depicts the scenario?</a:t>
            </a:r>
          </a:p>
          <a:p>
            <a:pPr>
              <a:spcBef>
                <a:spcPct val="50000"/>
              </a:spcBef>
            </a:pPr>
            <a:endParaRPr lang="en-US" sz="1800">
              <a:latin typeface="Arial" pitchFamily="34" charset="0"/>
            </a:endParaRPr>
          </a:p>
        </p:txBody>
      </p:sp>
      <p:graphicFrame>
        <p:nvGraphicFramePr>
          <p:cNvPr id="60418" name="Object 3"/>
          <p:cNvGraphicFramePr>
            <a:graphicFrameLocks noChangeAspect="1"/>
          </p:cNvGraphicFramePr>
          <p:nvPr/>
        </p:nvGraphicFramePr>
        <p:xfrm>
          <a:off x="609600" y="1371600"/>
          <a:ext cx="7696200" cy="4511675"/>
        </p:xfrm>
        <a:graphic>
          <a:graphicData uri="http://schemas.openxmlformats.org/presentationml/2006/ole">
            <mc:AlternateContent xmlns:mc="http://schemas.openxmlformats.org/markup-compatibility/2006">
              <mc:Choice xmlns:v="urn:schemas-microsoft-com:vml" Requires="v">
                <p:oleObj spid="_x0000_s108556" name="Bitmap Image" r:id="rId4" imgW="5380186" imgH="3154953" progId="PBrush">
                  <p:embed/>
                </p:oleObj>
              </mc:Choice>
              <mc:Fallback>
                <p:oleObj name="Bitmap Image" r:id="rId4" imgW="5380186" imgH="315495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71600"/>
                        <a:ext cx="7696200"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907327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2"/>
          <p:cNvSpPr>
            <a:spLocks noGrp="1" noChangeArrowheads="1"/>
          </p:cNvSpPr>
          <p:nvPr>
            <p:ph type="title"/>
          </p:nvPr>
        </p:nvSpPr>
        <p:spPr/>
        <p:txBody>
          <a:bodyPr/>
          <a:lstStyle/>
          <a:p>
            <a:pPr eaLnBrk="1" hangingPunct="1"/>
            <a:r>
              <a:rPr lang="en-US" smtClean="0"/>
              <a:t>6.It could be easier to push on the 20</a:t>
            </a:r>
            <a:r>
              <a:rPr lang="en-US" smtClean="0">
                <a:cs typeface="Times New Roman" pitchFamily="18" charset="0"/>
              </a:rPr>
              <a:t>º ramp, because  </a:t>
            </a:r>
            <a:endParaRPr lang="en-US" smtClean="0"/>
          </a:p>
        </p:txBody>
      </p:sp>
      <p:sp>
        <p:nvSpPr>
          <p:cNvPr id="78853" name="Rectangle 3"/>
          <p:cNvSpPr>
            <a:spLocks noGrp="1" noChangeArrowheads="1"/>
          </p:cNvSpPr>
          <p:nvPr>
            <p:ph type="body" idx="1"/>
          </p:nvPr>
        </p:nvSpPr>
        <p:spPr>
          <a:xfrm>
            <a:off x="685800" y="1981200"/>
            <a:ext cx="5181600" cy="4114800"/>
          </a:xfrm>
        </p:spPr>
        <p:txBody>
          <a:bodyPr/>
          <a:lstStyle/>
          <a:p>
            <a:pPr marL="609600" indent="-609600" eaLnBrk="1" hangingPunct="1">
              <a:buClr>
                <a:schemeClr val="accent2"/>
              </a:buClr>
              <a:buFontTx/>
              <a:buAutoNum type="alphaUcPeriod"/>
            </a:pPr>
            <a:r>
              <a:rPr lang="en-US" sz="4000" smtClean="0">
                <a:solidFill>
                  <a:schemeClr val="accent2"/>
                </a:solidFill>
              </a:rPr>
              <a:t>The friction force is less</a:t>
            </a:r>
          </a:p>
          <a:p>
            <a:pPr marL="609600" indent="-609600" eaLnBrk="1" hangingPunct="1">
              <a:buClr>
                <a:schemeClr val="accent2"/>
              </a:buClr>
              <a:buFontTx/>
              <a:buAutoNum type="alphaUcPeriod"/>
            </a:pPr>
            <a:r>
              <a:rPr lang="en-US" sz="4000" smtClean="0">
                <a:solidFill>
                  <a:schemeClr val="accent2"/>
                </a:solidFill>
              </a:rPr>
              <a:t>The cabinet weighs less</a:t>
            </a:r>
          </a:p>
          <a:p>
            <a:pPr marL="609600" indent="-609600" eaLnBrk="1" hangingPunct="1">
              <a:buClr>
                <a:schemeClr val="accent2"/>
              </a:buClr>
              <a:buFontTx/>
              <a:buAutoNum type="alphaUcPeriod"/>
            </a:pPr>
            <a:r>
              <a:rPr lang="en-US" sz="4000" smtClean="0">
                <a:solidFill>
                  <a:schemeClr val="accent2"/>
                </a:solidFill>
              </a:rPr>
              <a:t>It is easier to plant your feet</a:t>
            </a:r>
          </a:p>
        </p:txBody>
      </p:sp>
      <p:graphicFrame>
        <p:nvGraphicFramePr>
          <p:cNvPr id="78850" name="Object 5"/>
          <p:cNvGraphicFramePr>
            <a:graphicFrameLocks noChangeAspect="1"/>
          </p:cNvGraphicFramePr>
          <p:nvPr/>
        </p:nvGraphicFramePr>
        <p:xfrm>
          <a:off x="5715000" y="1828800"/>
          <a:ext cx="2984500" cy="2208213"/>
        </p:xfrm>
        <a:graphic>
          <a:graphicData uri="http://schemas.openxmlformats.org/presentationml/2006/ole">
            <mc:AlternateContent xmlns:mc="http://schemas.openxmlformats.org/markup-compatibility/2006">
              <mc:Choice xmlns:v="urn:schemas-microsoft-com:vml" Requires="v">
                <p:oleObj spid="_x0000_s128020" name="Bitmap Image" r:id="rId4" imgW="2514818" imgH="2141406" progId="PBrush">
                  <p:embed/>
                </p:oleObj>
              </mc:Choice>
              <mc:Fallback>
                <p:oleObj name="Bitmap Image" r:id="rId4" imgW="2514818" imgH="214140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5320" b="2979"/>
                      <a:stretch>
                        <a:fillRect/>
                      </a:stretch>
                    </p:blipFill>
                    <p:spPr bwMode="auto">
                      <a:xfrm>
                        <a:off x="5715000" y="1828800"/>
                        <a:ext cx="298450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1" name="Object 6"/>
          <p:cNvGraphicFramePr>
            <a:graphicFrameLocks noChangeAspect="1"/>
          </p:cNvGraphicFramePr>
          <p:nvPr/>
        </p:nvGraphicFramePr>
        <p:xfrm>
          <a:off x="5715000" y="4114800"/>
          <a:ext cx="3027363" cy="2209800"/>
        </p:xfrm>
        <a:graphic>
          <a:graphicData uri="http://schemas.openxmlformats.org/presentationml/2006/ole">
            <mc:AlternateContent xmlns:mc="http://schemas.openxmlformats.org/markup-compatibility/2006">
              <mc:Choice xmlns:v="urn:schemas-microsoft-com:vml" Requires="v">
                <p:oleObj spid="_x0000_s128021" name="Bitmap Image" r:id="rId6" imgW="2834886" imgH="2149026" progId="PBrush">
                  <p:embed/>
                </p:oleObj>
              </mc:Choice>
              <mc:Fallback>
                <p:oleObj name="Bitmap Image" r:id="rId6" imgW="2834886" imgH="214902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4793" t="13797"/>
                      <a:stretch>
                        <a:fillRect/>
                      </a:stretch>
                    </p:blipFill>
                    <p:spPr bwMode="auto">
                      <a:xfrm>
                        <a:off x="5715000" y="4114800"/>
                        <a:ext cx="302736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626649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ctrTitle"/>
          </p:nvPr>
        </p:nvSpPr>
        <p:spPr>
          <a:xfrm>
            <a:off x="685800" y="1447800"/>
            <a:ext cx="7772400" cy="1143000"/>
          </a:xfrm>
        </p:spPr>
        <p:txBody>
          <a:bodyPr/>
          <a:lstStyle/>
          <a:p>
            <a:pPr eaLnBrk="1" hangingPunct="1"/>
            <a:r>
              <a:rPr lang="en-US" i="1" dirty="0" smtClean="0">
                <a:hlinkClick r:id="rId2"/>
              </a:rPr>
              <a:t>Maze </a:t>
            </a:r>
            <a:r>
              <a:rPr lang="en-US" i="1" dirty="0">
                <a:hlinkClick r:id="rId2"/>
              </a:rPr>
              <a:t>G</a:t>
            </a:r>
            <a:r>
              <a:rPr lang="en-US" i="1" dirty="0" smtClean="0">
                <a:hlinkClick r:id="rId2"/>
              </a:rPr>
              <a:t>ame </a:t>
            </a:r>
            <a:r>
              <a:rPr lang="en-US" dirty="0" smtClean="0"/>
              <a:t/>
            </a:r>
            <a:br>
              <a:rPr lang="en-US" dirty="0" smtClean="0"/>
            </a:br>
            <a:r>
              <a:rPr lang="en-US" dirty="0" smtClean="0">
                <a:hlinkClick r:id="rId3"/>
              </a:rPr>
              <a:t>Activity1</a:t>
            </a:r>
            <a:endParaRPr lang="en-US" dirty="0" smtClean="0"/>
          </a:p>
        </p:txBody>
      </p:sp>
      <p:sp>
        <p:nvSpPr>
          <p:cNvPr id="216067" name="Rectangle 3"/>
          <p:cNvSpPr>
            <a:spLocks noGrp="1" noChangeArrowheads="1"/>
          </p:cNvSpPr>
          <p:nvPr>
            <p:ph type="subTitle" idx="1"/>
          </p:nvPr>
        </p:nvSpPr>
        <p:spPr>
          <a:xfrm>
            <a:off x="1143000" y="2971800"/>
            <a:ext cx="6400800" cy="1752600"/>
          </a:xfrm>
        </p:spPr>
        <p:txBody>
          <a:bodyPr/>
          <a:lstStyle/>
          <a:p>
            <a:pPr algn="l" eaLnBrk="1" hangingPunct="1"/>
            <a:r>
              <a:rPr lang="en-US" sz="2400" b="1" smtClean="0">
                <a:solidFill>
                  <a:srgbClr val="000000"/>
                </a:solidFill>
                <a:cs typeface="Times New Roman" pitchFamily="18" charset="0"/>
              </a:rPr>
              <a:t>Learning Goals:</a:t>
            </a:r>
            <a:r>
              <a:rPr lang="en-US" sz="2400" smtClean="0">
                <a:solidFill>
                  <a:srgbClr val="000000"/>
                </a:solidFill>
                <a:cs typeface="Times New Roman" pitchFamily="18" charset="0"/>
              </a:rPr>
              <a:t>  Students will be able to </a:t>
            </a:r>
          </a:p>
          <a:p>
            <a:pPr eaLnBrk="1" hangingPunct="1"/>
            <a:r>
              <a:rPr lang="en-US" sz="2400" smtClean="0">
                <a:solidFill>
                  <a:srgbClr val="000000"/>
                </a:solidFill>
                <a:latin typeface="Arial" pitchFamily="34" charset="0"/>
                <a:cs typeface="Times New Roman" pitchFamily="18" charset="0"/>
              </a:rPr>
              <a:t>•</a:t>
            </a:r>
            <a:r>
              <a:rPr lang="en-US" sz="2400" smtClean="0">
                <a:solidFill>
                  <a:srgbClr val="000000"/>
                </a:solidFill>
                <a:cs typeface="Times New Roman" pitchFamily="18" charset="0"/>
              </a:rPr>
              <a:t>       Maneuver through the maze controlling position, velocity, or acceleration.</a:t>
            </a:r>
          </a:p>
          <a:p>
            <a:pPr eaLnBrk="1" hangingPunct="1"/>
            <a:r>
              <a:rPr lang="en-US" sz="2400" smtClean="0">
                <a:solidFill>
                  <a:srgbClr val="000000"/>
                </a:solidFill>
                <a:cs typeface="Times New Roman" pitchFamily="18" charset="0"/>
              </a:rPr>
              <a:t>In activity, but not covered in clicker questions:</a:t>
            </a:r>
          </a:p>
          <a:p>
            <a:pPr eaLnBrk="1" hangingPunct="1"/>
            <a:r>
              <a:rPr lang="en-US" sz="2400" smtClean="0">
                <a:solidFill>
                  <a:srgbClr val="000000"/>
                </a:solidFill>
                <a:latin typeface="Arial" pitchFamily="34" charset="0"/>
                <a:cs typeface="Times New Roman" pitchFamily="18" charset="0"/>
              </a:rPr>
              <a:t>•</a:t>
            </a:r>
            <a:r>
              <a:rPr lang="en-US" sz="2400" smtClean="0">
                <a:solidFill>
                  <a:srgbClr val="000000"/>
                </a:solidFill>
                <a:cs typeface="Times New Roman" pitchFamily="18" charset="0"/>
              </a:rPr>
              <a:t>       Explain game strategies using physics principles.</a:t>
            </a:r>
            <a:endParaRPr lang="en-US" smtClean="0"/>
          </a:p>
        </p:txBody>
      </p:sp>
      <p:sp>
        <p:nvSpPr>
          <p:cNvPr id="4" name="TextBox 5"/>
          <p:cNvSpPr txBox="1">
            <a:spLocks noChangeArrowheads="1"/>
          </p:cNvSpPr>
          <p:nvPr/>
        </p:nvSpPr>
        <p:spPr bwMode="auto">
          <a:xfrm>
            <a:off x="3200400" y="6019800"/>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4" action="ppaction://hlinkfile"/>
              </a:rPr>
              <a:t>phet.colorado.edu</a:t>
            </a:r>
            <a:endParaRPr lang="en-US" dirty="0"/>
          </a:p>
        </p:txBody>
      </p:sp>
    </p:spTree>
    <p:extLst>
      <p:ext uri="{BB962C8B-B14F-4D97-AF65-F5344CB8AC3E}">
        <p14:creationId xmlns:p14="http://schemas.microsoft.com/office/powerpoint/2010/main" val="26212615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2"/>
          <p:cNvSpPr>
            <a:spLocks noGrp="1" noChangeArrowheads="1"/>
          </p:cNvSpPr>
          <p:nvPr>
            <p:ph type="title"/>
          </p:nvPr>
        </p:nvSpPr>
        <p:spPr>
          <a:xfrm>
            <a:off x="685800" y="609600"/>
            <a:ext cx="4953000" cy="1143000"/>
          </a:xfrm>
        </p:spPr>
        <p:txBody>
          <a:bodyPr/>
          <a:lstStyle/>
          <a:p>
            <a:pPr algn="l" eaLnBrk="1" hangingPunct="1"/>
            <a:r>
              <a:rPr lang="en-US" smtClean="0"/>
              <a:t>1. Which one best shows where the red ball would be? </a:t>
            </a:r>
          </a:p>
        </p:txBody>
      </p:sp>
      <p:graphicFrame>
        <p:nvGraphicFramePr>
          <p:cNvPr id="93186" name="Object 0"/>
          <p:cNvGraphicFramePr>
            <a:graphicFrameLocks noGrp="1" noChangeAspect="1"/>
          </p:cNvGraphicFramePr>
          <p:nvPr>
            <p:ph type="body" idx="1"/>
          </p:nvPr>
        </p:nvGraphicFramePr>
        <p:xfrm>
          <a:off x="3048000" y="3810000"/>
          <a:ext cx="3124200" cy="1379538"/>
        </p:xfrm>
        <a:graphic>
          <a:graphicData uri="http://schemas.openxmlformats.org/presentationml/2006/ole">
            <mc:AlternateContent xmlns:mc="http://schemas.openxmlformats.org/markup-compatibility/2006">
              <mc:Choice xmlns:v="urn:schemas-microsoft-com:vml" Requires="v">
                <p:oleObj spid="_x0000_s129042" name="Bitmap Image" r:id="rId4" imgW="4610500" imgH="2034716" progId="PBrush">
                  <p:embed/>
                </p:oleObj>
              </mc:Choice>
              <mc:Fallback>
                <p:oleObj name="Bitmap Image" r:id="rId4" imgW="4610500" imgH="203471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810000"/>
                        <a:ext cx="3124200" cy="1379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87" name="Object 1"/>
          <p:cNvGraphicFramePr>
            <a:graphicFrameLocks noChangeAspect="1"/>
          </p:cNvGraphicFramePr>
          <p:nvPr/>
        </p:nvGraphicFramePr>
        <p:xfrm>
          <a:off x="5410200" y="838200"/>
          <a:ext cx="3505200" cy="2262188"/>
        </p:xfrm>
        <a:graphic>
          <a:graphicData uri="http://schemas.openxmlformats.org/presentationml/2006/ole">
            <mc:AlternateContent xmlns:mc="http://schemas.openxmlformats.org/markup-compatibility/2006">
              <mc:Choice xmlns:v="urn:schemas-microsoft-com:vml" Requires="v">
                <p:oleObj spid="_x0000_s129043" name="Bitmap Image" r:id="rId6" imgW="3223539" imgH="1996613" progId="PBrush">
                  <p:embed/>
                </p:oleObj>
              </mc:Choice>
              <mc:Fallback>
                <p:oleObj name="Bitmap Image" r:id="rId6" imgW="3223539" imgH="1996613"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1816" t="3816" r="14919" b="19873"/>
                      <a:stretch>
                        <a:fillRect/>
                      </a:stretch>
                    </p:blipFill>
                    <p:spPr bwMode="auto">
                      <a:xfrm>
                        <a:off x="5410200" y="838200"/>
                        <a:ext cx="3505200"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3189" name="Picture 5" descr="C:\Documents and Settings\Student\Desktop\mazeanswer.JPG"/>
          <p:cNvPicPr>
            <a:picLocks noChangeAspect="1" noChangeArrowheads="1"/>
          </p:cNvPicPr>
          <p:nvPr/>
        </p:nvPicPr>
        <p:blipFill>
          <a:blip r:embed="rId8" cstate="print"/>
          <a:srcRect t="2664" r="56146" b="72188"/>
          <a:stretch>
            <a:fillRect/>
          </a:stretch>
        </p:blipFill>
        <p:spPr bwMode="auto">
          <a:xfrm>
            <a:off x="228600" y="3787775"/>
            <a:ext cx="3124200" cy="1438275"/>
          </a:xfrm>
          <a:prstGeom prst="rect">
            <a:avLst/>
          </a:prstGeom>
          <a:noFill/>
          <a:ln w="9525">
            <a:noFill/>
            <a:miter lim="800000"/>
            <a:headEnd/>
            <a:tailEnd/>
          </a:ln>
        </p:spPr>
      </p:pic>
      <p:pic>
        <p:nvPicPr>
          <p:cNvPr id="93190" name="Picture 6" descr="C:\Documents and Settings\Student\Desktop\maze clicker question.JPG"/>
          <p:cNvPicPr>
            <a:picLocks noChangeAspect="1" noChangeArrowheads="1"/>
          </p:cNvPicPr>
          <p:nvPr/>
        </p:nvPicPr>
        <p:blipFill>
          <a:blip r:embed="rId9" cstate="print"/>
          <a:srcRect l="7500" t="4849" r="57813" b="72121"/>
          <a:stretch>
            <a:fillRect/>
          </a:stretch>
        </p:blipFill>
        <p:spPr bwMode="auto">
          <a:xfrm>
            <a:off x="6324600" y="3810000"/>
            <a:ext cx="2819400" cy="1447800"/>
          </a:xfrm>
          <a:prstGeom prst="rect">
            <a:avLst/>
          </a:prstGeom>
          <a:noFill/>
          <a:ln w="9525">
            <a:noFill/>
            <a:miter lim="800000"/>
            <a:headEnd/>
            <a:tailEnd/>
          </a:ln>
        </p:spPr>
      </p:pic>
      <p:sp>
        <p:nvSpPr>
          <p:cNvPr id="93191" name="Text Box 7"/>
          <p:cNvSpPr txBox="1">
            <a:spLocks noChangeArrowheads="1"/>
          </p:cNvSpPr>
          <p:nvPr/>
        </p:nvSpPr>
        <p:spPr bwMode="auto">
          <a:xfrm>
            <a:off x="1143000" y="5334000"/>
            <a:ext cx="1143000" cy="823913"/>
          </a:xfrm>
          <a:prstGeom prst="rect">
            <a:avLst/>
          </a:prstGeom>
          <a:noFill/>
          <a:ln w="9525">
            <a:noFill/>
            <a:miter lim="800000"/>
            <a:headEnd/>
            <a:tailEnd/>
          </a:ln>
        </p:spPr>
        <p:txBody>
          <a:bodyPr>
            <a:spAutoFit/>
          </a:bodyPr>
          <a:lstStyle/>
          <a:p>
            <a:pPr>
              <a:spcBef>
                <a:spcPct val="50000"/>
              </a:spcBef>
            </a:pPr>
            <a:r>
              <a:rPr lang="en-US" sz="4800"/>
              <a:t>A</a:t>
            </a:r>
          </a:p>
        </p:txBody>
      </p:sp>
      <p:sp>
        <p:nvSpPr>
          <p:cNvPr id="93192" name="Text Box 8"/>
          <p:cNvSpPr txBox="1">
            <a:spLocks noChangeArrowheads="1"/>
          </p:cNvSpPr>
          <p:nvPr/>
        </p:nvSpPr>
        <p:spPr bwMode="auto">
          <a:xfrm>
            <a:off x="4191000" y="5334000"/>
            <a:ext cx="1143000" cy="823913"/>
          </a:xfrm>
          <a:prstGeom prst="rect">
            <a:avLst/>
          </a:prstGeom>
          <a:noFill/>
          <a:ln w="9525">
            <a:noFill/>
            <a:miter lim="800000"/>
            <a:headEnd/>
            <a:tailEnd/>
          </a:ln>
        </p:spPr>
        <p:txBody>
          <a:bodyPr>
            <a:spAutoFit/>
          </a:bodyPr>
          <a:lstStyle/>
          <a:p>
            <a:pPr>
              <a:spcBef>
                <a:spcPct val="50000"/>
              </a:spcBef>
            </a:pPr>
            <a:r>
              <a:rPr lang="en-US" sz="4800"/>
              <a:t>B</a:t>
            </a:r>
          </a:p>
        </p:txBody>
      </p:sp>
      <p:sp>
        <p:nvSpPr>
          <p:cNvPr id="93193" name="Text Box 9"/>
          <p:cNvSpPr txBox="1">
            <a:spLocks noChangeArrowheads="1"/>
          </p:cNvSpPr>
          <p:nvPr/>
        </p:nvSpPr>
        <p:spPr bwMode="auto">
          <a:xfrm>
            <a:off x="7315200" y="5334000"/>
            <a:ext cx="1143000" cy="823913"/>
          </a:xfrm>
          <a:prstGeom prst="rect">
            <a:avLst/>
          </a:prstGeom>
          <a:noFill/>
          <a:ln w="9525">
            <a:noFill/>
            <a:miter lim="800000"/>
            <a:headEnd/>
            <a:tailEnd/>
          </a:ln>
        </p:spPr>
        <p:txBody>
          <a:bodyPr>
            <a:spAutoFit/>
          </a:bodyPr>
          <a:lstStyle/>
          <a:p>
            <a:pPr>
              <a:spcBef>
                <a:spcPct val="50000"/>
              </a:spcBef>
            </a:pPr>
            <a:r>
              <a:rPr lang="en-US" sz="4800"/>
              <a:t>C</a:t>
            </a:r>
          </a:p>
        </p:txBody>
      </p:sp>
    </p:spTree>
    <p:extLst>
      <p:ext uri="{BB962C8B-B14F-4D97-AF65-F5344CB8AC3E}">
        <p14:creationId xmlns:p14="http://schemas.microsoft.com/office/powerpoint/2010/main" val="7246310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381000" y="1066800"/>
            <a:ext cx="4419600" cy="1981200"/>
          </a:xfrm>
        </p:spPr>
        <p:txBody>
          <a:bodyPr/>
          <a:lstStyle/>
          <a:p>
            <a:pPr algn="l" eaLnBrk="1" hangingPunct="1"/>
            <a:r>
              <a:rPr lang="en-US" smtClean="0"/>
              <a:t>2. Which best describes how the red ball will move?</a:t>
            </a:r>
          </a:p>
        </p:txBody>
      </p:sp>
      <p:sp>
        <p:nvSpPr>
          <p:cNvPr id="217091" name="Rectangle 3"/>
          <p:cNvSpPr>
            <a:spLocks noGrp="1" noChangeArrowheads="1"/>
          </p:cNvSpPr>
          <p:nvPr>
            <p:ph type="body" idx="1"/>
          </p:nvPr>
        </p:nvSpPr>
        <p:spPr>
          <a:xfrm>
            <a:off x="533400" y="3352800"/>
            <a:ext cx="4648200" cy="3048000"/>
          </a:xfrm>
        </p:spPr>
        <p:txBody>
          <a:bodyPr/>
          <a:lstStyle/>
          <a:p>
            <a:pPr marL="609600" indent="-609600" eaLnBrk="1" hangingPunct="1">
              <a:buFontTx/>
              <a:buAutoNum type="alphaUcPeriod"/>
            </a:pPr>
            <a:r>
              <a:rPr lang="en-US" smtClean="0"/>
              <a:t>Up the page</a:t>
            </a:r>
          </a:p>
          <a:p>
            <a:pPr marL="609600" indent="-609600" eaLnBrk="1" hangingPunct="1">
              <a:buFontTx/>
              <a:buAutoNum type="alphaUcPeriod"/>
            </a:pPr>
            <a:r>
              <a:rPr lang="en-US" smtClean="0"/>
              <a:t>Down the page</a:t>
            </a:r>
          </a:p>
          <a:p>
            <a:pPr marL="609600" indent="-609600" eaLnBrk="1" hangingPunct="1">
              <a:buFontTx/>
              <a:buAutoNum type="alphaUcPeriod"/>
            </a:pPr>
            <a:r>
              <a:rPr lang="en-US" smtClean="0"/>
              <a:t>Toward the Finish</a:t>
            </a:r>
          </a:p>
          <a:p>
            <a:pPr marL="609600" indent="-609600" eaLnBrk="1" hangingPunct="1">
              <a:buFontTx/>
              <a:buAutoNum type="alphaUcPeriod"/>
            </a:pPr>
            <a:r>
              <a:rPr lang="en-US" smtClean="0"/>
              <a:t>Away from the Finish</a:t>
            </a:r>
          </a:p>
          <a:p>
            <a:pPr marL="609600" indent="-609600" eaLnBrk="1" hangingPunct="1">
              <a:buFontTx/>
              <a:buAutoNum type="alphaUcPeriod"/>
            </a:pPr>
            <a:r>
              <a:rPr lang="en-US" smtClean="0"/>
              <a:t>No way to predict</a:t>
            </a:r>
          </a:p>
        </p:txBody>
      </p:sp>
      <p:pic>
        <p:nvPicPr>
          <p:cNvPr id="217092" name="Picture 4" descr="C:\Documents and Settings\Student\Desktop\maze clicker question.JPG"/>
          <p:cNvPicPr>
            <a:picLocks noChangeAspect="1" noChangeArrowheads="1"/>
          </p:cNvPicPr>
          <p:nvPr/>
        </p:nvPicPr>
        <p:blipFill>
          <a:blip r:embed="rId3" cstate="print"/>
          <a:srcRect l="7813" r="42500" b="74243"/>
          <a:stretch>
            <a:fillRect/>
          </a:stretch>
        </p:blipFill>
        <p:spPr bwMode="auto">
          <a:xfrm>
            <a:off x="4800600" y="457200"/>
            <a:ext cx="4038600" cy="1619250"/>
          </a:xfrm>
          <a:prstGeom prst="rect">
            <a:avLst/>
          </a:prstGeom>
          <a:noFill/>
          <a:ln w="9525">
            <a:noFill/>
            <a:miter lim="800000"/>
            <a:headEnd/>
            <a:tailEnd/>
          </a:ln>
        </p:spPr>
      </p:pic>
      <p:pic>
        <p:nvPicPr>
          <p:cNvPr id="217093" name="Picture 5" descr="C:\Documents and Settings\Student\Desktop\maze clicker question vector.JPG"/>
          <p:cNvPicPr>
            <a:picLocks noChangeAspect="1" noChangeArrowheads="1"/>
          </p:cNvPicPr>
          <p:nvPr/>
        </p:nvPicPr>
        <p:blipFill>
          <a:blip r:embed="rId4" cstate="print"/>
          <a:srcRect l="7813" r="59375" b="74243"/>
          <a:stretch>
            <a:fillRect/>
          </a:stretch>
        </p:blipFill>
        <p:spPr bwMode="auto">
          <a:xfrm>
            <a:off x="5334000" y="2286000"/>
            <a:ext cx="2667000" cy="1619250"/>
          </a:xfrm>
          <a:prstGeom prst="rect">
            <a:avLst/>
          </a:prstGeom>
          <a:noFill/>
          <a:ln w="9525">
            <a:noFill/>
            <a:miter lim="800000"/>
            <a:headEnd/>
            <a:tailEnd/>
          </a:ln>
        </p:spPr>
      </p:pic>
    </p:spTree>
    <p:extLst>
      <p:ext uri="{BB962C8B-B14F-4D97-AF65-F5344CB8AC3E}">
        <p14:creationId xmlns:p14="http://schemas.microsoft.com/office/powerpoint/2010/main" val="38862372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685800" y="609600"/>
            <a:ext cx="5029200" cy="1143000"/>
          </a:xfrm>
        </p:spPr>
        <p:txBody>
          <a:bodyPr/>
          <a:lstStyle/>
          <a:p>
            <a:pPr algn="l" eaLnBrk="1" hangingPunct="1"/>
            <a:r>
              <a:rPr lang="en-US" smtClean="0"/>
              <a:t>3. Which best describes how the red ball will move?</a:t>
            </a:r>
          </a:p>
        </p:txBody>
      </p:sp>
      <p:sp>
        <p:nvSpPr>
          <p:cNvPr id="218115" name="Rectangle 3"/>
          <p:cNvSpPr>
            <a:spLocks noGrp="1" noChangeArrowheads="1"/>
          </p:cNvSpPr>
          <p:nvPr>
            <p:ph type="body" idx="1"/>
          </p:nvPr>
        </p:nvSpPr>
        <p:spPr>
          <a:xfrm>
            <a:off x="685800" y="2209800"/>
            <a:ext cx="3733800" cy="4114800"/>
          </a:xfrm>
        </p:spPr>
        <p:txBody>
          <a:bodyPr/>
          <a:lstStyle/>
          <a:p>
            <a:pPr marL="609600" indent="-609600" eaLnBrk="1" hangingPunct="1">
              <a:buFontTx/>
              <a:buAutoNum type="alphaUcPeriod"/>
            </a:pPr>
            <a:r>
              <a:rPr lang="en-US" smtClean="0"/>
              <a:t>Up the page</a:t>
            </a:r>
          </a:p>
          <a:p>
            <a:pPr marL="609600" indent="-609600" eaLnBrk="1" hangingPunct="1">
              <a:buFontTx/>
              <a:buAutoNum type="alphaUcPeriod"/>
            </a:pPr>
            <a:r>
              <a:rPr lang="en-US" smtClean="0"/>
              <a:t>Down the page</a:t>
            </a:r>
          </a:p>
          <a:p>
            <a:pPr marL="609600" indent="-609600" eaLnBrk="1" hangingPunct="1">
              <a:buFontTx/>
              <a:buAutoNum type="alphaUcPeriod"/>
            </a:pPr>
            <a:r>
              <a:rPr lang="en-US" smtClean="0"/>
              <a:t>Toward the Finish</a:t>
            </a:r>
          </a:p>
          <a:p>
            <a:pPr marL="609600" indent="-609600" eaLnBrk="1" hangingPunct="1">
              <a:buFontTx/>
              <a:buAutoNum type="alphaUcPeriod"/>
            </a:pPr>
            <a:r>
              <a:rPr lang="en-US" smtClean="0"/>
              <a:t>Away from the Finish</a:t>
            </a:r>
          </a:p>
          <a:p>
            <a:pPr marL="609600" indent="-609600" eaLnBrk="1" hangingPunct="1">
              <a:buFontTx/>
              <a:buAutoNum type="alphaUcPeriod"/>
            </a:pPr>
            <a:r>
              <a:rPr lang="en-US" smtClean="0"/>
              <a:t>No way to predict</a:t>
            </a:r>
          </a:p>
        </p:txBody>
      </p:sp>
      <p:pic>
        <p:nvPicPr>
          <p:cNvPr id="218116" name="Picture 4" descr="C:\Documents and Settings\Student\Desktop\maze clicker question.JPG"/>
          <p:cNvPicPr>
            <a:picLocks noChangeAspect="1" noChangeArrowheads="1"/>
          </p:cNvPicPr>
          <p:nvPr/>
        </p:nvPicPr>
        <p:blipFill>
          <a:blip r:embed="rId3" cstate="print"/>
          <a:srcRect l="7813" r="42500" b="74243"/>
          <a:stretch>
            <a:fillRect/>
          </a:stretch>
        </p:blipFill>
        <p:spPr bwMode="auto">
          <a:xfrm>
            <a:off x="5105400" y="457200"/>
            <a:ext cx="4038600" cy="1619250"/>
          </a:xfrm>
          <a:prstGeom prst="rect">
            <a:avLst/>
          </a:prstGeom>
          <a:noFill/>
          <a:ln w="9525">
            <a:noFill/>
            <a:miter lim="800000"/>
            <a:headEnd/>
            <a:tailEnd/>
          </a:ln>
        </p:spPr>
      </p:pic>
      <p:pic>
        <p:nvPicPr>
          <p:cNvPr id="218117" name="Picture 5" descr="C:\Documents and Settings\Student\Desktop\maze clicker question vector.JPG"/>
          <p:cNvPicPr>
            <a:picLocks noChangeAspect="1" noChangeArrowheads="1"/>
          </p:cNvPicPr>
          <p:nvPr/>
        </p:nvPicPr>
        <p:blipFill>
          <a:blip r:embed="rId4" cstate="print"/>
          <a:srcRect l="11563" r="67812" b="79091"/>
          <a:stretch>
            <a:fillRect/>
          </a:stretch>
        </p:blipFill>
        <p:spPr bwMode="auto">
          <a:xfrm>
            <a:off x="5410200" y="2590800"/>
            <a:ext cx="3124200" cy="2449513"/>
          </a:xfrm>
          <a:prstGeom prst="rect">
            <a:avLst/>
          </a:prstGeom>
          <a:noFill/>
          <a:ln w="9525">
            <a:noFill/>
            <a:miter lim="800000"/>
            <a:headEnd/>
            <a:tailEnd/>
          </a:ln>
        </p:spPr>
      </p:pic>
    </p:spTree>
    <p:extLst>
      <p:ext uri="{BB962C8B-B14F-4D97-AF65-F5344CB8AC3E}">
        <p14:creationId xmlns:p14="http://schemas.microsoft.com/office/powerpoint/2010/main" val="28454250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304800" y="914400"/>
            <a:ext cx="6096000" cy="1143000"/>
          </a:xfrm>
        </p:spPr>
        <p:txBody>
          <a:bodyPr/>
          <a:lstStyle/>
          <a:p>
            <a:pPr eaLnBrk="1" hangingPunct="1"/>
            <a:r>
              <a:rPr lang="en-US" sz="3200" smtClean="0"/>
              <a:t>4. If you made the ball up down the page with this velocity vector, and the changed the acceleration to this vector, what would the ball do?</a:t>
            </a:r>
          </a:p>
        </p:txBody>
      </p:sp>
      <p:sp>
        <p:nvSpPr>
          <p:cNvPr id="219139" name="Rectangle 3"/>
          <p:cNvSpPr>
            <a:spLocks noGrp="1" noChangeArrowheads="1"/>
          </p:cNvSpPr>
          <p:nvPr>
            <p:ph type="body" idx="1"/>
          </p:nvPr>
        </p:nvSpPr>
        <p:spPr>
          <a:xfrm>
            <a:off x="838200" y="2667000"/>
            <a:ext cx="4572000" cy="3505200"/>
          </a:xfrm>
        </p:spPr>
        <p:txBody>
          <a:bodyPr/>
          <a:lstStyle/>
          <a:p>
            <a:pPr marL="609600" indent="-609600" eaLnBrk="1" hangingPunct="1">
              <a:buFontTx/>
              <a:buAutoNum type="alphaUcPeriod"/>
            </a:pPr>
            <a:r>
              <a:rPr lang="en-US" smtClean="0"/>
              <a:t>Change direction and go down the page immediately</a:t>
            </a:r>
          </a:p>
          <a:p>
            <a:pPr marL="609600" indent="-609600" eaLnBrk="1" hangingPunct="1">
              <a:buFontTx/>
              <a:buAutoNum type="alphaUcPeriod"/>
            </a:pPr>
            <a:r>
              <a:rPr lang="en-US" smtClean="0"/>
              <a:t>Go up the page faster</a:t>
            </a:r>
          </a:p>
          <a:p>
            <a:pPr marL="609600" indent="-609600" eaLnBrk="1" hangingPunct="1">
              <a:buFontTx/>
              <a:buAutoNum type="alphaUcPeriod"/>
            </a:pPr>
            <a:r>
              <a:rPr lang="en-US" smtClean="0"/>
              <a:t>Go up the page slower</a:t>
            </a:r>
          </a:p>
        </p:txBody>
      </p:sp>
      <p:pic>
        <p:nvPicPr>
          <p:cNvPr id="219140" name="Picture 4" descr="C:\Documents and Settings\Student\Desktop\maze clicker question vector.JPG"/>
          <p:cNvPicPr>
            <a:picLocks noChangeAspect="1" noChangeArrowheads="1"/>
          </p:cNvPicPr>
          <p:nvPr/>
        </p:nvPicPr>
        <p:blipFill>
          <a:blip r:embed="rId3" cstate="print"/>
          <a:srcRect l="10625" r="66875" b="74545"/>
          <a:stretch>
            <a:fillRect/>
          </a:stretch>
        </p:blipFill>
        <p:spPr bwMode="auto">
          <a:xfrm>
            <a:off x="6553200" y="533400"/>
            <a:ext cx="2286000" cy="2000250"/>
          </a:xfrm>
          <a:prstGeom prst="rect">
            <a:avLst/>
          </a:prstGeom>
          <a:noFill/>
          <a:ln w="9525">
            <a:noFill/>
            <a:miter lim="800000"/>
            <a:headEnd/>
            <a:tailEnd/>
          </a:ln>
        </p:spPr>
      </p:pic>
      <p:pic>
        <p:nvPicPr>
          <p:cNvPr id="219141" name="Picture 5" descr="C:\Documents and Settings\Student\Desktop\maze clicker question vector.JPG"/>
          <p:cNvPicPr>
            <a:picLocks noChangeAspect="1" noChangeArrowheads="1"/>
          </p:cNvPicPr>
          <p:nvPr/>
        </p:nvPicPr>
        <p:blipFill>
          <a:blip r:embed="rId4" cstate="print"/>
          <a:srcRect l="7813" r="71562" b="73030"/>
          <a:stretch>
            <a:fillRect/>
          </a:stretch>
        </p:blipFill>
        <p:spPr bwMode="auto">
          <a:xfrm>
            <a:off x="6477000" y="2819400"/>
            <a:ext cx="2411413" cy="2438400"/>
          </a:xfrm>
          <a:prstGeom prst="rect">
            <a:avLst/>
          </a:prstGeom>
          <a:noFill/>
          <a:ln w="9525">
            <a:noFill/>
            <a:miter lim="800000"/>
            <a:headEnd/>
            <a:tailEnd/>
          </a:ln>
        </p:spPr>
      </p:pic>
    </p:spTree>
    <p:extLst>
      <p:ext uri="{BB962C8B-B14F-4D97-AF65-F5344CB8AC3E}">
        <p14:creationId xmlns:p14="http://schemas.microsoft.com/office/powerpoint/2010/main" val="9860424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4"/>
          <p:cNvSpPr>
            <a:spLocks noGrp="1" noChangeArrowheads="1"/>
          </p:cNvSpPr>
          <p:nvPr>
            <p:ph type="ctrTitle"/>
          </p:nvPr>
        </p:nvSpPr>
        <p:spPr>
          <a:xfrm>
            <a:off x="457200" y="304800"/>
            <a:ext cx="7772400" cy="1143000"/>
          </a:xfrm>
        </p:spPr>
        <p:txBody>
          <a:bodyPr/>
          <a:lstStyle/>
          <a:p>
            <a:pPr eaLnBrk="1" hangingPunct="1"/>
            <a:r>
              <a:rPr lang="en-US" i="1" dirty="0" smtClean="0">
                <a:hlinkClick r:id="rId2"/>
              </a:rPr>
              <a:t>Energy Skate </a:t>
            </a:r>
            <a:r>
              <a:rPr lang="en-US" i="1" dirty="0" smtClean="0">
                <a:hlinkClick r:id="rId2"/>
              </a:rPr>
              <a:t>Park </a:t>
            </a:r>
            <a:r>
              <a:rPr lang="en-US" dirty="0" smtClean="0">
                <a:hlinkClick r:id="rId3"/>
              </a:rPr>
              <a:t>activities 1-4</a:t>
            </a:r>
            <a:endParaRPr lang="en-US" dirty="0" smtClean="0"/>
          </a:p>
        </p:txBody>
      </p:sp>
      <p:sp>
        <p:nvSpPr>
          <p:cNvPr id="147459" name="Rectangle 5"/>
          <p:cNvSpPr>
            <a:spLocks noGrp="1" noChangeArrowheads="1"/>
          </p:cNvSpPr>
          <p:nvPr>
            <p:ph type="subTitle" idx="1"/>
          </p:nvPr>
        </p:nvSpPr>
        <p:spPr>
          <a:xfrm>
            <a:off x="762000" y="1219200"/>
            <a:ext cx="6400800" cy="1752600"/>
          </a:xfrm>
        </p:spPr>
        <p:txBody>
          <a:bodyPr/>
          <a:lstStyle/>
          <a:p>
            <a:pPr eaLnBrk="1" hangingPunct="1"/>
            <a:r>
              <a:rPr lang="en-US" sz="1000" b="1" dirty="0" smtClean="0">
                <a:cs typeface="Times New Roman" pitchFamily="18" charset="0"/>
              </a:rPr>
              <a:t>I have written a series of activities and here are the learning goals for all four. Each activity can be downloaded from the Teaching Ideas section of the PhET website.</a:t>
            </a:r>
            <a:endParaRPr lang="en-US" sz="1000" dirty="0" smtClean="0">
              <a:cs typeface="Times New Roman" pitchFamily="18" charset="0"/>
            </a:endParaRPr>
          </a:p>
          <a:p>
            <a:pPr eaLnBrk="1" hangingPunct="1"/>
            <a:r>
              <a:rPr lang="en-US" sz="1000" b="1" dirty="0" smtClean="0">
                <a:cs typeface="Times New Roman" pitchFamily="18" charset="0"/>
              </a:rPr>
              <a:t> </a:t>
            </a:r>
            <a:endParaRPr lang="en-US" sz="1000" dirty="0" smtClean="0">
              <a:cs typeface="Times New Roman" pitchFamily="18" charset="0"/>
            </a:endParaRPr>
          </a:p>
          <a:p>
            <a:pPr algn="l" eaLnBrk="1" hangingPunct="1"/>
            <a:r>
              <a:rPr lang="en-US" sz="1000" b="1" dirty="0" smtClean="0">
                <a:cs typeface="Times New Roman" pitchFamily="18" charset="0"/>
              </a:rPr>
              <a:t>Activity 1: Introduction to Conservation of Mechanical Energy</a:t>
            </a:r>
            <a:endParaRPr lang="en-US" sz="1000" dirty="0" smtClean="0">
              <a:cs typeface="Times New Roman" pitchFamily="18" charset="0"/>
            </a:endParaRPr>
          </a:p>
          <a:p>
            <a:pPr algn="l" eaLnBrk="1" hangingPunct="1"/>
            <a:r>
              <a:rPr lang="en-US" sz="1000" dirty="0" smtClean="0">
                <a:latin typeface="Arial" pitchFamily="34" charset="0"/>
                <a:cs typeface="Arial" pitchFamily="34" charset="0"/>
              </a:rPr>
              <a:t>•</a:t>
            </a:r>
            <a:r>
              <a:rPr lang="en-US" sz="1000" dirty="0" smtClean="0">
                <a:cs typeface="Times New Roman" pitchFamily="18" charset="0"/>
              </a:rPr>
              <a:t>       Explain the Conservation of Mechanical Energy concept using kinetic and gravitational potential energy.</a:t>
            </a:r>
          </a:p>
          <a:p>
            <a:pPr algn="l" eaLnBrk="1" hangingPunct="1"/>
            <a:r>
              <a:rPr lang="en-US" sz="1000" dirty="0" smtClean="0">
                <a:latin typeface="Arial" pitchFamily="34" charset="0"/>
                <a:cs typeface="Arial" pitchFamily="34" charset="0"/>
              </a:rPr>
              <a:t>•</a:t>
            </a:r>
            <a:r>
              <a:rPr lang="en-US" sz="1000" dirty="0" smtClean="0">
                <a:cs typeface="Times New Roman" pitchFamily="18" charset="0"/>
              </a:rPr>
              <a:t>       Design a skate park using the concept of Mechanical energy</a:t>
            </a:r>
          </a:p>
          <a:p>
            <a:pPr algn="l" eaLnBrk="1" hangingPunct="1"/>
            <a:r>
              <a:rPr lang="en-US" sz="1000" b="1" dirty="0" smtClean="0">
                <a:cs typeface="Times New Roman" pitchFamily="18" charset="0"/>
              </a:rPr>
              <a:t> </a:t>
            </a:r>
            <a:endParaRPr lang="en-US" sz="1000" dirty="0" smtClean="0">
              <a:cs typeface="Times New Roman" pitchFamily="18" charset="0"/>
            </a:endParaRPr>
          </a:p>
          <a:p>
            <a:pPr algn="l" eaLnBrk="1" hangingPunct="1"/>
            <a:r>
              <a:rPr lang="en-US" sz="1000" b="1" dirty="0" smtClean="0">
                <a:cs typeface="Times New Roman" pitchFamily="18" charset="0"/>
              </a:rPr>
              <a:t>Activity 2: Relating Graphs, Position and Speed (no time graphs)</a:t>
            </a:r>
            <a:endParaRPr lang="en-US" sz="1000" dirty="0" smtClean="0">
              <a:cs typeface="Times New Roman" pitchFamily="18" charset="0"/>
            </a:endParaRPr>
          </a:p>
          <a:p>
            <a:pPr algn="l" eaLnBrk="1" hangingPunct="1"/>
            <a:r>
              <a:rPr lang="en-US" sz="1000" dirty="0" smtClean="0">
                <a:latin typeface="Arial" pitchFamily="34" charset="0"/>
                <a:cs typeface="Arial" pitchFamily="34" charset="0"/>
              </a:rPr>
              <a:t>•</a:t>
            </a:r>
            <a:r>
              <a:rPr lang="en-US" sz="1000" dirty="0" smtClean="0">
                <a:cs typeface="Times New Roman" pitchFamily="18" charset="0"/>
              </a:rPr>
              <a:t>       Describe Energy -Position, -Bar, and -Pie Charts from position </a:t>
            </a:r>
            <a:r>
              <a:rPr lang="en-US" sz="1000" dirty="0" smtClean="0">
                <a:solidFill>
                  <a:srgbClr val="000000"/>
                </a:solidFill>
                <a:cs typeface="Times New Roman" pitchFamily="18" charset="0"/>
              </a:rPr>
              <a:t>or selected speeds. </a:t>
            </a:r>
            <a:r>
              <a:rPr lang="en-US" sz="1000" i="1" dirty="0" smtClean="0">
                <a:cs typeface="Times New Roman" pitchFamily="18" charset="0"/>
              </a:rPr>
              <a:t>My thoughts about  “selected” are zero, maximum, ½ max, </a:t>
            </a:r>
            <a:r>
              <a:rPr lang="en-US" sz="1000" i="1" dirty="0" err="1" smtClean="0">
                <a:cs typeface="Times New Roman" pitchFamily="18" charset="0"/>
              </a:rPr>
              <a:t>etc</a:t>
            </a:r>
            <a:endParaRPr lang="en-US" sz="1000" dirty="0" smtClean="0">
              <a:cs typeface="Times New Roman" pitchFamily="18" charset="0"/>
            </a:endParaRPr>
          </a:p>
          <a:p>
            <a:pPr algn="l" eaLnBrk="1" hangingPunct="1"/>
            <a:r>
              <a:rPr lang="en-US" sz="1000" dirty="0" smtClean="0">
                <a:cs typeface="Times New Roman" pitchFamily="18" charset="0"/>
              </a:rPr>
              <a:t>1.     Explain how changing the Skater affects the situations above. </a:t>
            </a:r>
            <a:r>
              <a:rPr lang="en-US" sz="1000" i="1" dirty="0" smtClean="0">
                <a:cs typeface="Times New Roman" pitchFamily="18" charset="0"/>
              </a:rPr>
              <a:t>The simulation treats all the objects the same (the same contact area and center of mass is one the track), so changing the type only changes the mass.</a:t>
            </a:r>
            <a:endParaRPr lang="en-US" sz="1000" dirty="0" smtClean="0">
              <a:cs typeface="Times New Roman" pitchFamily="18" charset="0"/>
            </a:endParaRPr>
          </a:p>
          <a:p>
            <a:pPr algn="l" eaLnBrk="1" hangingPunct="1"/>
            <a:r>
              <a:rPr lang="en-US" sz="1000" dirty="0" smtClean="0">
                <a:cs typeface="Times New Roman" pitchFamily="18" charset="0"/>
              </a:rPr>
              <a:t>2.     Explain how changing the surface friction affects the situations above.</a:t>
            </a:r>
          </a:p>
          <a:p>
            <a:pPr algn="l" eaLnBrk="1" hangingPunct="1"/>
            <a:r>
              <a:rPr lang="en-US" sz="1000" dirty="0" smtClean="0">
                <a:latin typeface="Arial" pitchFamily="34" charset="0"/>
                <a:cs typeface="Arial" pitchFamily="34" charset="0"/>
              </a:rPr>
              <a:t>•</a:t>
            </a:r>
            <a:r>
              <a:rPr lang="en-US" sz="1000" dirty="0" smtClean="0">
                <a:cs typeface="Times New Roman" pitchFamily="18" charset="0"/>
              </a:rPr>
              <a:t>       Predict position or estimate of speed from Energy -Position, -Bar, and -Pie Charts </a:t>
            </a:r>
          </a:p>
          <a:p>
            <a:pPr algn="l" eaLnBrk="1" hangingPunct="1"/>
            <a:r>
              <a:rPr lang="en-US" sz="1000" dirty="0" smtClean="0">
                <a:latin typeface="Arial" pitchFamily="34" charset="0"/>
                <a:cs typeface="Arial" pitchFamily="34" charset="0"/>
              </a:rPr>
              <a:t>•</a:t>
            </a:r>
            <a:r>
              <a:rPr lang="en-US" sz="1000" dirty="0" smtClean="0">
                <a:cs typeface="Times New Roman" pitchFamily="18" charset="0"/>
              </a:rPr>
              <a:t>       Look at the position of an object and use the Energy -Position, -Bar, and -Pie charts to predict direction of travel or change in speed.</a:t>
            </a:r>
            <a:r>
              <a:rPr lang="en-US" sz="1000" i="1" dirty="0" smtClean="0">
                <a:cs typeface="Times New Roman" pitchFamily="18" charset="0"/>
              </a:rPr>
              <a:t> By “change in speed” I mean increasing or decreasing if for example the graph shows increasing PE, decreasing KE etc.</a:t>
            </a:r>
            <a:endParaRPr lang="en-US" sz="1000" dirty="0" smtClean="0">
              <a:cs typeface="Times New Roman" pitchFamily="18" charset="0"/>
            </a:endParaRPr>
          </a:p>
          <a:p>
            <a:pPr algn="l" eaLnBrk="1" hangingPunct="1"/>
            <a:r>
              <a:rPr lang="en-US" sz="1000" dirty="0" smtClean="0">
                <a:cs typeface="Times New Roman" pitchFamily="18" charset="0"/>
              </a:rPr>
              <a:t> A</a:t>
            </a:r>
            <a:r>
              <a:rPr lang="en-US" sz="1000" b="1" dirty="0" smtClean="0">
                <a:cs typeface="Times New Roman" pitchFamily="18" charset="0"/>
              </a:rPr>
              <a:t>ctivity 3: Calculating Speed and Height (no time graphs) </a:t>
            </a:r>
            <a:endParaRPr lang="en-US" sz="1000" dirty="0" smtClean="0">
              <a:cs typeface="Times New Roman" pitchFamily="18" charset="0"/>
            </a:endParaRPr>
          </a:p>
          <a:p>
            <a:pPr algn="l" eaLnBrk="1" hangingPunct="1"/>
            <a:r>
              <a:rPr lang="en-US" sz="1000" dirty="0" smtClean="0">
                <a:cs typeface="Times New Roman" pitchFamily="18" charset="0"/>
              </a:rPr>
              <a:t>Students will be able to </a:t>
            </a:r>
          </a:p>
          <a:p>
            <a:pPr algn="l" eaLnBrk="1" hangingPunct="1"/>
            <a:r>
              <a:rPr lang="en-US" sz="1000" dirty="0" smtClean="0">
                <a:latin typeface="Symbol" pitchFamily="18" charset="2"/>
                <a:cs typeface="Times New Roman" pitchFamily="18" charset="0"/>
              </a:rPr>
              <a:t>·</a:t>
            </a:r>
            <a:r>
              <a:rPr lang="en-US" sz="1000" dirty="0" smtClean="0">
                <a:cs typeface="Times New Roman" pitchFamily="18" charset="0"/>
              </a:rPr>
              <a:t>       Calculate speed or height from information about a different position. </a:t>
            </a:r>
          </a:p>
          <a:p>
            <a:pPr algn="l" eaLnBrk="1" hangingPunct="1"/>
            <a:r>
              <a:rPr lang="en-US" sz="1000" dirty="0" smtClean="0">
                <a:latin typeface="Symbol" pitchFamily="18" charset="2"/>
                <a:cs typeface="Times New Roman" pitchFamily="18" charset="0"/>
              </a:rPr>
              <a:t>·</a:t>
            </a:r>
            <a:r>
              <a:rPr lang="en-US" sz="1000" dirty="0" smtClean="0">
                <a:cs typeface="Times New Roman" pitchFamily="18" charset="0"/>
              </a:rPr>
              <a:t>       Describe how different gravity fields effect the predictions. </a:t>
            </a:r>
          </a:p>
          <a:p>
            <a:pPr algn="l" eaLnBrk="1" hangingPunct="1"/>
            <a:r>
              <a:rPr lang="en-US" sz="1000" dirty="0" smtClean="0">
                <a:latin typeface="Symbol" pitchFamily="18" charset="2"/>
                <a:cs typeface="Times New Roman" pitchFamily="18" charset="0"/>
              </a:rPr>
              <a:t>·</a:t>
            </a:r>
            <a:r>
              <a:rPr lang="en-US" sz="1000" dirty="0" smtClean="0">
                <a:cs typeface="Times New Roman" pitchFamily="18" charset="0"/>
              </a:rPr>
              <a:t>       Describe how changing the PE reference effects the predictions. </a:t>
            </a:r>
            <a:r>
              <a:rPr lang="en-US" sz="1000" i="1" dirty="0" smtClean="0">
                <a:cs typeface="Times New Roman" pitchFamily="18" charset="0"/>
              </a:rPr>
              <a:t>I decided to leave this goal out of the students’ directions and either discuss it with the class or omit it.</a:t>
            </a:r>
            <a:endParaRPr lang="en-US" sz="1000" dirty="0" smtClean="0">
              <a:cs typeface="Times New Roman" pitchFamily="18" charset="0"/>
            </a:endParaRPr>
          </a:p>
          <a:p>
            <a:pPr algn="l" eaLnBrk="1" hangingPunct="1"/>
            <a:r>
              <a:rPr lang="en-US" sz="1000" b="1" dirty="0" smtClean="0">
                <a:cs typeface="Times New Roman" pitchFamily="18" charset="0"/>
              </a:rPr>
              <a:t> </a:t>
            </a:r>
            <a:endParaRPr lang="en-US" sz="1000" dirty="0" smtClean="0">
              <a:cs typeface="Times New Roman" pitchFamily="18" charset="0"/>
            </a:endParaRPr>
          </a:p>
          <a:p>
            <a:pPr algn="l" eaLnBrk="1" hangingPunct="1"/>
            <a:r>
              <a:rPr lang="en-US" sz="1000" b="1" dirty="0" smtClean="0">
                <a:cs typeface="Times New Roman" pitchFamily="18" charset="0"/>
              </a:rPr>
              <a:t>Activity 4: Calculations with Conservation of Mechanical Energy using time graphs</a:t>
            </a:r>
            <a:endParaRPr lang="en-US" sz="1000" dirty="0" smtClean="0">
              <a:cs typeface="Times New Roman" pitchFamily="18" charset="0"/>
            </a:endParaRPr>
          </a:p>
          <a:p>
            <a:pPr algn="l" eaLnBrk="1" hangingPunct="1"/>
            <a:r>
              <a:rPr lang="en-US" sz="1000" dirty="0" smtClean="0">
                <a:cs typeface="Times New Roman" pitchFamily="18" charset="0"/>
              </a:rPr>
              <a:t>Students will be able to use </a:t>
            </a:r>
            <a:r>
              <a:rPr lang="en-US" sz="1000" b="1" dirty="0" smtClean="0">
                <a:cs typeface="Times New Roman" pitchFamily="18" charset="0"/>
              </a:rPr>
              <a:t>Energy-Time</a:t>
            </a:r>
            <a:r>
              <a:rPr lang="en-US" sz="1000" dirty="0" smtClean="0">
                <a:cs typeface="Times New Roman" pitchFamily="18" charset="0"/>
              </a:rPr>
              <a:t> graphs to… at a given time. </a:t>
            </a:r>
          </a:p>
          <a:p>
            <a:pPr algn="l" eaLnBrk="1" hangingPunct="1"/>
            <a:r>
              <a:rPr lang="en-US" sz="1000" dirty="0" smtClean="0">
                <a:latin typeface="Arial" pitchFamily="34" charset="0"/>
                <a:cs typeface="Arial" pitchFamily="34" charset="0"/>
              </a:rPr>
              <a:t>•</a:t>
            </a:r>
            <a:r>
              <a:rPr lang="en-US" sz="1000" dirty="0" smtClean="0">
                <a:cs typeface="Times New Roman" pitchFamily="18" charset="0"/>
              </a:rPr>
              <a:t>       Estimate a location for the Skater on a track.</a:t>
            </a:r>
          </a:p>
          <a:p>
            <a:pPr algn="l" eaLnBrk="1" hangingPunct="1"/>
            <a:r>
              <a:rPr lang="en-US" sz="1000" dirty="0" smtClean="0">
                <a:latin typeface="Arial" pitchFamily="34" charset="0"/>
                <a:cs typeface="Arial" pitchFamily="34" charset="0"/>
              </a:rPr>
              <a:t>•</a:t>
            </a:r>
            <a:r>
              <a:rPr lang="en-US" sz="1000" dirty="0" smtClean="0">
                <a:cs typeface="Times New Roman" pitchFamily="18" charset="0"/>
              </a:rPr>
              <a:t>       Calculate the speed or height of the Skater</a:t>
            </a:r>
          </a:p>
          <a:p>
            <a:pPr algn="l" eaLnBrk="1" hangingPunct="1"/>
            <a:r>
              <a:rPr lang="en-US" sz="1000" dirty="0" smtClean="0">
                <a:latin typeface="Arial" pitchFamily="34" charset="0"/>
                <a:cs typeface="Arial" pitchFamily="34" charset="0"/>
              </a:rPr>
              <a:t>•</a:t>
            </a:r>
            <a:r>
              <a:rPr lang="en-US" sz="1000" dirty="0" smtClean="0">
                <a:cs typeface="Times New Roman" pitchFamily="18" charset="0"/>
              </a:rPr>
              <a:t>       Predict energy distribution for tracks with and without friction.</a:t>
            </a:r>
            <a:endParaRPr lang="en-US" sz="1000" dirty="0" smtClean="0"/>
          </a:p>
        </p:txBody>
      </p:sp>
      <p:sp>
        <p:nvSpPr>
          <p:cNvPr id="4" name="TextBox 5"/>
          <p:cNvSpPr txBox="1">
            <a:spLocks noChangeArrowheads="1"/>
          </p:cNvSpPr>
          <p:nvPr/>
        </p:nvSpPr>
        <p:spPr bwMode="auto">
          <a:xfrm>
            <a:off x="4191000" y="6396037"/>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Trish Loeblein    </a:t>
            </a:r>
            <a:r>
              <a:rPr lang="en-US" dirty="0" smtClean="0">
                <a:hlinkClick r:id="rId4" action="ppaction://hlinkfile"/>
              </a:rPr>
              <a:t>phet.colorado.edu</a:t>
            </a:r>
            <a:endParaRPr lang="en-US" dirty="0"/>
          </a:p>
        </p:txBody>
      </p:sp>
    </p:spTree>
    <p:extLst>
      <p:ext uri="{BB962C8B-B14F-4D97-AF65-F5344CB8AC3E}">
        <p14:creationId xmlns:p14="http://schemas.microsoft.com/office/powerpoint/2010/main" val="25890070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28600" y="533400"/>
            <a:ext cx="4495800" cy="1752600"/>
          </a:xfrm>
        </p:spPr>
        <p:txBody>
          <a:bodyPr/>
          <a:lstStyle/>
          <a:p>
            <a:pPr algn="l" eaLnBrk="1" hangingPunct="1"/>
            <a:r>
              <a:rPr lang="en-US" sz="3500" smtClean="0"/>
              <a:t>1. Do you think the Skater will make it over the first hump?</a:t>
            </a:r>
            <a:br>
              <a:rPr lang="en-US" sz="3500" smtClean="0"/>
            </a:br>
            <a:r>
              <a:rPr lang="en-US" sz="3500" smtClean="0"/>
              <a:t> </a:t>
            </a:r>
            <a:r>
              <a:rPr lang="en-US" sz="3500" smtClean="0">
                <a:solidFill>
                  <a:srgbClr val="3333CC"/>
                </a:solidFill>
              </a:rPr>
              <a:t>(</a:t>
            </a:r>
            <a:r>
              <a:rPr lang="en-US" sz="3000" smtClean="0">
                <a:solidFill>
                  <a:srgbClr val="3333CC"/>
                </a:solidFill>
              </a:rPr>
              <a:t>No friction on the track)</a:t>
            </a:r>
          </a:p>
        </p:txBody>
      </p:sp>
      <p:sp>
        <p:nvSpPr>
          <p:cNvPr id="13316" name="Rectangle 3"/>
          <p:cNvSpPr>
            <a:spLocks noGrp="1" noChangeArrowheads="1"/>
          </p:cNvSpPr>
          <p:nvPr>
            <p:ph type="body" idx="1"/>
          </p:nvPr>
        </p:nvSpPr>
        <p:spPr>
          <a:xfrm>
            <a:off x="381000" y="2590800"/>
            <a:ext cx="7772400" cy="4114800"/>
          </a:xfrm>
        </p:spPr>
        <p:txBody>
          <a:bodyPr/>
          <a:lstStyle/>
          <a:p>
            <a:pPr marL="609600" indent="-609600" eaLnBrk="1" hangingPunct="1">
              <a:lnSpc>
                <a:spcPct val="90000"/>
              </a:lnSpc>
              <a:buFontTx/>
              <a:buAutoNum type="alphaUcPeriod"/>
            </a:pPr>
            <a:r>
              <a:rPr lang="en-US" smtClean="0"/>
              <a:t>No, because his potential energy will be converted to thermal energy</a:t>
            </a:r>
          </a:p>
          <a:p>
            <a:pPr marL="609600" indent="-609600" eaLnBrk="1" hangingPunct="1">
              <a:lnSpc>
                <a:spcPct val="90000"/>
              </a:lnSpc>
              <a:buFontTx/>
              <a:buAutoNum type="alphaUcPeriod"/>
            </a:pPr>
            <a:r>
              <a:rPr lang="en-US" smtClean="0"/>
              <a:t>No, because he doesn’t have enough potential energy</a:t>
            </a:r>
          </a:p>
          <a:p>
            <a:pPr marL="609600" indent="-609600" eaLnBrk="1" hangingPunct="1">
              <a:lnSpc>
                <a:spcPct val="90000"/>
              </a:lnSpc>
              <a:buFontTx/>
              <a:buAutoNum type="alphaUcPeriod"/>
            </a:pPr>
            <a:r>
              <a:rPr lang="en-US" smtClean="0"/>
              <a:t>Yes, because all of his potential energy will be converted to kinetic energy</a:t>
            </a:r>
          </a:p>
          <a:p>
            <a:pPr marL="609600" indent="-609600" eaLnBrk="1" hangingPunct="1">
              <a:lnSpc>
                <a:spcPct val="90000"/>
              </a:lnSpc>
              <a:buFontTx/>
              <a:buAutoNum type="alphaUcPeriod"/>
            </a:pPr>
            <a:r>
              <a:rPr lang="en-US" smtClean="0"/>
              <a:t>Yes, because some of his energy will be potential and some kinetic</a:t>
            </a:r>
          </a:p>
        </p:txBody>
      </p:sp>
      <p:graphicFrame>
        <p:nvGraphicFramePr>
          <p:cNvPr id="13314" name="Object 1024"/>
          <p:cNvGraphicFramePr>
            <a:graphicFrameLocks noChangeAspect="1"/>
          </p:cNvGraphicFramePr>
          <p:nvPr/>
        </p:nvGraphicFramePr>
        <p:xfrm>
          <a:off x="4648200" y="381000"/>
          <a:ext cx="4191000" cy="1808163"/>
        </p:xfrm>
        <a:graphic>
          <a:graphicData uri="http://schemas.openxmlformats.org/presentationml/2006/ole">
            <mc:AlternateContent xmlns:mc="http://schemas.openxmlformats.org/markup-compatibility/2006">
              <mc:Choice xmlns:v="urn:schemas-microsoft-com:vml" Requires="v">
                <p:oleObj spid="_x0000_s130058" name="Bitmap Image" r:id="rId4" imgW="5334462" imgH="2300952" progId="PBrush">
                  <p:embed/>
                </p:oleObj>
              </mc:Choice>
              <mc:Fallback>
                <p:oleObj name="Bitmap Image" r:id="rId4" imgW="5334462" imgH="2300952"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81000"/>
                        <a:ext cx="4191000" cy="18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65021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ChangeArrowheads="1"/>
          </p:cNvSpPr>
          <p:nvPr/>
        </p:nvSpPr>
        <p:spPr bwMode="auto">
          <a:xfrm>
            <a:off x="228600" y="533400"/>
            <a:ext cx="4495800" cy="1752600"/>
          </a:xfrm>
          <a:prstGeom prst="rect">
            <a:avLst/>
          </a:prstGeom>
          <a:noFill/>
          <a:ln w="9525">
            <a:noFill/>
            <a:miter lim="800000"/>
            <a:headEnd/>
            <a:tailEnd/>
          </a:ln>
        </p:spPr>
        <p:txBody>
          <a:bodyPr anchor="ctr"/>
          <a:lstStyle/>
          <a:p>
            <a:endParaRPr lang="en-US" sz="3000">
              <a:solidFill>
                <a:schemeClr val="tx2"/>
              </a:solidFill>
            </a:endParaRPr>
          </a:p>
        </p:txBody>
      </p:sp>
      <p:sp>
        <p:nvSpPr>
          <p:cNvPr id="14340" name="Rectangle 3"/>
          <p:cNvSpPr>
            <a:spLocks noChangeArrowheads="1"/>
          </p:cNvSpPr>
          <p:nvPr/>
        </p:nvSpPr>
        <p:spPr bwMode="auto">
          <a:xfrm>
            <a:off x="381000" y="2590800"/>
            <a:ext cx="7772400" cy="4114800"/>
          </a:xfrm>
          <a:prstGeom prst="rect">
            <a:avLst/>
          </a:prstGeom>
          <a:noFill/>
          <a:ln w="9525">
            <a:noFill/>
            <a:miter lim="800000"/>
            <a:headEnd/>
            <a:tailEnd/>
          </a:ln>
        </p:spPr>
        <p:txBody>
          <a:bodyPr/>
          <a:lstStyle/>
          <a:p>
            <a:pPr marL="609600" indent="-609600">
              <a:lnSpc>
                <a:spcPct val="90000"/>
              </a:lnSpc>
              <a:spcBef>
                <a:spcPct val="20000"/>
              </a:spcBef>
              <a:buFontTx/>
              <a:buAutoNum type="alphaUcPeriod"/>
            </a:pPr>
            <a:endParaRPr lang="en-US" sz="3200"/>
          </a:p>
        </p:txBody>
      </p:sp>
      <p:graphicFrame>
        <p:nvGraphicFramePr>
          <p:cNvPr id="14338" name="Object 1024"/>
          <p:cNvGraphicFramePr>
            <a:graphicFrameLocks noChangeAspect="1"/>
          </p:cNvGraphicFramePr>
          <p:nvPr/>
        </p:nvGraphicFramePr>
        <p:xfrm>
          <a:off x="4648200" y="381000"/>
          <a:ext cx="4191000" cy="1808163"/>
        </p:xfrm>
        <a:graphic>
          <a:graphicData uri="http://schemas.openxmlformats.org/presentationml/2006/ole">
            <mc:AlternateContent xmlns:mc="http://schemas.openxmlformats.org/markup-compatibility/2006">
              <mc:Choice xmlns:v="urn:schemas-microsoft-com:vml" Requires="v">
                <p:oleObj spid="_x0000_s131082" name="Bitmap Image" r:id="rId4" imgW="5334462" imgH="2300952" progId="PBrush">
                  <p:embed/>
                </p:oleObj>
              </mc:Choice>
              <mc:Fallback>
                <p:oleObj name="Bitmap Image" r:id="rId4" imgW="5334462" imgH="2300952"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81000"/>
                        <a:ext cx="4191000" cy="18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1" name="Rectangle 5"/>
          <p:cNvSpPr>
            <a:spLocks noGrp="1" noChangeArrowheads="1"/>
          </p:cNvSpPr>
          <p:nvPr>
            <p:ph type="title"/>
          </p:nvPr>
        </p:nvSpPr>
        <p:spPr>
          <a:xfrm>
            <a:off x="381000" y="838200"/>
            <a:ext cx="4114800" cy="1143000"/>
          </a:xfrm>
        </p:spPr>
        <p:txBody>
          <a:bodyPr/>
          <a:lstStyle/>
          <a:p>
            <a:pPr algn="l" eaLnBrk="1" hangingPunct="1"/>
            <a:r>
              <a:rPr lang="en-US" sz="3500" smtClean="0"/>
              <a:t>2. Do you think the Skater will make it over the first hump?</a:t>
            </a:r>
            <a:br>
              <a:rPr lang="en-US" sz="3500" smtClean="0"/>
            </a:br>
            <a:r>
              <a:rPr lang="en-US" sz="3500" smtClean="0"/>
              <a:t> </a:t>
            </a:r>
            <a:r>
              <a:rPr lang="en-US" sz="3500" smtClean="0">
                <a:solidFill>
                  <a:srgbClr val="3333CC"/>
                </a:solidFill>
              </a:rPr>
              <a:t>(</a:t>
            </a:r>
            <a:r>
              <a:rPr lang="en-US" sz="3000" smtClean="0">
                <a:solidFill>
                  <a:srgbClr val="3333CC"/>
                </a:solidFill>
              </a:rPr>
              <a:t>lots of</a:t>
            </a:r>
            <a:r>
              <a:rPr lang="en-US" sz="3500" smtClean="0">
                <a:solidFill>
                  <a:srgbClr val="3333CC"/>
                </a:solidFill>
              </a:rPr>
              <a:t> </a:t>
            </a:r>
            <a:r>
              <a:rPr lang="en-US" sz="3000" smtClean="0">
                <a:solidFill>
                  <a:srgbClr val="3333CC"/>
                </a:solidFill>
              </a:rPr>
              <a:t>track</a:t>
            </a:r>
            <a:r>
              <a:rPr lang="en-US" sz="3500" smtClean="0">
                <a:solidFill>
                  <a:srgbClr val="3333CC"/>
                </a:solidFill>
              </a:rPr>
              <a:t> </a:t>
            </a:r>
            <a:r>
              <a:rPr lang="en-US" sz="3000" smtClean="0">
                <a:solidFill>
                  <a:srgbClr val="3333CC"/>
                </a:solidFill>
              </a:rPr>
              <a:t>friction)</a:t>
            </a:r>
          </a:p>
        </p:txBody>
      </p:sp>
      <p:sp>
        <p:nvSpPr>
          <p:cNvPr id="14342" name="Rectangle 6"/>
          <p:cNvSpPr>
            <a:spLocks noGrp="1" noChangeArrowheads="1"/>
          </p:cNvSpPr>
          <p:nvPr>
            <p:ph type="body" idx="1"/>
          </p:nvPr>
        </p:nvSpPr>
        <p:spPr>
          <a:xfrm>
            <a:off x="304800" y="2438400"/>
            <a:ext cx="7772400" cy="4114800"/>
          </a:xfrm>
        </p:spPr>
        <p:txBody>
          <a:bodyPr/>
          <a:lstStyle/>
          <a:p>
            <a:pPr marL="609600" indent="-609600" eaLnBrk="1" hangingPunct="1">
              <a:lnSpc>
                <a:spcPct val="90000"/>
              </a:lnSpc>
              <a:buFontTx/>
              <a:buAutoNum type="alphaUcPeriod"/>
            </a:pPr>
            <a:r>
              <a:rPr lang="en-US" smtClean="0"/>
              <a:t>No, because his potential energy will be converted to thermal energy</a:t>
            </a:r>
          </a:p>
          <a:p>
            <a:pPr marL="609600" indent="-609600" eaLnBrk="1" hangingPunct="1">
              <a:lnSpc>
                <a:spcPct val="90000"/>
              </a:lnSpc>
              <a:buFontTx/>
              <a:buAutoNum type="alphaUcPeriod"/>
            </a:pPr>
            <a:r>
              <a:rPr lang="en-US" smtClean="0"/>
              <a:t>No, because he doesn’t have enough potential energy</a:t>
            </a:r>
          </a:p>
          <a:p>
            <a:pPr marL="609600" indent="-609600" eaLnBrk="1" hangingPunct="1">
              <a:lnSpc>
                <a:spcPct val="90000"/>
              </a:lnSpc>
              <a:buFontTx/>
              <a:buAutoNum type="alphaUcPeriod"/>
            </a:pPr>
            <a:r>
              <a:rPr lang="en-US" smtClean="0"/>
              <a:t>Yes, because all of his potential energy will be converted to kinetic energy</a:t>
            </a:r>
          </a:p>
          <a:p>
            <a:pPr marL="609600" indent="-609600" eaLnBrk="1" hangingPunct="1">
              <a:lnSpc>
                <a:spcPct val="90000"/>
              </a:lnSpc>
              <a:buFontTx/>
              <a:buAutoNum type="alphaUcPeriod"/>
            </a:pPr>
            <a:r>
              <a:rPr lang="en-US" smtClean="0"/>
              <a:t>Yes, because some of his energy will be potential and some kinetic</a:t>
            </a:r>
          </a:p>
          <a:p>
            <a:pPr marL="609600" indent="-609600" eaLnBrk="1" hangingPunct="1">
              <a:lnSpc>
                <a:spcPct val="90000"/>
              </a:lnSpc>
              <a:buFontTx/>
              <a:buNone/>
            </a:pPr>
            <a:endParaRPr lang="en-US" smtClean="0"/>
          </a:p>
        </p:txBody>
      </p:sp>
    </p:spTree>
    <p:extLst>
      <p:ext uri="{BB962C8B-B14F-4D97-AF65-F5344CB8AC3E}">
        <p14:creationId xmlns:p14="http://schemas.microsoft.com/office/powerpoint/2010/main" val="38573219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04800" y="609600"/>
            <a:ext cx="4419600" cy="1143000"/>
          </a:xfrm>
        </p:spPr>
        <p:txBody>
          <a:bodyPr/>
          <a:lstStyle/>
          <a:p>
            <a:pPr eaLnBrk="1" hangingPunct="1"/>
            <a:r>
              <a:rPr lang="en-US" sz="3500" smtClean="0"/>
              <a:t>3. Do you think the Skater will make it over the first hump?</a:t>
            </a:r>
            <a:br>
              <a:rPr lang="en-US" sz="3500" smtClean="0"/>
            </a:br>
            <a:r>
              <a:rPr lang="en-US" sz="3500" smtClean="0"/>
              <a:t> </a:t>
            </a:r>
            <a:r>
              <a:rPr lang="en-US" sz="3500" smtClean="0">
                <a:solidFill>
                  <a:srgbClr val="3333CC"/>
                </a:solidFill>
              </a:rPr>
              <a:t>(</a:t>
            </a:r>
            <a:r>
              <a:rPr lang="en-US" sz="3000" smtClean="0">
                <a:solidFill>
                  <a:srgbClr val="3333CC"/>
                </a:solidFill>
              </a:rPr>
              <a:t>No friction on the track)</a:t>
            </a:r>
          </a:p>
        </p:txBody>
      </p:sp>
      <p:sp>
        <p:nvSpPr>
          <p:cNvPr id="15364" name="Rectangle 3"/>
          <p:cNvSpPr>
            <a:spLocks noGrp="1" noChangeArrowheads="1"/>
          </p:cNvSpPr>
          <p:nvPr>
            <p:ph type="body" idx="1"/>
          </p:nvPr>
        </p:nvSpPr>
        <p:spPr>
          <a:xfrm>
            <a:off x="609600" y="2362200"/>
            <a:ext cx="7772400" cy="4114800"/>
          </a:xfrm>
        </p:spPr>
        <p:txBody>
          <a:bodyPr/>
          <a:lstStyle/>
          <a:p>
            <a:pPr marL="609600" indent="-609600" eaLnBrk="1" hangingPunct="1">
              <a:lnSpc>
                <a:spcPct val="90000"/>
              </a:lnSpc>
              <a:buFontTx/>
              <a:buAutoNum type="alphaUcPeriod"/>
            </a:pPr>
            <a:r>
              <a:rPr lang="en-US" smtClean="0"/>
              <a:t>No, because his potential energy will be converted to thermal energy</a:t>
            </a:r>
          </a:p>
          <a:p>
            <a:pPr marL="609600" indent="-609600" eaLnBrk="1" hangingPunct="1">
              <a:lnSpc>
                <a:spcPct val="90000"/>
              </a:lnSpc>
              <a:buFontTx/>
              <a:buAutoNum type="alphaUcPeriod"/>
            </a:pPr>
            <a:r>
              <a:rPr lang="en-US" smtClean="0"/>
              <a:t>No, because he doesn’t have enough potential energy</a:t>
            </a:r>
          </a:p>
          <a:p>
            <a:pPr marL="609600" indent="-609600" eaLnBrk="1" hangingPunct="1">
              <a:lnSpc>
                <a:spcPct val="90000"/>
              </a:lnSpc>
              <a:buFontTx/>
              <a:buAutoNum type="alphaUcPeriod"/>
            </a:pPr>
            <a:r>
              <a:rPr lang="en-US" smtClean="0"/>
              <a:t>Yes, because all of his potential energy will be converted to kinetic energy</a:t>
            </a:r>
          </a:p>
          <a:p>
            <a:pPr marL="609600" indent="-609600" eaLnBrk="1" hangingPunct="1">
              <a:lnSpc>
                <a:spcPct val="90000"/>
              </a:lnSpc>
              <a:buFontTx/>
              <a:buAutoNum type="alphaUcPeriod"/>
            </a:pPr>
            <a:r>
              <a:rPr lang="en-US" smtClean="0"/>
              <a:t>Yes, because some of his energy will be potential and some kinetic</a:t>
            </a:r>
          </a:p>
          <a:p>
            <a:pPr marL="609600" indent="-609600" eaLnBrk="1" hangingPunct="1">
              <a:lnSpc>
                <a:spcPct val="90000"/>
              </a:lnSpc>
            </a:pPr>
            <a:endParaRPr lang="en-US" smtClean="0"/>
          </a:p>
        </p:txBody>
      </p:sp>
      <p:graphicFrame>
        <p:nvGraphicFramePr>
          <p:cNvPr id="15362" name="Object 4"/>
          <p:cNvGraphicFramePr>
            <a:graphicFrameLocks noChangeAspect="1"/>
          </p:cNvGraphicFramePr>
          <p:nvPr/>
        </p:nvGraphicFramePr>
        <p:xfrm>
          <a:off x="5029200" y="228600"/>
          <a:ext cx="3352800" cy="2127250"/>
        </p:xfrm>
        <a:graphic>
          <a:graphicData uri="http://schemas.openxmlformats.org/presentationml/2006/ole">
            <mc:AlternateContent xmlns:mc="http://schemas.openxmlformats.org/markup-compatibility/2006">
              <mc:Choice xmlns:v="urn:schemas-microsoft-com:vml" Requires="v">
                <p:oleObj spid="_x0000_s132106" name="Bitmap Image" r:id="rId4" imgW="5318095" imgH="3977985" progId="PBrush">
                  <p:embed/>
                </p:oleObj>
              </mc:Choice>
              <mc:Fallback>
                <p:oleObj name="Bitmap Image" r:id="rId4" imgW="5318095" imgH="3977985"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28600"/>
                        <a:ext cx="33528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92755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304800" y="609600"/>
            <a:ext cx="8458200" cy="1143000"/>
          </a:xfrm>
        </p:spPr>
        <p:txBody>
          <a:bodyPr/>
          <a:lstStyle/>
          <a:p>
            <a:pPr eaLnBrk="1" hangingPunct="1"/>
            <a:r>
              <a:rPr lang="en-US" sz="3200" smtClean="0"/>
              <a:t>3. For the same scenario as # 2, which </a:t>
            </a:r>
            <a:r>
              <a:rPr lang="en-US" sz="3200" b="1" i="1" smtClean="0"/>
              <a:t>position-time</a:t>
            </a:r>
            <a:r>
              <a:rPr lang="en-US" sz="3200" smtClean="0"/>
              <a:t> graph best depicts the motion?</a:t>
            </a:r>
            <a:r>
              <a:rPr lang="en-US" sz="4000" smtClean="0"/>
              <a:t> </a:t>
            </a:r>
          </a:p>
        </p:txBody>
      </p:sp>
      <p:graphicFrame>
        <p:nvGraphicFramePr>
          <p:cNvPr id="61442" name="Object 2048"/>
          <p:cNvGraphicFramePr>
            <a:graphicFrameLocks noGrp="1" noChangeAspect="1"/>
          </p:cNvGraphicFramePr>
          <p:nvPr>
            <p:ph type="body" idx="1"/>
          </p:nvPr>
        </p:nvGraphicFramePr>
        <p:xfrm>
          <a:off x="609600" y="1752600"/>
          <a:ext cx="6985000" cy="5229225"/>
        </p:xfrm>
        <a:graphic>
          <a:graphicData uri="http://schemas.openxmlformats.org/presentationml/2006/ole">
            <mc:AlternateContent xmlns:mc="http://schemas.openxmlformats.org/markup-compatibility/2006">
              <mc:Choice xmlns:v="urn:schemas-microsoft-com:vml" Requires="v">
                <p:oleObj spid="_x0000_s109580" name="Bitmap Image" r:id="rId4" imgW="5060119" imgH="3787468" progId="PBrush">
                  <p:embed/>
                </p:oleObj>
              </mc:Choice>
              <mc:Fallback>
                <p:oleObj name="Bitmap Image" r:id="rId4" imgW="5060119" imgH="3787468"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52600"/>
                        <a:ext cx="6985000" cy="522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938790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304800" y="609600"/>
            <a:ext cx="4191000" cy="1143000"/>
          </a:xfrm>
        </p:spPr>
        <p:txBody>
          <a:bodyPr/>
          <a:lstStyle/>
          <a:p>
            <a:pPr eaLnBrk="1" hangingPunct="1"/>
            <a:r>
              <a:rPr lang="en-US" sz="3500" smtClean="0"/>
              <a:t>4. Do you think the Skater will make it over the first hump?</a:t>
            </a:r>
            <a:br>
              <a:rPr lang="en-US" sz="3500" smtClean="0"/>
            </a:br>
            <a:r>
              <a:rPr lang="en-US" sz="3500" smtClean="0"/>
              <a:t> </a:t>
            </a:r>
            <a:r>
              <a:rPr lang="en-US" sz="3500" smtClean="0">
                <a:solidFill>
                  <a:srgbClr val="3333CC"/>
                </a:solidFill>
              </a:rPr>
              <a:t>(</a:t>
            </a:r>
            <a:r>
              <a:rPr lang="en-US" sz="3000" smtClean="0">
                <a:solidFill>
                  <a:srgbClr val="3333CC"/>
                </a:solidFill>
              </a:rPr>
              <a:t>lots of</a:t>
            </a:r>
            <a:r>
              <a:rPr lang="en-US" sz="3500" smtClean="0">
                <a:solidFill>
                  <a:srgbClr val="3333CC"/>
                </a:solidFill>
              </a:rPr>
              <a:t> </a:t>
            </a:r>
            <a:r>
              <a:rPr lang="en-US" sz="3000" smtClean="0">
                <a:solidFill>
                  <a:srgbClr val="3333CC"/>
                </a:solidFill>
              </a:rPr>
              <a:t>track</a:t>
            </a:r>
            <a:r>
              <a:rPr lang="en-US" sz="3500" smtClean="0">
                <a:solidFill>
                  <a:srgbClr val="3333CC"/>
                </a:solidFill>
              </a:rPr>
              <a:t> </a:t>
            </a:r>
            <a:r>
              <a:rPr lang="en-US" sz="3000" smtClean="0">
                <a:solidFill>
                  <a:srgbClr val="3333CC"/>
                </a:solidFill>
              </a:rPr>
              <a:t>friction)</a:t>
            </a:r>
          </a:p>
        </p:txBody>
      </p:sp>
      <p:sp>
        <p:nvSpPr>
          <p:cNvPr id="16388" name="Rectangle 3"/>
          <p:cNvSpPr>
            <a:spLocks noGrp="1" noChangeArrowheads="1"/>
          </p:cNvSpPr>
          <p:nvPr>
            <p:ph type="body" idx="1"/>
          </p:nvPr>
        </p:nvSpPr>
        <p:spPr>
          <a:xfrm>
            <a:off x="685800" y="2590800"/>
            <a:ext cx="7772400" cy="4114800"/>
          </a:xfrm>
        </p:spPr>
        <p:txBody>
          <a:bodyPr/>
          <a:lstStyle/>
          <a:p>
            <a:pPr marL="609600" indent="-609600" eaLnBrk="1" hangingPunct="1">
              <a:lnSpc>
                <a:spcPct val="90000"/>
              </a:lnSpc>
              <a:buFontTx/>
              <a:buAutoNum type="alphaUcPeriod"/>
            </a:pPr>
            <a:r>
              <a:rPr lang="en-US" smtClean="0"/>
              <a:t>No, because his potential energy will be converted to thermal energy</a:t>
            </a:r>
          </a:p>
          <a:p>
            <a:pPr marL="609600" indent="-609600" eaLnBrk="1" hangingPunct="1">
              <a:lnSpc>
                <a:spcPct val="90000"/>
              </a:lnSpc>
              <a:buFontTx/>
              <a:buAutoNum type="alphaUcPeriod"/>
            </a:pPr>
            <a:r>
              <a:rPr lang="en-US" smtClean="0"/>
              <a:t>Yes, if not too much energy is converted to thermal</a:t>
            </a:r>
          </a:p>
          <a:p>
            <a:pPr marL="609600" indent="-609600" eaLnBrk="1" hangingPunct="1">
              <a:lnSpc>
                <a:spcPct val="90000"/>
              </a:lnSpc>
              <a:buFontTx/>
              <a:buAutoNum type="alphaUcPeriod"/>
            </a:pPr>
            <a:r>
              <a:rPr lang="en-US" smtClean="0"/>
              <a:t>Yes, because all of his potential energy will be converted to kinetic energy</a:t>
            </a:r>
          </a:p>
          <a:p>
            <a:pPr marL="609600" indent="-609600" eaLnBrk="1" hangingPunct="1">
              <a:lnSpc>
                <a:spcPct val="90000"/>
              </a:lnSpc>
              <a:buFontTx/>
              <a:buAutoNum type="alphaUcPeriod"/>
            </a:pPr>
            <a:r>
              <a:rPr lang="en-US" smtClean="0"/>
              <a:t>Yes, because some of his energy will be potential and some kinetic</a:t>
            </a:r>
          </a:p>
        </p:txBody>
      </p:sp>
      <p:graphicFrame>
        <p:nvGraphicFramePr>
          <p:cNvPr id="16386" name="Object 1024"/>
          <p:cNvGraphicFramePr>
            <a:graphicFrameLocks noChangeAspect="1"/>
          </p:cNvGraphicFramePr>
          <p:nvPr/>
        </p:nvGraphicFramePr>
        <p:xfrm>
          <a:off x="5029200" y="228600"/>
          <a:ext cx="3352800" cy="2127250"/>
        </p:xfrm>
        <a:graphic>
          <a:graphicData uri="http://schemas.openxmlformats.org/presentationml/2006/ole">
            <mc:AlternateContent xmlns:mc="http://schemas.openxmlformats.org/markup-compatibility/2006">
              <mc:Choice xmlns:v="urn:schemas-microsoft-com:vml" Requires="v">
                <p:oleObj spid="_x0000_s133130" name="Bitmap Image" r:id="rId4" imgW="5318095" imgH="3977985" progId="PBrush">
                  <p:embed/>
                </p:oleObj>
              </mc:Choice>
              <mc:Fallback>
                <p:oleObj name="Bitmap Image" r:id="rId4" imgW="5318095" imgH="3977985"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28600"/>
                        <a:ext cx="33528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975758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381000" y="304800"/>
            <a:ext cx="7772400" cy="1143000"/>
          </a:xfrm>
        </p:spPr>
        <p:txBody>
          <a:bodyPr/>
          <a:lstStyle/>
          <a:p>
            <a:pPr eaLnBrk="1" hangingPunct="1"/>
            <a:r>
              <a:rPr lang="en-US" smtClean="0"/>
              <a:t>5. In the next moment, the </a:t>
            </a:r>
            <a:r>
              <a:rPr lang="en-US" smtClean="0">
                <a:solidFill>
                  <a:srgbClr val="33CC33"/>
                </a:solidFill>
              </a:rPr>
              <a:t>KE </a:t>
            </a:r>
            <a:r>
              <a:rPr lang="en-US" smtClean="0">
                <a:solidFill>
                  <a:schemeClr val="tx1"/>
                </a:solidFill>
              </a:rPr>
              <a:t>piece of the pie gets larger, then</a:t>
            </a:r>
            <a:endParaRPr lang="en-US" smtClean="0">
              <a:solidFill>
                <a:srgbClr val="33CC33"/>
              </a:solidFill>
            </a:endParaRPr>
          </a:p>
        </p:txBody>
      </p:sp>
      <p:sp>
        <p:nvSpPr>
          <p:cNvPr id="17412" name="Rectangle 3"/>
          <p:cNvSpPr>
            <a:spLocks noGrp="1" noChangeArrowheads="1"/>
          </p:cNvSpPr>
          <p:nvPr>
            <p:ph type="body" idx="1"/>
          </p:nvPr>
        </p:nvSpPr>
        <p:spPr>
          <a:xfrm>
            <a:off x="609600" y="4419600"/>
            <a:ext cx="8153400" cy="1524000"/>
          </a:xfrm>
        </p:spPr>
        <p:txBody>
          <a:bodyPr/>
          <a:lstStyle/>
          <a:p>
            <a:pPr marL="609600" indent="-609600" eaLnBrk="1" hangingPunct="1">
              <a:lnSpc>
                <a:spcPct val="90000"/>
              </a:lnSpc>
              <a:buFontTx/>
              <a:buAutoNum type="alphaUcPeriod"/>
            </a:pPr>
            <a:r>
              <a:rPr lang="en-US" smtClean="0"/>
              <a:t>The Skater is going up hill (left)</a:t>
            </a:r>
          </a:p>
          <a:p>
            <a:pPr marL="609600" indent="-609600" eaLnBrk="1" hangingPunct="1">
              <a:lnSpc>
                <a:spcPct val="90000"/>
              </a:lnSpc>
              <a:buFontTx/>
              <a:buAutoNum type="alphaUcPeriod"/>
            </a:pPr>
            <a:r>
              <a:rPr lang="en-US" smtClean="0"/>
              <a:t>The Skater is going down hill (right)</a:t>
            </a:r>
          </a:p>
          <a:p>
            <a:pPr marL="609600" indent="-609600" eaLnBrk="1" hangingPunct="1">
              <a:lnSpc>
                <a:spcPct val="90000"/>
              </a:lnSpc>
              <a:buFontTx/>
              <a:buAutoNum type="alphaUcPeriod"/>
            </a:pPr>
            <a:r>
              <a:rPr lang="en-US" smtClean="0"/>
              <a:t>There is no way to tell</a:t>
            </a:r>
          </a:p>
        </p:txBody>
      </p:sp>
      <p:graphicFrame>
        <p:nvGraphicFramePr>
          <p:cNvPr id="17410" name="Object 4"/>
          <p:cNvGraphicFramePr>
            <a:graphicFrameLocks noChangeAspect="1"/>
          </p:cNvGraphicFramePr>
          <p:nvPr/>
        </p:nvGraphicFramePr>
        <p:xfrm>
          <a:off x="1447800" y="1600200"/>
          <a:ext cx="5527675" cy="2674938"/>
        </p:xfrm>
        <a:graphic>
          <a:graphicData uri="http://schemas.openxmlformats.org/presentationml/2006/ole">
            <mc:AlternateContent xmlns:mc="http://schemas.openxmlformats.org/markup-compatibility/2006">
              <mc:Choice xmlns:v="urn:schemas-microsoft-com:vml" Requires="v">
                <p:oleObj spid="_x0000_s134154" name="Bitmap Image" r:id="rId4" imgW="6332769" imgH="3063506" progId="PBrush">
                  <p:embed/>
                </p:oleObj>
              </mc:Choice>
              <mc:Fallback>
                <p:oleObj name="Bitmap Image" r:id="rId4" imgW="6332769" imgH="306350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600200"/>
                        <a:ext cx="5527675" cy="267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541309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228600"/>
            <a:ext cx="7772400" cy="1143000"/>
          </a:xfrm>
        </p:spPr>
        <p:txBody>
          <a:bodyPr/>
          <a:lstStyle/>
          <a:p>
            <a:pPr eaLnBrk="1" hangingPunct="1"/>
            <a:r>
              <a:rPr lang="en-US" sz="4000" smtClean="0"/>
              <a:t>6. In the next moment, the </a:t>
            </a:r>
            <a:r>
              <a:rPr lang="en-US" sz="4000" smtClean="0">
                <a:solidFill>
                  <a:srgbClr val="33CC33"/>
                </a:solidFill>
              </a:rPr>
              <a:t>KE </a:t>
            </a:r>
            <a:r>
              <a:rPr lang="en-US" sz="4000" smtClean="0">
                <a:solidFill>
                  <a:schemeClr val="tx1"/>
                </a:solidFill>
              </a:rPr>
              <a:t>piece of the pie gets larger, then</a:t>
            </a:r>
          </a:p>
        </p:txBody>
      </p:sp>
      <p:sp>
        <p:nvSpPr>
          <p:cNvPr id="18436" name="Rectangle 3"/>
          <p:cNvSpPr>
            <a:spLocks noGrp="1" noChangeArrowheads="1"/>
          </p:cNvSpPr>
          <p:nvPr>
            <p:ph type="body" idx="1"/>
          </p:nvPr>
        </p:nvSpPr>
        <p:spPr>
          <a:xfrm>
            <a:off x="838200" y="4038600"/>
            <a:ext cx="7772400" cy="2667000"/>
          </a:xfrm>
        </p:spPr>
        <p:txBody>
          <a:bodyPr/>
          <a:lstStyle/>
          <a:p>
            <a:pPr marL="609600" indent="-609600" eaLnBrk="1" hangingPunct="1">
              <a:buFontTx/>
              <a:buAutoNum type="alphaUcPeriod"/>
            </a:pPr>
            <a:r>
              <a:rPr lang="en-US" sz="3600" smtClean="0"/>
              <a:t>The </a:t>
            </a:r>
            <a:r>
              <a:rPr lang="en-US" sz="3600" smtClean="0">
                <a:solidFill>
                  <a:srgbClr val="3333CC"/>
                </a:solidFill>
              </a:rPr>
              <a:t>PE </a:t>
            </a:r>
            <a:r>
              <a:rPr lang="en-US" sz="3600" smtClean="0"/>
              <a:t>part stays the same</a:t>
            </a:r>
            <a:endParaRPr lang="en-US" sz="3600" smtClean="0">
              <a:solidFill>
                <a:srgbClr val="3333CC"/>
              </a:solidFill>
            </a:endParaRPr>
          </a:p>
          <a:p>
            <a:pPr marL="609600" indent="-609600" eaLnBrk="1" hangingPunct="1">
              <a:buFontTx/>
              <a:buAutoNum type="alphaUcPeriod"/>
            </a:pPr>
            <a:r>
              <a:rPr lang="en-US" sz="3600" smtClean="0"/>
              <a:t>The </a:t>
            </a:r>
            <a:r>
              <a:rPr lang="en-US" sz="3600" smtClean="0">
                <a:solidFill>
                  <a:srgbClr val="3333CC"/>
                </a:solidFill>
              </a:rPr>
              <a:t>PE </a:t>
            </a:r>
            <a:r>
              <a:rPr lang="en-US" sz="3600" smtClean="0"/>
              <a:t>part gets larger too </a:t>
            </a:r>
          </a:p>
          <a:p>
            <a:pPr marL="609600" indent="-609600" eaLnBrk="1" hangingPunct="1">
              <a:buFontTx/>
              <a:buAutoNum type="alphaUcPeriod"/>
            </a:pPr>
            <a:r>
              <a:rPr lang="en-US" sz="3600" smtClean="0"/>
              <a:t>The </a:t>
            </a:r>
            <a:r>
              <a:rPr lang="en-US" sz="3600" smtClean="0">
                <a:solidFill>
                  <a:srgbClr val="3333CC"/>
                </a:solidFill>
              </a:rPr>
              <a:t>PE </a:t>
            </a:r>
            <a:r>
              <a:rPr lang="en-US" sz="3600" smtClean="0"/>
              <a:t>part gets smaller</a:t>
            </a:r>
          </a:p>
          <a:p>
            <a:pPr marL="609600" indent="-609600" eaLnBrk="1" hangingPunct="1">
              <a:buFontTx/>
              <a:buAutoNum type="alphaUcPeriod"/>
            </a:pPr>
            <a:r>
              <a:rPr lang="en-US" sz="3600" smtClean="0"/>
              <a:t>There is no way to tell</a:t>
            </a:r>
          </a:p>
        </p:txBody>
      </p:sp>
      <p:graphicFrame>
        <p:nvGraphicFramePr>
          <p:cNvPr id="18434" name="Object 4"/>
          <p:cNvGraphicFramePr>
            <a:graphicFrameLocks noChangeAspect="1"/>
          </p:cNvGraphicFramePr>
          <p:nvPr/>
        </p:nvGraphicFramePr>
        <p:xfrm>
          <a:off x="1447800" y="1447800"/>
          <a:ext cx="5527675" cy="2674938"/>
        </p:xfrm>
        <a:graphic>
          <a:graphicData uri="http://schemas.openxmlformats.org/presentationml/2006/ole">
            <mc:AlternateContent xmlns:mc="http://schemas.openxmlformats.org/markup-compatibility/2006">
              <mc:Choice xmlns:v="urn:schemas-microsoft-com:vml" Requires="v">
                <p:oleObj spid="_x0000_s135178" name="Bitmap Image" r:id="rId4" imgW="6332769" imgH="3063506" progId="PBrush">
                  <p:embed/>
                </p:oleObj>
              </mc:Choice>
              <mc:Fallback>
                <p:oleObj name="Bitmap Image" r:id="rId4" imgW="6332769" imgH="306350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447800"/>
                        <a:ext cx="5527675" cy="267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687993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sz="4000" smtClean="0"/>
              <a:t>7. In the next moment, the </a:t>
            </a:r>
            <a:r>
              <a:rPr lang="en-US" sz="4000" smtClean="0">
                <a:solidFill>
                  <a:srgbClr val="33CC33"/>
                </a:solidFill>
              </a:rPr>
              <a:t>KE </a:t>
            </a:r>
            <a:r>
              <a:rPr lang="en-US" sz="4000" smtClean="0">
                <a:solidFill>
                  <a:schemeClr val="tx1"/>
                </a:solidFill>
              </a:rPr>
              <a:t>piece of the pie gets larger, then</a:t>
            </a:r>
          </a:p>
        </p:txBody>
      </p:sp>
      <p:sp>
        <p:nvSpPr>
          <p:cNvPr id="19460" name="Rectangle 3"/>
          <p:cNvSpPr>
            <a:spLocks noGrp="1" noChangeArrowheads="1"/>
          </p:cNvSpPr>
          <p:nvPr>
            <p:ph type="body" idx="1"/>
          </p:nvPr>
        </p:nvSpPr>
        <p:spPr>
          <a:xfrm>
            <a:off x="685800" y="4648200"/>
            <a:ext cx="7772400" cy="1905000"/>
          </a:xfrm>
        </p:spPr>
        <p:txBody>
          <a:bodyPr/>
          <a:lstStyle/>
          <a:p>
            <a:pPr marL="609600" indent="-609600" eaLnBrk="1" hangingPunct="1">
              <a:buFontTx/>
              <a:buAutoNum type="alphaUcPeriod"/>
            </a:pPr>
            <a:r>
              <a:rPr lang="en-US" smtClean="0"/>
              <a:t>The Skater will be going faster</a:t>
            </a:r>
          </a:p>
          <a:p>
            <a:pPr marL="609600" indent="-609600" eaLnBrk="1" hangingPunct="1">
              <a:buFontTx/>
              <a:buAutoNum type="alphaUcPeriod"/>
            </a:pPr>
            <a:r>
              <a:rPr lang="en-US" smtClean="0"/>
              <a:t>The Skater will be going slower</a:t>
            </a:r>
          </a:p>
          <a:p>
            <a:pPr marL="609600" indent="-609600" eaLnBrk="1" hangingPunct="1">
              <a:buFontTx/>
              <a:buAutoNum type="alphaUcPeriod"/>
            </a:pPr>
            <a:r>
              <a:rPr lang="en-US" smtClean="0"/>
              <a:t>There is no way to tell</a:t>
            </a:r>
          </a:p>
        </p:txBody>
      </p:sp>
      <p:graphicFrame>
        <p:nvGraphicFramePr>
          <p:cNvPr id="19458" name="Object 1024"/>
          <p:cNvGraphicFramePr>
            <a:graphicFrameLocks noChangeAspect="1"/>
          </p:cNvGraphicFramePr>
          <p:nvPr/>
        </p:nvGraphicFramePr>
        <p:xfrm>
          <a:off x="1447800" y="1905000"/>
          <a:ext cx="5527675" cy="2674938"/>
        </p:xfrm>
        <a:graphic>
          <a:graphicData uri="http://schemas.openxmlformats.org/presentationml/2006/ole">
            <mc:AlternateContent xmlns:mc="http://schemas.openxmlformats.org/markup-compatibility/2006">
              <mc:Choice xmlns:v="urn:schemas-microsoft-com:vml" Requires="v">
                <p:oleObj spid="_x0000_s136202" name="Bitmap Image" r:id="rId4" imgW="6332769" imgH="3063506" progId="PBrush">
                  <p:embed/>
                </p:oleObj>
              </mc:Choice>
              <mc:Fallback>
                <p:oleObj name="Bitmap Image" r:id="rId4" imgW="6332769" imgH="306350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905000"/>
                        <a:ext cx="5527675" cy="267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942086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304800" y="381000"/>
            <a:ext cx="8153400" cy="1143000"/>
          </a:xfrm>
        </p:spPr>
        <p:txBody>
          <a:bodyPr/>
          <a:lstStyle/>
          <a:p>
            <a:pPr algn="l" eaLnBrk="1" hangingPunct="1"/>
            <a:r>
              <a:rPr lang="en-US" sz="3500" smtClean="0"/>
              <a:t>1. The dotted line on the chart shows the energy of the Skater, where could she be on the track?</a:t>
            </a:r>
          </a:p>
        </p:txBody>
      </p:sp>
      <p:graphicFrame>
        <p:nvGraphicFramePr>
          <p:cNvPr id="20482" name="Object 0"/>
          <p:cNvGraphicFramePr>
            <a:graphicFrameLocks noChangeAspect="1"/>
          </p:cNvGraphicFramePr>
          <p:nvPr/>
        </p:nvGraphicFramePr>
        <p:xfrm>
          <a:off x="228600" y="2362200"/>
          <a:ext cx="3962400" cy="3368675"/>
        </p:xfrm>
        <a:graphic>
          <a:graphicData uri="http://schemas.openxmlformats.org/presentationml/2006/ole">
            <mc:AlternateContent xmlns:mc="http://schemas.openxmlformats.org/markup-compatibility/2006">
              <mc:Choice xmlns:v="urn:schemas-microsoft-com:vml" Requires="v">
                <p:oleObj spid="_x0000_s137234" name="Bitmap Image" r:id="rId4" imgW="3048264" imgH="2591025" progId="PBrush">
                  <p:embed/>
                </p:oleObj>
              </mc:Choice>
              <mc:Fallback>
                <p:oleObj name="Bitmap Image" r:id="rId4" imgW="3048264" imgH="2591025"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362200"/>
                        <a:ext cx="3962400"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485" name="Group 4"/>
          <p:cNvGrpSpPr>
            <a:grpSpLocks/>
          </p:cNvGrpSpPr>
          <p:nvPr/>
        </p:nvGrpSpPr>
        <p:grpSpPr bwMode="auto">
          <a:xfrm>
            <a:off x="4267200" y="2209800"/>
            <a:ext cx="4876800" cy="3624263"/>
            <a:chOff x="2160" y="1824"/>
            <a:chExt cx="3264" cy="2283"/>
          </a:xfrm>
        </p:grpSpPr>
        <p:graphicFrame>
          <p:nvGraphicFramePr>
            <p:cNvPr id="20483" name="Object 1"/>
            <p:cNvGraphicFramePr>
              <a:graphicFrameLocks noChangeAspect="1"/>
            </p:cNvGraphicFramePr>
            <p:nvPr/>
          </p:nvGraphicFramePr>
          <p:xfrm>
            <a:off x="2160" y="1824"/>
            <a:ext cx="3264" cy="2283"/>
          </p:xfrm>
          <a:graphic>
            <a:graphicData uri="http://schemas.openxmlformats.org/presentationml/2006/ole">
              <mc:AlternateContent xmlns:mc="http://schemas.openxmlformats.org/markup-compatibility/2006">
                <mc:Choice xmlns:v="urn:schemas-microsoft-com:vml" Requires="v">
                  <p:oleObj spid="_x0000_s137235" name="Bitmap Image" r:id="rId6" imgW="3322608" imgH="2324301" progId="PBrush">
                    <p:embed/>
                  </p:oleObj>
                </mc:Choice>
                <mc:Fallback>
                  <p:oleObj name="Bitmap Image" r:id="rId6" imgW="3322608" imgH="2324301"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 y="1824"/>
                          <a:ext cx="3264" cy="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6" name="Text Box 6"/>
            <p:cNvSpPr txBox="1">
              <a:spLocks noChangeArrowheads="1"/>
            </p:cNvSpPr>
            <p:nvPr/>
          </p:nvSpPr>
          <p:spPr bwMode="auto">
            <a:xfrm>
              <a:off x="2160" y="2208"/>
              <a:ext cx="240" cy="288"/>
            </a:xfrm>
            <a:prstGeom prst="rect">
              <a:avLst/>
            </a:prstGeom>
            <a:noFill/>
            <a:ln w="9525">
              <a:noFill/>
              <a:miter lim="800000"/>
              <a:headEnd/>
              <a:tailEnd/>
            </a:ln>
          </p:spPr>
          <p:txBody>
            <a:bodyPr>
              <a:spAutoFit/>
            </a:bodyPr>
            <a:lstStyle/>
            <a:p>
              <a:pPr>
                <a:spcBef>
                  <a:spcPct val="50000"/>
                </a:spcBef>
              </a:pPr>
              <a:r>
                <a:rPr lang="en-US"/>
                <a:t>A</a:t>
              </a:r>
            </a:p>
          </p:txBody>
        </p:sp>
        <p:sp>
          <p:nvSpPr>
            <p:cNvPr id="20487" name="Text Box 7"/>
            <p:cNvSpPr txBox="1">
              <a:spLocks noChangeArrowheads="1"/>
            </p:cNvSpPr>
            <p:nvPr/>
          </p:nvSpPr>
          <p:spPr bwMode="auto">
            <a:xfrm>
              <a:off x="2352" y="2784"/>
              <a:ext cx="288" cy="288"/>
            </a:xfrm>
            <a:prstGeom prst="rect">
              <a:avLst/>
            </a:prstGeom>
            <a:noFill/>
            <a:ln w="9525">
              <a:noFill/>
              <a:miter lim="800000"/>
              <a:headEnd/>
              <a:tailEnd/>
            </a:ln>
          </p:spPr>
          <p:txBody>
            <a:bodyPr>
              <a:spAutoFit/>
            </a:bodyPr>
            <a:lstStyle/>
            <a:p>
              <a:pPr>
                <a:spcBef>
                  <a:spcPct val="50000"/>
                </a:spcBef>
              </a:pPr>
              <a:r>
                <a:rPr lang="en-US"/>
                <a:t>B</a:t>
              </a:r>
            </a:p>
          </p:txBody>
        </p:sp>
        <p:sp>
          <p:nvSpPr>
            <p:cNvPr id="20488" name="Text Box 8"/>
            <p:cNvSpPr txBox="1">
              <a:spLocks noChangeArrowheads="1"/>
            </p:cNvSpPr>
            <p:nvPr/>
          </p:nvSpPr>
          <p:spPr bwMode="auto">
            <a:xfrm>
              <a:off x="2640" y="3264"/>
              <a:ext cx="240" cy="288"/>
            </a:xfrm>
            <a:prstGeom prst="rect">
              <a:avLst/>
            </a:prstGeom>
            <a:noFill/>
            <a:ln w="9525">
              <a:noFill/>
              <a:miter lim="800000"/>
              <a:headEnd/>
              <a:tailEnd/>
            </a:ln>
          </p:spPr>
          <p:txBody>
            <a:bodyPr>
              <a:spAutoFit/>
            </a:bodyPr>
            <a:lstStyle/>
            <a:p>
              <a:pPr>
                <a:spcBef>
                  <a:spcPct val="50000"/>
                </a:spcBef>
              </a:pPr>
              <a:r>
                <a:rPr lang="en-US"/>
                <a:t>C</a:t>
              </a:r>
            </a:p>
          </p:txBody>
        </p:sp>
        <p:sp>
          <p:nvSpPr>
            <p:cNvPr id="20489" name="Text Box 9"/>
            <p:cNvSpPr txBox="1">
              <a:spLocks noChangeArrowheads="1"/>
            </p:cNvSpPr>
            <p:nvPr/>
          </p:nvSpPr>
          <p:spPr bwMode="auto">
            <a:xfrm>
              <a:off x="3360" y="3504"/>
              <a:ext cx="288" cy="288"/>
            </a:xfrm>
            <a:prstGeom prst="rect">
              <a:avLst/>
            </a:prstGeom>
            <a:noFill/>
            <a:ln w="9525">
              <a:noFill/>
              <a:miter lim="800000"/>
              <a:headEnd/>
              <a:tailEnd/>
            </a:ln>
          </p:spPr>
          <p:txBody>
            <a:bodyPr>
              <a:spAutoFit/>
            </a:bodyPr>
            <a:lstStyle/>
            <a:p>
              <a:pPr>
                <a:spcBef>
                  <a:spcPct val="50000"/>
                </a:spcBef>
              </a:pPr>
              <a:r>
                <a:rPr lang="en-US"/>
                <a:t>D</a:t>
              </a:r>
            </a:p>
          </p:txBody>
        </p:sp>
        <p:sp>
          <p:nvSpPr>
            <p:cNvPr id="20490" name="Text Box 10"/>
            <p:cNvSpPr txBox="1">
              <a:spLocks noChangeArrowheads="1"/>
            </p:cNvSpPr>
            <p:nvPr/>
          </p:nvSpPr>
          <p:spPr bwMode="auto">
            <a:xfrm>
              <a:off x="3696" y="3648"/>
              <a:ext cx="240" cy="288"/>
            </a:xfrm>
            <a:prstGeom prst="rect">
              <a:avLst/>
            </a:prstGeom>
            <a:noFill/>
            <a:ln w="9525">
              <a:noFill/>
              <a:miter lim="800000"/>
              <a:headEnd/>
              <a:tailEnd/>
            </a:ln>
          </p:spPr>
          <p:txBody>
            <a:bodyPr>
              <a:spAutoFit/>
            </a:bodyPr>
            <a:lstStyle/>
            <a:p>
              <a:pPr>
                <a:spcBef>
                  <a:spcPct val="50000"/>
                </a:spcBef>
              </a:pPr>
              <a:r>
                <a:rPr lang="en-US"/>
                <a:t>E</a:t>
              </a:r>
            </a:p>
          </p:txBody>
        </p:sp>
      </p:grpSp>
    </p:spTree>
    <p:extLst>
      <p:ext uri="{BB962C8B-B14F-4D97-AF65-F5344CB8AC3E}">
        <p14:creationId xmlns:p14="http://schemas.microsoft.com/office/powerpoint/2010/main" val="29959449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2590800" y="381000"/>
            <a:ext cx="5867400" cy="1371600"/>
          </a:xfrm>
        </p:spPr>
        <p:txBody>
          <a:bodyPr/>
          <a:lstStyle/>
          <a:p>
            <a:pPr eaLnBrk="1" hangingPunct="1"/>
            <a:r>
              <a:rPr lang="en-US" sz="3500" smtClean="0"/>
              <a:t>2. The bar graph shows the energy of the Skater, where could she be on the track?</a:t>
            </a:r>
          </a:p>
        </p:txBody>
      </p:sp>
      <p:graphicFrame>
        <p:nvGraphicFramePr>
          <p:cNvPr id="21506" name="Object 3"/>
          <p:cNvGraphicFramePr>
            <a:graphicFrameLocks noChangeAspect="1"/>
          </p:cNvGraphicFramePr>
          <p:nvPr/>
        </p:nvGraphicFramePr>
        <p:xfrm>
          <a:off x="304800" y="152400"/>
          <a:ext cx="2146300" cy="6705600"/>
        </p:xfrm>
        <a:graphic>
          <a:graphicData uri="http://schemas.openxmlformats.org/presentationml/2006/ole">
            <mc:AlternateContent xmlns:mc="http://schemas.openxmlformats.org/markup-compatibility/2006">
              <mc:Choice xmlns:v="urn:schemas-microsoft-com:vml" Requires="v">
                <p:oleObj spid="_x0000_s138258" name="Bitmap Image" r:id="rId4" imgW="1523810" imgH="4762913" progId="PBrush">
                  <p:embed/>
                </p:oleObj>
              </mc:Choice>
              <mc:Fallback>
                <p:oleObj name="Bitmap Image" r:id="rId4" imgW="1523810" imgH="476291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
                        <a:ext cx="21463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509" name="Group 4"/>
          <p:cNvGrpSpPr>
            <a:grpSpLocks/>
          </p:cNvGrpSpPr>
          <p:nvPr/>
        </p:nvGrpSpPr>
        <p:grpSpPr bwMode="auto">
          <a:xfrm>
            <a:off x="3429000" y="2209800"/>
            <a:ext cx="4876800" cy="3624263"/>
            <a:chOff x="2160" y="1824"/>
            <a:chExt cx="3264" cy="2283"/>
          </a:xfrm>
        </p:grpSpPr>
        <p:graphicFrame>
          <p:nvGraphicFramePr>
            <p:cNvPr id="21507" name="Object 5"/>
            <p:cNvGraphicFramePr>
              <a:graphicFrameLocks noChangeAspect="1"/>
            </p:cNvGraphicFramePr>
            <p:nvPr/>
          </p:nvGraphicFramePr>
          <p:xfrm>
            <a:off x="2160" y="1824"/>
            <a:ext cx="3264" cy="2283"/>
          </p:xfrm>
          <a:graphic>
            <a:graphicData uri="http://schemas.openxmlformats.org/presentationml/2006/ole">
              <mc:AlternateContent xmlns:mc="http://schemas.openxmlformats.org/markup-compatibility/2006">
                <mc:Choice xmlns:v="urn:schemas-microsoft-com:vml" Requires="v">
                  <p:oleObj spid="_x0000_s138259" name="Bitmap Image" r:id="rId6" imgW="3322608" imgH="2324301" progId="PBrush">
                    <p:embed/>
                  </p:oleObj>
                </mc:Choice>
                <mc:Fallback>
                  <p:oleObj name="Bitmap Image" r:id="rId6" imgW="3322608" imgH="2324301"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 y="1824"/>
                          <a:ext cx="3264" cy="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0" name="Text Box 6"/>
            <p:cNvSpPr txBox="1">
              <a:spLocks noChangeArrowheads="1"/>
            </p:cNvSpPr>
            <p:nvPr/>
          </p:nvSpPr>
          <p:spPr bwMode="auto">
            <a:xfrm>
              <a:off x="2160" y="2208"/>
              <a:ext cx="240" cy="288"/>
            </a:xfrm>
            <a:prstGeom prst="rect">
              <a:avLst/>
            </a:prstGeom>
            <a:noFill/>
            <a:ln w="9525">
              <a:noFill/>
              <a:miter lim="800000"/>
              <a:headEnd/>
              <a:tailEnd/>
            </a:ln>
          </p:spPr>
          <p:txBody>
            <a:bodyPr>
              <a:spAutoFit/>
            </a:bodyPr>
            <a:lstStyle/>
            <a:p>
              <a:pPr>
                <a:spcBef>
                  <a:spcPct val="50000"/>
                </a:spcBef>
              </a:pPr>
              <a:r>
                <a:rPr lang="en-US"/>
                <a:t>A</a:t>
              </a:r>
            </a:p>
          </p:txBody>
        </p:sp>
        <p:sp>
          <p:nvSpPr>
            <p:cNvPr id="21511" name="Text Box 7"/>
            <p:cNvSpPr txBox="1">
              <a:spLocks noChangeArrowheads="1"/>
            </p:cNvSpPr>
            <p:nvPr/>
          </p:nvSpPr>
          <p:spPr bwMode="auto">
            <a:xfrm>
              <a:off x="2352" y="2784"/>
              <a:ext cx="288" cy="288"/>
            </a:xfrm>
            <a:prstGeom prst="rect">
              <a:avLst/>
            </a:prstGeom>
            <a:noFill/>
            <a:ln w="9525">
              <a:noFill/>
              <a:miter lim="800000"/>
              <a:headEnd/>
              <a:tailEnd/>
            </a:ln>
          </p:spPr>
          <p:txBody>
            <a:bodyPr>
              <a:spAutoFit/>
            </a:bodyPr>
            <a:lstStyle/>
            <a:p>
              <a:pPr>
                <a:spcBef>
                  <a:spcPct val="50000"/>
                </a:spcBef>
              </a:pPr>
              <a:r>
                <a:rPr lang="en-US"/>
                <a:t>B</a:t>
              </a:r>
            </a:p>
          </p:txBody>
        </p:sp>
        <p:sp>
          <p:nvSpPr>
            <p:cNvPr id="21512" name="Text Box 8"/>
            <p:cNvSpPr txBox="1">
              <a:spLocks noChangeArrowheads="1"/>
            </p:cNvSpPr>
            <p:nvPr/>
          </p:nvSpPr>
          <p:spPr bwMode="auto">
            <a:xfrm>
              <a:off x="2640" y="3264"/>
              <a:ext cx="240" cy="288"/>
            </a:xfrm>
            <a:prstGeom prst="rect">
              <a:avLst/>
            </a:prstGeom>
            <a:noFill/>
            <a:ln w="9525">
              <a:noFill/>
              <a:miter lim="800000"/>
              <a:headEnd/>
              <a:tailEnd/>
            </a:ln>
          </p:spPr>
          <p:txBody>
            <a:bodyPr>
              <a:spAutoFit/>
            </a:bodyPr>
            <a:lstStyle/>
            <a:p>
              <a:pPr>
                <a:spcBef>
                  <a:spcPct val="50000"/>
                </a:spcBef>
              </a:pPr>
              <a:r>
                <a:rPr lang="en-US"/>
                <a:t>C</a:t>
              </a:r>
            </a:p>
          </p:txBody>
        </p:sp>
        <p:sp>
          <p:nvSpPr>
            <p:cNvPr id="21513" name="Text Box 9"/>
            <p:cNvSpPr txBox="1">
              <a:spLocks noChangeArrowheads="1"/>
            </p:cNvSpPr>
            <p:nvPr/>
          </p:nvSpPr>
          <p:spPr bwMode="auto">
            <a:xfrm>
              <a:off x="3360" y="3504"/>
              <a:ext cx="288" cy="288"/>
            </a:xfrm>
            <a:prstGeom prst="rect">
              <a:avLst/>
            </a:prstGeom>
            <a:noFill/>
            <a:ln w="9525">
              <a:noFill/>
              <a:miter lim="800000"/>
              <a:headEnd/>
              <a:tailEnd/>
            </a:ln>
          </p:spPr>
          <p:txBody>
            <a:bodyPr>
              <a:spAutoFit/>
            </a:bodyPr>
            <a:lstStyle/>
            <a:p>
              <a:pPr>
                <a:spcBef>
                  <a:spcPct val="50000"/>
                </a:spcBef>
              </a:pPr>
              <a:r>
                <a:rPr lang="en-US"/>
                <a:t>D</a:t>
              </a:r>
            </a:p>
          </p:txBody>
        </p:sp>
        <p:sp>
          <p:nvSpPr>
            <p:cNvPr id="21514" name="Text Box 10"/>
            <p:cNvSpPr txBox="1">
              <a:spLocks noChangeArrowheads="1"/>
            </p:cNvSpPr>
            <p:nvPr/>
          </p:nvSpPr>
          <p:spPr bwMode="auto">
            <a:xfrm>
              <a:off x="3696" y="3648"/>
              <a:ext cx="240" cy="288"/>
            </a:xfrm>
            <a:prstGeom prst="rect">
              <a:avLst/>
            </a:prstGeom>
            <a:noFill/>
            <a:ln w="9525">
              <a:noFill/>
              <a:miter lim="800000"/>
              <a:headEnd/>
              <a:tailEnd/>
            </a:ln>
          </p:spPr>
          <p:txBody>
            <a:bodyPr>
              <a:spAutoFit/>
            </a:bodyPr>
            <a:lstStyle/>
            <a:p>
              <a:pPr>
                <a:spcBef>
                  <a:spcPct val="50000"/>
                </a:spcBef>
              </a:pPr>
              <a:r>
                <a:rPr lang="en-US"/>
                <a:t>E</a:t>
              </a:r>
            </a:p>
          </p:txBody>
        </p:sp>
      </p:grpSp>
    </p:spTree>
    <p:extLst>
      <p:ext uri="{BB962C8B-B14F-4D97-AF65-F5344CB8AC3E}">
        <p14:creationId xmlns:p14="http://schemas.microsoft.com/office/powerpoint/2010/main" val="41463150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p:txBody>
          <a:bodyPr/>
          <a:lstStyle/>
          <a:p>
            <a:pPr eaLnBrk="1" hangingPunct="1"/>
            <a:r>
              <a:rPr lang="en-US" sz="3500" smtClean="0"/>
              <a:t>3. The pie graph shows the energy of the Skater, where could she be on the track?</a:t>
            </a:r>
          </a:p>
        </p:txBody>
      </p:sp>
      <p:grpSp>
        <p:nvGrpSpPr>
          <p:cNvPr id="22533" name="Group 3"/>
          <p:cNvGrpSpPr>
            <a:grpSpLocks/>
          </p:cNvGrpSpPr>
          <p:nvPr/>
        </p:nvGrpSpPr>
        <p:grpSpPr bwMode="auto">
          <a:xfrm>
            <a:off x="3429000" y="2209800"/>
            <a:ext cx="4876800" cy="3624263"/>
            <a:chOff x="2160" y="1824"/>
            <a:chExt cx="3264" cy="2283"/>
          </a:xfrm>
        </p:grpSpPr>
        <p:graphicFrame>
          <p:nvGraphicFramePr>
            <p:cNvPr id="22531" name="Object 4"/>
            <p:cNvGraphicFramePr>
              <a:graphicFrameLocks noChangeAspect="1"/>
            </p:cNvGraphicFramePr>
            <p:nvPr/>
          </p:nvGraphicFramePr>
          <p:xfrm>
            <a:off x="2160" y="1824"/>
            <a:ext cx="3264" cy="2283"/>
          </p:xfrm>
          <a:graphic>
            <a:graphicData uri="http://schemas.openxmlformats.org/presentationml/2006/ole">
              <mc:AlternateContent xmlns:mc="http://schemas.openxmlformats.org/markup-compatibility/2006">
                <mc:Choice xmlns:v="urn:schemas-microsoft-com:vml" Requires="v">
                  <p:oleObj spid="_x0000_s139282" name="Bitmap Image" r:id="rId4" imgW="3322608" imgH="2324301" progId="PBrush">
                    <p:embed/>
                  </p:oleObj>
                </mc:Choice>
                <mc:Fallback>
                  <p:oleObj name="Bitmap Image" r:id="rId4" imgW="3322608" imgH="232430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1824"/>
                          <a:ext cx="3264" cy="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6" name="Text Box 5"/>
            <p:cNvSpPr txBox="1">
              <a:spLocks noChangeArrowheads="1"/>
            </p:cNvSpPr>
            <p:nvPr/>
          </p:nvSpPr>
          <p:spPr bwMode="auto">
            <a:xfrm>
              <a:off x="2160" y="2208"/>
              <a:ext cx="240" cy="288"/>
            </a:xfrm>
            <a:prstGeom prst="rect">
              <a:avLst/>
            </a:prstGeom>
            <a:noFill/>
            <a:ln w="9525">
              <a:noFill/>
              <a:miter lim="800000"/>
              <a:headEnd/>
              <a:tailEnd/>
            </a:ln>
          </p:spPr>
          <p:txBody>
            <a:bodyPr>
              <a:spAutoFit/>
            </a:bodyPr>
            <a:lstStyle/>
            <a:p>
              <a:pPr>
                <a:spcBef>
                  <a:spcPct val="50000"/>
                </a:spcBef>
              </a:pPr>
              <a:r>
                <a:rPr lang="en-US"/>
                <a:t>A</a:t>
              </a:r>
            </a:p>
          </p:txBody>
        </p:sp>
        <p:sp>
          <p:nvSpPr>
            <p:cNvPr id="22537" name="Text Box 6"/>
            <p:cNvSpPr txBox="1">
              <a:spLocks noChangeArrowheads="1"/>
            </p:cNvSpPr>
            <p:nvPr/>
          </p:nvSpPr>
          <p:spPr bwMode="auto">
            <a:xfrm>
              <a:off x="2352" y="2784"/>
              <a:ext cx="288" cy="288"/>
            </a:xfrm>
            <a:prstGeom prst="rect">
              <a:avLst/>
            </a:prstGeom>
            <a:noFill/>
            <a:ln w="9525">
              <a:noFill/>
              <a:miter lim="800000"/>
              <a:headEnd/>
              <a:tailEnd/>
            </a:ln>
          </p:spPr>
          <p:txBody>
            <a:bodyPr>
              <a:spAutoFit/>
            </a:bodyPr>
            <a:lstStyle/>
            <a:p>
              <a:pPr>
                <a:spcBef>
                  <a:spcPct val="50000"/>
                </a:spcBef>
              </a:pPr>
              <a:r>
                <a:rPr lang="en-US"/>
                <a:t>B</a:t>
              </a:r>
            </a:p>
          </p:txBody>
        </p:sp>
        <p:sp>
          <p:nvSpPr>
            <p:cNvPr id="22538" name="Text Box 7"/>
            <p:cNvSpPr txBox="1">
              <a:spLocks noChangeArrowheads="1"/>
            </p:cNvSpPr>
            <p:nvPr/>
          </p:nvSpPr>
          <p:spPr bwMode="auto">
            <a:xfrm>
              <a:off x="2640" y="3264"/>
              <a:ext cx="240" cy="288"/>
            </a:xfrm>
            <a:prstGeom prst="rect">
              <a:avLst/>
            </a:prstGeom>
            <a:noFill/>
            <a:ln w="9525">
              <a:noFill/>
              <a:miter lim="800000"/>
              <a:headEnd/>
              <a:tailEnd/>
            </a:ln>
          </p:spPr>
          <p:txBody>
            <a:bodyPr>
              <a:spAutoFit/>
            </a:bodyPr>
            <a:lstStyle/>
            <a:p>
              <a:pPr>
                <a:spcBef>
                  <a:spcPct val="50000"/>
                </a:spcBef>
              </a:pPr>
              <a:r>
                <a:rPr lang="en-US"/>
                <a:t>C</a:t>
              </a:r>
            </a:p>
          </p:txBody>
        </p:sp>
        <p:sp>
          <p:nvSpPr>
            <p:cNvPr id="22539" name="Text Box 8"/>
            <p:cNvSpPr txBox="1">
              <a:spLocks noChangeArrowheads="1"/>
            </p:cNvSpPr>
            <p:nvPr/>
          </p:nvSpPr>
          <p:spPr bwMode="auto">
            <a:xfrm>
              <a:off x="3360" y="3504"/>
              <a:ext cx="288" cy="288"/>
            </a:xfrm>
            <a:prstGeom prst="rect">
              <a:avLst/>
            </a:prstGeom>
            <a:noFill/>
            <a:ln w="9525">
              <a:noFill/>
              <a:miter lim="800000"/>
              <a:headEnd/>
              <a:tailEnd/>
            </a:ln>
          </p:spPr>
          <p:txBody>
            <a:bodyPr>
              <a:spAutoFit/>
            </a:bodyPr>
            <a:lstStyle/>
            <a:p>
              <a:pPr>
                <a:spcBef>
                  <a:spcPct val="50000"/>
                </a:spcBef>
              </a:pPr>
              <a:r>
                <a:rPr lang="en-US"/>
                <a:t>D</a:t>
              </a:r>
            </a:p>
          </p:txBody>
        </p:sp>
        <p:sp>
          <p:nvSpPr>
            <p:cNvPr id="22540" name="Text Box 9"/>
            <p:cNvSpPr txBox="1">
              <a:spLocks noChangeArrowheads="1"/>
            </p:cNvSpPr>
            <p:nvPr/>
          </p:nvSpPr>
          <p:spPr bwMode="auto">
            <a:xfrm>
              <a:off x="3696" y="3648"/>
              <a:ext cx="240" cy="288"/>
            </a:xfrm>
            <a:prstGeom prst="rect">
              <a:avLst/>
            </a:prstGeom>
            <a:noFill/>
            <a:ln w="9525">
              <a:noFill/>
              <a:miter lim="800000"/>
              <a:headEnd/>
              <a:tailEnd/>
            </a:ln>
          </p:spPr>
          <p:txBody>
            <a:bodyPr>
              <a:spAutoFit/>
            </a:bodyPr>
            <a:lstStyle/>
            <a:p>
              <a:pPr>
                <a:spcBef>
                  <a:spcPct val="50000"/>
                </a:spcBef>
              </a:pPr>
              <a:r>
                <a:rPr lang="en-US"/>
                <a:t>E</a:t>
              </a:r>
            </a:p>
          </p:txBody>
        </p:sp>
      </p:grpSp>
      <p:sp>
        <p:nvSpPr>
          <p:cNvPr id="22534" name="Text Box 10"/>
          <p:cNvSpPr txBox="1">
            <a:spLocks noChangeArrowheads="1"/>
          </p:cNvSpPr>
          <p:nvPr/>
        </p:nvSpPr>
        <p:spPr bwMode="auto">
          <a:xfrm>
            <a:off x="1143000" y="5181600"/>
            <a:ext cx="990600" cy="641350"/>
          </a:xfrm>
          <a:prstGeom prst="rect">
            <a:avLst/>
          </a:prstGeom>
          <a:noFill/>
          <a:ln w="9525">
            <a:noFill/>
            <a:miter lim="800000"/>
            <a:headEnd/>
            <a:tailEnd/>
          </a:ln>
        </p:spPr>
        <p:txBody>
          <a:bodyPr>
            <a:spAutoFit/>
          </a:bodyPr>
          <a:lstStyle/>
          <a:p>
            <a:pPr>
              <a:spcBef>
                <a:spcPct val="50000"/>
              </a:spcBef>
            </a:pPr>
            <a:r>
              <a:rPr lang="en-US" sz="3600">
                <a:solidFill>
                  <a:schemeClr val="accent2"/>
                </a:solidFill>
              </a:rPr>
              <a:t>PE</a:t>
            </a:r>
          </a:p>
        </p:txBody>
      </p:sp>
      <p:graphicFrame>
        <p:nvGraphicFramePr>
          <p:cNvPr id="22530" name="Object 11"/>
          <p:cNvGraphicFramePr>
            <a:graphicFrameLocks noChangeAspect="1"/>
          </p:cNvGraphicFramePr>
          <p:nvPr/>
        </p:nvGraphicFramePr>
        <p:xfrm>
          <a:off x="228600" y="2590800"/>
          <a:ext cx="2428875" cy="2438400"/>
        </p:xfrm>
        <a:graphic>
          <a:graphicData uri="http://schemas.openxmlformats.org/presentationml/2006/ole">
            <mc:AlternateContent xmlns:mc="http://schemas.openxmlformats.org/markup-compatibility/2006">
              <mc:Choice xmlns:v="urn:schemas-microsoft-com:vml" Requires="v">
                <p:oleObj spid="_x0000_s139283" name="Bitmap Image" r:id="rId6" imgW="1905165" imgH="1912786" progId="PBrush">
                  <p:embed/>
                </p:oleObj>
              </mc:Choice>
              <mc:Fallback>
                <p:oleObj name="Bitmap Image" r:id="rId6" imgW="1905165" imgH="191278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590800"/>
                        <a:ext cx="24288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5" name="Text Box 12"/>
          <p:cNvSpPr txBox="1">
            <a:spLocks noChangeArrowheads="1"/>
          </p:cNvSpPr>
          <p:nvPr/>
        </p:nvSpPr>
        <p:spPr bwMode="auto">
          <a:xfrm>
            <a:off x="2438400" y="2438400"/>
            <a:ext cx="838200" cy="641350"/>
          </a:xfrm>
          <a:prstGeom prst="rect">
            <a:avLst/>
          </a:prstGeom>
          <a:noFill/>
          <a:ln w="9525">
            <a:noFill/>
            <a:miter lim="800000"/>
            <a:headEnd/>
            <a:tailEnd/>
          </a:ln>
        </p:spPr>
        <p:txBody>
          <a:bodyPr>
            <a:spAutoFit/>
          </a:bodyPr>
          <a:lstStyle/>
          <a:p>
            <a:pPr>
              <a:spcBef>
                <a:spcPct val="50000"/>
              </a:spcBef>
            </a:pPr>
            <a:r>
              <a:rPr lang="en-US" sz="3600">
                <a:solidFill>
                  <a:srgbClr val="00CC00"/>
                </a:solidFill>
              </a:rPr>
              <a:t>KE</a:t>
            </a:r>
          </a:p>
        </p:txBody>
      </p:sp>
    </p:spTree>
    <p:extLst>
      <p:ext uri="{BB962C8B-B14F-4D97-AF65-F5344CB8AC3E}">
        <p14:creationId xmlns:p14="http://schemas.microsoft.com/office/powerpoint/2010/main" val="35427287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Rectangle 2"/>
          <p:cNvSpPr>
            <a:spLocks noGrp="1" noChangeArrowheads="1"/>
          </p:cNvSpPr>
          <p:nvPr>
            <p:ph type="title"/>
          </p:nvPr>
        </p:nvSpPr>
        <p:spPr>
          <a:xfrm>
            <a:off x="0" y="609600"/>
            <a:ext cx="9144000" cy="1143000"/>
          </a:xfrm>
        </p:spPr>
        <p:txBody>
          <a:bodyPr/>
          <a:lstStyle/>
          <a:p>
            <a:pPr eaLnBrk="1" hangingPunct="1"/>
            <a:r>
              <a:rPr lang="en-US" smtClean="0"/>
              <a:t>4. If the ball is at point 4, which chart could represent the ball’s energy?</a:t>
            </a:r>
          </a:p>
        </p:txBody>
      </p:sp>
      <p:grpSp>
        <p:nvGrpSpPr>
          <p:cNvPr id="23560" name="Group 3"/>
          <p:cNvGrpSpPr>
            <a:grpSpLocks/>
          </p:cNvGrpSpPr>
          <p:nvPr/>
        </p:nvGrpSpPr>
        <p:grpSpPr bwMode="auto">
          <a:xfrm>
            <a:off x="4000500" y="2701925"/>
            <a:ext cx="4762500" cy="3013075"/>
            <a:chOff x="6300" y="3960"/>
            <a:chExt cx="4320" cy="2490"/>
          </a:xfrm>
        </p:grpSpPr>
        <p:graphicFrame>
          <p:nvGraphicFramePr>
            <p:cNvPr id="23558" name="Object 4"/>
            <p:cNvGraphicFramePr>
              <a:graphicFrameLocks noChangeAspect="1"/>
            </p:cNvGraphicFramePr>
            <p:nvPr/>
          </p:nvGraphicFramePr>
          <p:xfrm>
            <a:off x="6300" y="3960"/>
            <a:ext cx="4320" cy="2490"/>
          </p:xfrm>
          <a:graphic>
            <a:graphicData uri="http://schemas.openxmlformats.org/presentationml/2006/ole">
              <mc:AlternateContent xmlns:mc="http://schemas.openxmlformats.org/markup-compatibility/2006">
                <mc:Choice xmlns:v="urn:schemas-microsoft-com:vml" Requires="v">
                  <p:oleObj spid="_x0000_s140330" name="Bitmap Image" r:id="rId4" imgW="5608806" imgH="3231160" progId="PBrush">
                    <p:embed/>
                  </p:oleObj>
                </mc:Choice>
                <mc:Fallback>
                  <p:oleObj name="Bitmap Image" r:id="rId4" imgW="5608806" imgH="323116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 y="3960"/>
                          <a:ext cx="4320" cy="24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3566" name="Group 5"/>
            <p:cNvGrpSpPr>
              <a:grpSpLocks/>
            </p:cNvGrpSpPr>
            <p:nvPr/>
          </p:nvGrpSpPr>
          <p:grpSpPr bwMode="auto">
            <a:xfrm>
              <a:off x="6660" y="4140"/>
              <a:ext cx="3780" cy="2160"/>
              <a:chOff x="6660" y="4140"/>
              <a:chExt cx="3780" cy="2160"/>
            </a:xfrm>
          </p:grpSpPr>
          <p:grpSp>
            <p:nvGrpSpPr>
              <p:cNvPr id="23567" name="Group 6"/>
              <p:cNvGrpSpPr>
                <a:grpSpLocks/>
              </p:cNvGrpSpPr>
              <p:nvPr/>
            </p:nvGrpSpPr>
            <p:grpSpPr bwMode="auto">
              <a:xfrm>
                <a:off x="6660" y="4140"/>
                <a:ext cx="3780" cy="2160"/>
                <a:chOff x="6660" y="4140"/>
                <a:chExt cx="3780" cy="2160"/>
              </a:xfrm>
            </p:grpSpPr>
            <p:sp>
              <p:nvSpPr>
                <p:cNvPr id="23570" name="Line 7"/>
                <p:cNvSpPr>
                  <a:spLocks noChangeShapeType="1"/>
                </p:cNvSpPr>
                <p:nvPr/>
              </p:nvSpPr>
              <p:spPr bwMode="auto">
                <a:xfrm>
                  <a:off x="7380" y="6120"/>
                  <a:ext cx="540" cy="0"/>
                </a:xfrm>
                <a:prstGeom prst="line">
                  <a:avLst/>
                </a:prstGeom>
                <a:noFill/>
                <a:ln w="9525">
                  <a:solidFill>
                    <a:srgbClr val="000000"/>
                  </a:solidFill>
                  <a:round/>
                  <a:headEnd/>
                  <a:tailEnd type="triangle" w="med" len="med"/>
                </a:ln>
              </p:spPr>
              <p:txBody>
                <a:bodyPr/>
                <a:lstStyle/>
                <a:p>
                  <a:endParaRPr lang="en-US"/>
                </a:p>
              </p:txBody>
            </p:sp>
            <p:sp>
              <p:nvSpPr>
                <p:cNvPr id="23571" name="Text Box 8"/>
                <p:cNvSpPr txBox="1">
                  <a:spLocks noChangeArrowheads="1"/>
                </p:cNvSpPr>
                <p:nvPr/>
              </p:nvSpPr>
              <p:spPr bwMode="auto">
                <a:xfrm>
                  <a:off x="7020" y="5760"/>
                  <a:ext cx="540" cy="540"/>
                </a:xfrm>
                <a:prstGeom prst="rect">
                  <a:avLst/>
                </a:prstGeom>
                <a:noFill/>
                <a:ln w="9525">
                  <a:noFill/>
                  <a:miter lim="800000"/>
                  <a:headEnd/>
                  <a:tailEnd/>
                </a:ln>
              </p:spPr>
              <p:txBody>
                <a:bodyPr/>
                <a:lstStyle/>
                <a:p>
                  <a:pPr eaLnBrk="0" hangingPunct="0"/>
                  <a:r>
                    <a:rPr lang="en-US" sz="1400"/>
                    <a:t>2</a:t>
                  </a:r>
                </a:p>
              </p:txBody>
            </p:sp>
            <p:grpSp>
              <p:nvGrpSpPr>
                <p:cNvPr id="23572" name="Group 9"/>
                <p:cNvGrpSpPr>
                  <a:grpSpLocks/>
                </p:cNvGrpSpPr>
                <p:nvPr/>
              </p:nvGrpSpPr>
              <p:grpSpPr bwMode="auto">
                <a:xfrm>
                  <a:off x="6660" y="4140"/>
                  <a:ext cx="3780" cy="360"/>
                  <a:chOff x="6660" y="4140"/>
                  <a:chExt cx="3780" cy="360"/>
                </a:xfrm>
              </p:grpSpPr>
              <p:sp>
                <p:nvSpPr>
                  <p:cNvPr id="23574" name="Text Box 10"/>
                  <p:cNvSpPr txBox="1">
                    <a:spLocks noChangeArrowheads="1"/>
                  </p:cNvSpPr>
                  <p:nvPr/>
                </p:nvSpPr>
                <p:spPr bwMode="auto">
                  <a:xfrm>
                    <a:off x="7020" y="4140"/>
                    <a:ext cx="360" cy="360"/>
                  </a:xfrm>
                  <a:prstGeom prst="rect">
                    <a:avLst/>
                  </a:prstGeom>
                  <a:noFill/>
                  <a:ln w="9525">
                    <a:noFill/>
                    <a:miter lim="800000"/>
                    <a:headEnd/>
                    <a:tailEnd/>
                  </a:ln>
                </p:spPr>
                <p:txBody>
                  <a:bodyPr/>
                  <a:lstStyle/>
                  <a:p>
                    <a:pPr eaLnBrk="0" hangingPunct="0"/>
                    <a:r>
                      <a:rPr lang="en-US" sz="1400"/>
                      <a:t>1</a:t>
                    </a:r>
                  </a:p>
                </p:txBody>
              </p:sp>
              <p:sp>
                <p:nvSpPr>
                  <p:cNvPr id="23575" name="Line 11"/>
                  <p:cNvSpPr>
                    <a:spLocks noChangeShapeType="1"/>
                  </p:cNvSpPr>
                  <p:nvPr/>
                </p:nvSpPr>
                <p:spPr bwMode="auto">
                  <a:xfrm flipH="1">
                    <a:off x="6660" y="4500"/>
                    <a:ext cx="540" cy="0"/>
                  </a:xfrm>
                  <a:prstGeom prst="line">
                    <a:avLst/>
                  </a:prstGeom>
                  <a:noFill/>
                  <a:ln w="9525">
                    <a:solidFill>
                      <a:srgbClr val="000000"/>
                    </a:solidFill>
                    <a:round/>
                    <a:headEnd/>
                    <a:tailEnd type="triangle" w="med" len="med"/>
                  </a:ln>
                </p:spPr>
                <p:txBody>
                  <a:bodyPr/>
                  <a:lstStyle/>
                  <a:p>
                    <a:endParaRPr lang="en-US"/>
                  </a:p>
                </p:txBody>
              </p:sp>
              <p:sp>
                <p:nvSpPr>
                  <p:cNvPr id="23576" name="Line 12"/>
                  <p:cNvSpPr>
                    <a:spLocks noChangeShapeType="1"/>
                  </p:cNvSpPr>
                  <p:nvPr/>
                </p:nvSpPr>
                <p:spPr bwMode="auto">
                  <a:xfrm>
                    <a:off x="9900" y="4500"/>
                    <a:ext cx="540" cy="0"/>
                  </a:xfrm>
                  <a:prstGeom prst="line">
                    <a:avLst/>
                  </a:prstGeom>
                  <a:noFill/>
                  <a:ln w="9525">
                    <a:solidFill>
                      <a:srgbClr val="000000"/>
                    </a:solidFill>
                    <a:round/>
                    <a:headEnd/>
                    <a:tailEnd type="triangle" w="med" len="med"/>
                  </a:ln>
                </p:spPr>
                <p:txBody>
                  <a:bodyPr/>
                  <a:lstStyle/>
                  <a:p>
                    <a:endParaRPr lang="en-US"/>
                  </a:p>
                </p:txBody>
              </p:sp>
            </p:grpSp>
            <p:sp>
              <p:nvSpPr>
                <p:cNvPr id="23573" name="Text Box 13"/>
                <p:cNvSpPr txBox="1">
                  <a:spLocks noChangeArrowheads="1"/>
                </p:cNvSpPr>
                <p:nvPr/>
              </p:nvSpPr>
              <p:spPr bwMode="auto">
                <a:xfrm>
                  <a:off x="9540" y="4140"/>
                  <a:ext cx="540" cy="540"/>
                </a:xfrm>
                <a:prstGeom prst="rect">
                  <a:avLst/>
                </a:prstGeom>
                <a:noFill/>
                <a:ln w="9525">
                  <a:noFill/>
                  <a:miter lim="800000"/>
                  <a:headEnd/>
                  <a:tailEnd/>
                </a:ln>
              </p:spPr>
              <p:txBody>
                <a:bodyPr/>
                <a:lstStyle/>
                <a:p>
                  <a:pPr eaLnBrk="0" hangingPunct="0"/>
                  <a:r>
                    <a:rPr lang="en-US" sz="1400"/>
                    <a:t>3</a:t>
                  </a:r>
                </a:p>
              </p:txBody>
            </p:sp>
          </p:grpSp>
          <p:sp>
            <p:nvSpPr>
              <p:cNvPr id="23568" name="Line 14"/>
              <p:cNvSpPr>
                <a:spLocks noChangeShapeType="1"/>
              </p:cNvSpPr>
              <p:nvPr/>
            </p:nvSpPr>
            <p:spPr bwMode="auto">
              <a:xfrm>
                <a:off x="8820" y="5400"/>
                <a:ext cx="540" cy="180"/>
              </a:xfrm>
              <a:prstGeom prst="line">
                <a:avLst/>
              </a:prstGeom>
              <a:noFill/>
              <a:ln w="9525">
                <a:solidFill>
                  <a:srgbClr val="000000"/>
                </a:solidFill>
                <a:round/>
                <a:headEnd/>
                <a:tailEnd type="triangle" w="med" len="med"/>
              </a:ln>
            </p:spPr>
            <p:txBody>
              <a:bodyPr/>
              <a:lstStyle/>
              <a:p>
                <a:endParaRPr lang="en-US"/>
              </a:p>
            </p:txBody>
          </p:sp>
          <p:sp>
            <p:nvSpPr>
              <p:cNvPr id="23569" name="Text Box 15"/>
              <p:cNvSpPr txBox="1">
                <a:spLocks noChangeArrowheads="1"/>
              </p:cNvSpPr>
              <p:nvPr/>
            </p:nvSpPr>
            <p:spPr bwMode="auto">
              <a:xfrm>
                <a:off x="8640" y="5040"/>
                <a:ext cx="540" cy="540"/>
              </a:xfrm>
              <a:prstGeom prst="rect">
                <a:avLst/>
              </a:prstGeom>
              <a:noFill/>
              <a:ln w="9525">
                <a:noFill/>
                <a:miter lim="800000"/>
                <a:headEnd/>
                <a:tailEnd/>
              </a:ln>
            </p:spPr>
            <p:txBody>
              <a:bodyPr/>
              <a:lstStyle/>
              <a:p>
                <a:pPr eaLnBrk="0" hangingPunct="0"/>
                <a:r>
                  <a:rPr lang="en-US" sz="1400"/>
                  <a:t>4</a:t>
                </a:r>
              </a:p>
            </p:txBody>
          </p:sp>
        </p:grpSp>
      </p:grpSp>
      <p:grpSp>
        <p:nvGrpSpPr>
          <p:cNvPr id="23561" name="Group 16"/>
          <p:cNvGrpSpPr>
            <a:grpSpLocks/>
          </p:cNvGrpSpPr>
          <p:nvPr/>
        </p:nvGrpSpPr>
        <p:grpSpPr bwMode="auto">
          <a:xfrm>
            <a:off x="1143000" y="1828800"/>
            <a:ext cx="2133600" cy="762000"/>
            <a:chOff x="240" y="1152"/>
            <a:chExt cx="1344" cy="480"/>
          </a:xfrm>
        </p:grpSpPr>
        <p:sp>
          <p:nvSpPr>
            <p:cNvPr id="23564" name="Text Box 17"/>
            <p:cNvSpPr txBox="1">
              <a:spLocks noChangeArrowheads="1"/>
            </p:cNvSpPr>
            <p:nvPr/>
          </p:nvSpPr>
          <p:spPr bwMode="auto">
            <a:xfrm>
              <a:off x="864" y="1152"/>
              <a:ext cx="720" cy="480"/>
            </a:xfrm>
            <a:prstGeom prst="rect">
              <a:avLst/>
            </a:prstGeom>
            <a:noFill/>
            <a:ln w="9525">
              <a:noFill/>
              <a:miter lim="800000"/>
              <a:headEnd/>
              <a:tailEnd/>
            </a:ln>
          </p:spPr>
          <p:txBody>
            <a:bodyPr>
              <a:spAutoFit/>
            </a:bodyPr>
            <a:lstStyle/>
            <a:p>
              <a:pPr>
                <a:spcBef>
                  <a:spcPct val="50000"/>
                </a:spcBef>
              </a:pPr>
              <a:r>
                <a:rPr lang="en-US" sz="4400">
                  <a:solidFill>
                    <a:srgbClr val="00CC00"/>
                  </a:solidFill>
                </a:rPr>
                <a:t>KE</a:t>
              </a:r>
            </a:p>
          </p:txBody>
        </p:sp>
        <p:sp>
          <p:nvSpPr>
            <p:cNvPr id="23565" name="Text Box 18"/>
            <p:cNvSpPr txBox="1">
              <a:spLocks noChangeArrowheads="1"/>
            </p:cNvSpPr>
            <p:nvPr/>
          </p:nvSpPr>
          <p:spPr bwMode="auto">
            <a:xfrm>
              <a:off x="240" y="1152"/>
              <a:ext cx="528" cy="480"/>
            </a:xfrm>
            <a:prstGeom prst="rect">
              <a:avLst/>
            </a:prstGeom>
            <a:noFill/>
            <a:ln w="9525">
              <a:noFill/>
              <a:miter lim="800000"/>
              <a:headEnd/>
              <a:tailEnd/>
            </a:ln>
          </p:spPr>
          <p:txBody>
            <a:bodyPr>
              <a:spAutoFit/>
            </a:bodyPr>
            <a:lstStyle/>
            <a:p>
              <a:pPr>
                <a:spcBef>
                  <a:spcPct val="50000"/>
                </a:spcBef>
              </a:pPr>
              <a:r>
                <a:rPr lang="en-US" sz="4400">
                  <a:solidFill>
                    <a:srgbClr val="3366FF"/>
                  </a:solidFill>
                </a:rPr>
                <a:t>PE</a:t>
              </a:r>
            </a:p>
          </p:txBody>
        </p:sp>
      </p:grpSp>
      <p:grpSp>
        <p:nvGrpSpPr>
          <p:cNvPr id="23562" name="Group 19"/>
          <p:cNvGrpSpPr>
            <a:grpSpLocks/>
          </p:cNvGrpSpPr>
          <p:nvPr/>
        </p:nvGrpSpPr>
        <p:grpSpPr bwMode="auto">
          <a:xfrm>
            <a:off x="685800" y="2590800"/>
            <a:ext cx="1828800" cy="3859213"/>
            <a:chOff x="432" y="1632"/>
            <a:chExt cx="1152" cy="2431"/>
          </a:xfrm>
        </p:grpSpPr>
        <p:graphicFrame>
          <p:nvGraphicFramePr>
            <p:cNvPr id="23554" name="Object 20"/>
            <p:cNvGraphicFramePr>
              <a:graphicFrameLocks noChangeAspect="1"/>
            </p:cNvGraphicFramePr>
            <p:nvPr/>
          </p:nvGraphicFramePr>
          <p:xfrm>
            <a:off x="960" y="2256"/>
            <a:ext cx="576" cy="551"/>
          </p:xfrm>
          <a:graphic>
            <a:graphicData uri="http://schemas.openxmlformats.org/presentationml/2006/ole">
              <mc:AlternateContent xmlns:mc="http://schemas.openxmlformats.org/markup-compatibility/2006">
                <mc:Choice xmlns:v="urn:schemas-microsoft-com:vml" Requires="v">
                  <p:oleObj spid="_x0000_s140331" name="Bitmap Image" r:id="rId6" imgW="678239" imgH="647619" progId="PBrush">
                    <p:embed/>
                  </p:oleObj>
                </mc:Choice>
                <mc:Fallback>
                  <p:oleObj name="Bitmap Image" r:id="rId6" imgW="678239" imgH="64761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 y="2256"/>
                          <a:ext cx="576" cy="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5" name="Object 21"/>
            <p:cNvGraphicFramePr>
              <a:graphicFrameLocks noChangeAspect="1"/>
            </p:cNvGraphicFramePr>
            <p:nvPr/>
          </p:nvGraphicFramePr>
          <p:xfrm>
            <a:off x="912" y="1632"/>
            <a:ext cx="624" cy="567"/>
          </p:xfrm>
          <a:graphic>
            <a:graphicData uri="http://schemas.openxmlformats.org/presentationml/2006/ole">
              <mc:AlternateContent xmlns:mc="http://schemas.openxmlformats.org/markup-compatibility/2006">
                <mc:Choice xmlns:v="urn:schemas-microsoft-com:vml" Requires="v">
                  <p:oleObj spid="_x0000_s140332" name="Bitmap Image" r:id="rId8" imgW="754605" imgH="685859" progId="PBrush">
                    <p:embed/>
                  </p:oleObj>
                </mc:Choice>
                <mc:Fallback>
                  <p:oleObj name="Bitmap Image" r:id="rId8" imgW="754605" imgH="685859"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 y="1632"/>
                          <a:ext cx="624" cy="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6" name="Object 22"/>
            <p:cNvGraphicFramePr>
              <a:graphicFrameLocks noChangeAspect="1"/>
            </p:cNvGraphicFramePr>
            <p:nvPr/>
          </p:nvGraphicFramePr>
          <p:xfrm>
            <a:off x="960" y="3504"/>
            <a:ext cx="576" cy="559"/>
          </p:xfrm>
          <a:graphic>
            <a:graphicData uri="http://schemas.openxmlformats.org/presentationml/2006/ole">
              <mc:AlternateContent xmlns:mc="http://schemas.openxmlformats.org/markup-compatibility/2006">
                <mc:Choice xmlns:v="urn:schemas-microsoft-com:vml" Requires="v">
                  <p:oleObj spid="_x0000_s140333" name="Bitmap Image" r:id="rId10" imgW="731583" imgH="708871" progId="PBrush">
                    <p:embed/>
                  </p:oleObj>
                </mc:Choice>
                <mc:Fallback>
                  <p:oleObj name="Bitmap Image" r:id="rId10" imgW="731583" imgH="708871"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0" y="3504"/>
                          <a:ext cx="576"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7" name="Object 23"/>
            <p:cNvGraphicFramePr>
              <a:graphicFrameLocks noChangeAspect="1"/>
            </p:cNvGraphicFramePr>
            <p:nvPr/>
          </p:nvGraphicFramePr>
          <p:xfrm>
            <a:off x="960" y="2832"/>
            <a:ext cx="624" cy="615"/>
          </p:xfrm>
          <a:graphic>
            <a:graphicData uri="http://schemas.openxmlformats.org/presentationml/2006/ole">
              <mc:AlternateContent xmlns:mc="http://schemas.openxmlformats.org/markup-compatibility/2006">
                <mc:Choice xmlns:v="urn:schemas-microsoft-com:vml" Requires="v">
                  <p:oleObj spid="_x0000_s140334" name="Bitmap Image" r:id="rId12" imgW="579293" imgH="571671" progId="PBrush">
                    <p:embed/>
                  </p:oleObj>
                </mc:Choice>
                <mc:Fallback>
                  <p:oleObj name="Bitmap Image" r:id="rId12" imgW="579293" imgH="571671" progId="PBrush">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0" y="2832"/>
                          <a:ext cx="624"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3" name="Text Box 24"/>
            <p:cNvSpPr txBox="1">
              <a:spLocks noChangeArrowheads="1"/>
            </p:cNvSpPr>
            <p:nvPr/>
          </p:nvSpPr>
          <p:spPr bwMode="auto">
            <a:xfrm>
              <a:off x="432" y="1632"/>
              <a:ext cx="480" cy="2379"/>
            </a:xfrm>
            <a:prstGeom prst="rect">
              <a:avLst/>
            </a:prstGeom>
            <a:noFill/>
            <a:ln w="9525">
              <a:noFill/>
              <a:miter lim="800000"/>
              <a:headEnd/>
              <a:tailEnd/>
            </a:ln>
          </p:spPr>
          <p:txBody>
            <a:bodyPr>
              <a:spAutoFit/>
            </a:bodyPr>
            <a:lstStyle/>
            <a:p>
              <a:pPr>
                <a:spcBef>
                  <a:spcPct val="50000"/>
                </a:spcBef>
              </a:pPr>
              <a:r>
                <a:rPr lang="en-US" sz="4400"/>
                <a:t>A.</a:t>
              </a:r>
            </a:p>
            <a:p>
              <a:pPr>
                <a:spcBef>
                  <a:spcPct val="50000"/>
                </a:spcBef>
              </a:pPr>
              <a:r>
                <a:rPr lang="en-US" sz="4400"/>
                <a:t>B.</a:t>
              </a:r>
            </a:p>
            <a:p>
              <a:pPr>
                <a:spcBef>
                  <a:spcPct val="50000"/>
                </a:spcBef>
              </a:pPr>
              <a:r>
                <a:rPr lang="en-US" sz="4400"/>
                <a:t>C.</a:t>
              </a:r>
            </a:p>
            <a:p>
              <a:pPr>
                <a:spcBef>
                  <a:spcPct val="50000"/>
                </a:spcBef>
              </a:pPr>
              <a:r>
                <a:rPr lang="en-US" sz="4400"/>
                <a:t>D.</a:t>
              </a:r>
            </a:p>
          </p:txBody>
        </p:sp>
      </p:grpSp>
    </p:spTree>
    <p:extLst>
      <p:ext uri="{BB962C8B-B14F-4D97-AF65-F5344CB8AC3E}">
        <p14:creationId xmlns:p14="http://schemas.microsoft.com/office/powerpoint/2010/main" val="17908750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304800" y="609600"/>
            <a:ext cx="8458200" cy="1143000"/>
          </a:xfrm>
        </p:spPr>
        <p:txBody>
          <a:bodyPr/>
          <a:lstStyle/>
          <a:p>
            <a:pPr algn="l" eaLnBrk="1" hangingPunct="1"/>
            <a:r>
              <a:rPr lang="en-US" smtClean="0"/>
              <a:t>5. If a heavier ball is at point 4, how would the pie chart change?</a:t>
            </a:r>
          </a:p>
        </p:txBody>
      </p:sp>
      <p:grpSp>
        <p:nvGrpSpPr>
          <p:cNvPr id="24581" name="Group 3"/>
          <p:cNvGrpSpPr>
            <a:grpSpLocks/>
          </p:cNvGrpSpPr>
          <p:nvPr/>
        </p:nvGrpSpPr>
        <p:grpSpPr bwMode="auto">
          <a:xfrm>
            <a:off x="4495800" y="2895600"/>
            <a:ext cx="4648200" cy="3124200"/>
            <a:chOff x="6300" y="3960"/>
            <a:chExt cx="4320" cy="2490"/>
          </a:xfrm>
        </p:grpSpPr>
        <p:graphicFrame>
          <p:nvGraphicFramePr>
            <p:cNvPr id="24579" name="Object 4"/>
            <p:cNvGraphicFramePr>
              <a:graphicFrameLocks noChangeAspect="1"/>
            </p:cNvGraphicFramePr>
            <p:nvPr/>
          </p:nvGraphicFramePr>
          <p:xfrm>
            <a:off x="6300" y="3960"/>
            <a:ext cx="4320" cy="2490"/>
          </p:xfrm>
          <a:graphic>
            <a:graphicData uri="http://schemas.openxmlformats.org/presentationml/2006/ole">
              <mc:AlternateContent xmlns:mc="http://schemas.openxmlformats.org/markup-compatibility/2006">
                <mc:Choice xmlns:v="urn:schemas-microsoft-com:vml" Requires="v">
                  <p:oleObj spid="_x0000_s141330" name="Bitmap Image" r:id="rId4" imgW="5608806" imgH="3231160" progId="PBrush">
                    <p:embed/>
                  </p:oleObj>
                </mc:Choice>
                <mc:Fallback>
                  <p:oleObj name="Bitmap Image" r:id="rId4" imgW="5608806" imgH="323116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 y="3960"/>
                          <a:ext cx="4320" cy="24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4585" name="Group 5"/>
            <p:cNvGrpSpPr>
              <a:grpSpLocks/>
            </p:cNvGrpSpPr>
            <p:nvPr/>
          </p:nvGrpSpPr>
          <p:grpSpPr bwMode="auto">
            <a:xfrm>
              <a:off x="6660" y="4140"/>
              <a:ext cx="3780" cy="2160"/>
              <a:chOff x="6660" y="4140"/>
              <a:chExt cx="3780" cy="2160"/>
            </a:xfrm>
          </p:grpSpPr>
          <p:grpSp>
            <p:nvGrpSpPr>
              <p:cNvPr id="24586" name="Group 6"/>
              <p:cNvGrpSpPr>
                <a:grpSpLocks/>
              </p:cNvGrpSpPr>
              <p:nvPr/>
            </p:nvGrpSpPr>
            <p:grpSpPr bwMode="auto">
              <a:xfrm>
                <a:off x="6660" y="4140"/>
                <a:ext cx="3780" cy="2160"/>
                <a:chOff x="6660" y="4140"/>
                <a:chExt cx="3780" cy="2160"/>
              </a:xfrm>
            </p:grpSpPr>
            <p:sp>
              <p:nvSpPr>
                <p:cNvPr id="24589" name="Line 7"/>
                <p:cNvSpPr>
                  <a:spLocks noChangeShapeType="1"/>
                </p:cNvSpPr>
                <p:nvPr/>
              </p:nvSpPr>
              <p:spPr bwMode="auto">
                <a:xfrm>
                  <a:off x="7380" y="6120"/>
                  <a:ext cx="540" cy="0"/>
                </a:xfrm>
                <a:prstGeom prst="line">
                  <a:avLst/>
                </a:prstGeom>
                <a:noFill/>
                <a:ln w="9525">
                  <a:solidFill>
                    <a:srgbClr val="000000"/>
                  </a:solidFill>
                  <a:round/>
                  <a:headEnd/>
                  <a:tailEnd type="triangle" w="med" len="med"/>
                </a:ln>
              </p:spPr>
              <p:txBody>
                <a:bodyPr/>
                <a:lstStyle/>
                <a:p>
                  <a:endParaRPr lang="en-US"/>
                </a:p>
              </p:txBody>
            </p:sp>
            <p:sp>
              <p:nvSpPr>
                <p:cNvPr id="24590" name="Text Box 8"/>
                <p:cNvSpPr txBox="1">
                  <a:spLocks noChangeArrowheads="1"/>
                </p:cNvSpPr>
                <p:nvPr/>
              </p:nvSpPr>
              <p:spPr bwMode="auto">
                <a:xfrm>
                  <a:off x="7020" y="5760"/>
                  <a:ext cx="540" cy="540"/>
                </a:xfrm>
                <a:prstGeom prst="rect">
                  <a:avLst/>
                </a:prstGeom>
                <a:noFill/>
                <a:ln w="9525">
                  <a:noFill/>
                  <a:miter lim="800000"/>
                  <a:headEnd/>
                  <a:tailEnd/>
                </a:ln>
              </p:spPr>
              <p:txBody>
                <a:bodyPr/>
                <a:lstStyle/>
                <a:p>
                  <a:pPr eaLnBrk="0" hangingPunct="0"/>
                  <a:r>
                    <a:rPr lang="en-US" sz="1400"/>
                    <a:t>2</a:t>
                  </a:r>
                </a:p>
              </p:txBody>
            </p:sp>
            <p:grpSp>
              <p:nvGrpSpPr>
                <p:cNvPr id="24591" name="Group 9"/>
                <p:cNvGrpSpPr>
                  <a:grpSpLocks/>
                </p:cNvGrpSpPr>
                <p:nvPr/>
              </p:nvGrpSpPr>
              <p:grpSpPr bwMode="auto">
                <a:xfrm>
                  <a:off x="6660" y="4140"/>
                  <a:ext cx="3780" cy="360"/>
                  <a:chOff x="6660" y="4140"/>
                  <a:chExt cx="3780" cy="360"/>
                </a:xfrm>
              </p:grpSpPr>
              <p:sp>
                <p:nvSpPr>
                  <p:cNvPr id="24593" name="Text Box 10"/>
                  <p:cNvSpPr txBox="1">
                    <a:spLocks noChangeArrowheads="1"/>
                  </p:cNvSpPr>
                  <p:nvPr/>
                </p:nvSpPr>
                <p:spPr bwMode="auto">
                  <a:xfrm>
                    <a:off x="7020" y="4140"/>
                    <a:ext cx="360" cy="360"/>
                  </a:xfrm>
                  <a:prstGeom prst="rect">
                    <a:avLst/>
                  </a:prstGeom>
                  <a:noFill/>
                  <a:ln w="9525">
                    <a:noFill/>
                    <a:miter lim="800000"/>
                    <a:headEnd/>
                    <a:tailEnd/>
                  </a:ln>
                </p:spPr>
                <p:txBody>
                  <a:bodyPr/>
                  <a:lstStyle/>
                  <a:p>
                    <a:pPr eaLnBrk="0" hangingPunct="0"/>
                    <a:r>
                      <a:rPr lang="en-US" sz="1400"/>
                      <a:t>1</a:t>
                    </a:r>
                  </a:p>
                </p:txBody>
              </p:sp>
              <p:sp>
                <p:nvSpPr>
                  <p:cNvPr id="24594" name="Line 11"/>
                  <p:cNvSpPr>
                    <a:spLocks noChangeShapeType="1"/>
                  </p:cNvSpPr>
                  <p:nvPr/>
                </p:nvSpPr>
                <p:spPr bwMode="auto">
                  <a:xfrm flipH="1">
                    <a:off x="6660" y="4500"/>
                    <a:ext cx="540" cy="0"/>
                  </a:xfrm>
                  <a:prstGeom prst="line">
                    <a:avLst/>
                  </a:prstGeom>
                  <a:noFill/>
                  <a:ln w="9525">
                    <a:solidFill>
                      <a:srgbClr val="000000"/>
                    </a:solidFill>
                    <a:round/>
                    <a:headEnd/>
                    <a:tailEnd type="triangle" w="med" len="med"/>
                  </a:ln>
                </p:spPr>
                <p:txBody>
                  <a:bodyPr/>
                  <a:lstStyle/>
                  <a:p>
                    <a:endParaRPr lang="en-US"/>
                  </a:p>
                </p:txBody>
              </p:sp>
              <p:sp>
                <p:nvSpPr>
                  <p:cNvPr id="24595" name="Line 12"/>
                  <p:cNvSpPr>
                    <a:spLocks noChangeShapeType="1"/>
                  </p:cNvSpPr>
                  <p:nvPr/>
                </p:nvSpPr>
                <p:spPr bwMode="auto">
                  <a:xfrm>
                    <a:off x="9900" y="4500"/>
                    <a:ext cx="540" cy="0"/>
                  </a:xfrm>
                  <a:prstGeom prst="line">
                    <a:avLst/>
                  </a:prstGeom>
                  <a:noFill/>
                  <a:ln w="9525">
                    <a:solidFill>
                      <a:srgbClr val="000000"/>
                    </a:solidFill>
                    <a:round/>
                    <a:headEnd/>
                    <a:tailEnd type="triangle" w="med" len="med"/>
                  </a:ln>
                </p:spPr>
                <p:txBody>
                  <a:bodyPr/>
                  <a:lstStyle/>
                  <a:p>
                    <a:endParaRPr lang="en-US"/>
                  </a:p>
                </p:txBody>
              </p:sp>
            </p:grpSp>
            <p:sp>
              <p:nvSpPr>
                <p:cNvPr id="24592" name="Text Box 13"/>
                <p:cNvSpPr txBox="1">
                  <a:spLocks noChangeArrowheads="1"/>
                </p:cNvSpPr>
                <p:nvPr/>
              </p:nvSpPr>
              <p:spPr bwMode="auto">
                <a:xfrm>
                  <a:off x="9540" y="4140"/>
                  <a:ext cx="540" cy="540"/>
                </a:xfrm>
                <a:prstGeom prst="rect">
                  <a:avLst/>
                </a:prstGeom>
                <a:noFill/>
                <a:ln w="9525">
                  <a:noFill/>
                  <a:miter lim="800000"/>
                  <a:headEnd/>
                  <a:tailEnd/>
                </a:ln>
              </p:spPr>
              <p:txBody>
                <a:bodyPr/>
                <a:lstStyle/>
                <a:p>
                  <a:pPr eaLnBrk="0" hangingPunct="0"/>
                  <a:r>
                    <a:rPr lang="en-US" sz="1400"/>
                    <a:t>3</a:t>
                  </a:r>
                </a:p>
              </p:txBody>
            </p:sp>
          </p:grpSp>
          <p:sp>
            <p:nvSpPr>
              <p:cNvPr id="24587" name="Line 14"/>
              <p:cNvSpPr>
                <a:spLocks noChangeShapeType="1"/>
              </p:cNvSpPr>
              <p:nvPr/>
            </p:nvSpPr>
            <p:spPr bwMode="auto">
              <a:xfrm>
                <a:off x="8820" y="5400"/>
                <a:ext cx="540" cy="180"/>
              </a:xfrm>
              <a:prstGeom prst="line">
                <a:avLst/>
              </a:prstGeom>
              <a:noFill/>
              <a:ln w="9525">
                <a:solidFill>
                  <a:srgbClr val="000000"/>
                </a:solidFill>
                <a:round/>
                <a:headEnd/>
                <a:tailEnd type="triangle" w="med" len="med"/>
              </a:ln>
            </p:spPr>
            <p:txBody>
              <a:bodyPr/>
              <a:lstStyle/>
              <a:p>
                <a:endParaRPr lang="en-US"/>
              </a:p>
            </p:txBody>
          </p:sp>
          <p:sp>
            <p:nvSpPr>
              <p:cNvPr id="24588" name="Text Box 15"/>
              <p:cNvSpPr txBox="1">
                <a:spLocks noChangeArrowheads="1"/>
              </p:cNvSpPr>
              <p:nvPr/>
            </p:nvSpPr>
            <p:spPr bwMode="auto">
              <a:xfrm>
                <a:off x="8640" y="5040"/>
                <a:ext cx="540" cy="540"/>
              </a:xfrm>
              <a:prstGeom prst="rect">
                <a:avLst/>
              </a:prstGeom>
              <a:noFill/>
              <a:ln w="9525">
                <a:noFill/>
                <a:miter lim="800000"/>
                <a:headEnd/>
                <a:tailEnd/>
              </a:ln>
            </p:spPr>
            <p:txBody>
              <a:bodyPr/>
              <a:lstStyle/>
              <a:p>
                <a:pPr eaLnBrk="0" hangingPunct="0"/>
                <a:r>
                  <a:rPr lang="en-US" sz="1400"/>
                  <a:t>4</a:t>
                </a:r>
              </a:p>
            </p:txBody>
          </p:sp>
        </p:grpSp>
      </p:grpSp>
      <p:sp>
        <p:nvSpPr>
          <p:cNvPr id="24582" name="Text Box 16"/>
          <p:cNvSpPr txBox="1">
            <a:spLocks noChangeArrowheads="1"/>
          </p:cNvSpPr>
          <p:nvPr/>
        </p:nvSpPr>
        <p:spPr bwMode="auto">
          <a:xfrm>
            <a:off x="381000" y="1905000"/>
            <a:ext cx="4495800" cy="4760913"/>
          </a:xfrm>
          <a:prstGeom prst="rect">
            <a:avLst/>
          </a:prstGeom>
          <a:noFill/>
          <a:ln w="9525">
            <a:noFill/>
            <a:miter lim="800000"/>
            <a:headEnd/>
            <a:tailEnd/>
          </a:ln>
        </p:spPr>
        <p:txBody>
          <a:bodyPr>
            <a:spAutoFit/>
          </a:bodyPr>
          <a:lstStyle/>
          <a:p>
            <a:pPr marL="457200" indent="-457200">
              <a:spcBef>
                <a:spcPct val="50000"/>
              </a:spcBef>
              <a:buFontTx/>
              <a:buAutoNum type="alphaUcPeriod"/>
            </a:pPr>
            <a:r>
              <a:rPr lang="en-US" sz="3600"/>
              <a:t>No changes</a:t>
            </a:r>
          </a:p>
          <a:p>
            <a:pPr marL="457200" indent="-457200">
              <a:spcBef>
                <a:spcPct val="50000"/>
              </a:spcBef>
              <a:buFontTx/>
              <a:buAutoNum type="alphaUcPeriod"/>
            </a:pPr>
            <a:r>
              <a:rPr lang="en-US" sz="3600"/>
              <a:t>The pie would be larger</a:t>
            </a:r>
          </a:p>
          <a:p>
            <a:pPr marL="457200" indent="-457200">
              <a:spcBef>
                <a:spcPct val="50000"/>
              </a:spcBef>
              <a:buFontTx/>
              <a:buAutoNum type="alphaUcPeriod"/>
            </a:pPr>
            <a:r>
              <a:rPr lang="en-US" sz="3600"/>
              <a:t>The </a:t>
            </a:r>
            <a:r>
              <a:rPr lang="en-US" sz="3600">
                <a:solidFill>
                  <a:srgbClr val="3366FF"/>
                </a:solidFill>
              </a:rPr>
              <a:t>PE</a:t>
            </a:r>
            <a:r>
              <a:rPr lang="en-US" sz="3600"/>
              <a:t> part would be larger</a:t>
            </a:r>
          </a:p>
          <a:p>
            <a:pPr marL="457200" indent="-457200">
              <a:spcBef>
                <a:spcPct val="50000"/>
              </a:spcBef>
              <a:buFontTx/>
              <a:buAutoNum type="alphaUcPeriod"/>
            </a:pPr>
            <a:r>
              <a:rPr lang="en-US" sz="3600"/>
              <a:t>The </a:t>
            </a:r>
            <a:r>
              <a:rPr lang="en-US" sz="3600">
                <a:solidFill>
                  <a:srgbClr val="00CC00"/>
                </a:solidFill>
              </a:rPr>
              <a:t>KE</a:t>
            </a:r>
            <a:r>
              <a:rPr lang="en-US" sz="3600"/>
              <a:t> part would be larger</a:t>
            </a:r>
          </a:p>
        </p:txBody>
      </p:sp>
      <p:graphicFrame>
        <p:nvGraphicFramePr>
          <p:cNvPr id="24578" name="Object 17"/>
          <p:cNvGraphicFramePr>
            <a:graphicFrameLocks noChangeAspect="1"/>
          </p:cNvGraphicFramePr>
          <p:nvPr/>
        </p:nvGraphicFramePr>
        <p:xfrm>
          <a:off x="6400800" y="1905000"/>
          <a:ext cx="990600" cy="976313"/>
        </p:xfrm>
        <a:graphic>
          <a:graphicData uri="http://schemas.openxmlformats.org/presentationml/2006/ole">
            <mc:AlternateContent xmlns:mc="http://schemas.openxmlformats.org/markup-compatibility/2006">
              <mc:Choice xmlns:v="urn:schemas-microsoft-com:vml" Requires="v">
                <p:oleObj spid="_x0000_s141331" name="Bitmap Image" r:id="rId6" imgW="579293" imgH="571671" progId="PBrush">
                  <p:embed/>
                </p:oleObj>
              </mc:Choice>
              <mc:Fallback>
                <p:oleObj name="Bitmap Image" r:id="rId6" imgW="579293" imgH="571671"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905000"/>
                        <a:ext cx="99060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3" name="Text Box 18"/>
          <p:cNvSpPr txBox="1">
            <a:spLocks noChangeArrowheads="1"/>
          </p:cNvSpPr>
          <p:nvPr/>
        </p:nvSpPr>
        <p:spPr bwMode="auto">
          <a:xfrm>
            <a:off x="7086600" y="1371600"/>
            <a:ext cx="838200" cy="641350"/>
          </a:xfrm>
          <a:prstGeom prst="rect">
            <a:avLst/>
          </a:prstGeom>
          <a:noFill/>
          <a:ln w="9525">
            <a:noFill/>
            <a:miter lim="800000"/>
            <a:headEnd/>
            <a:tailEnd/>
          </a:ln>
        </p:spPr>
        <p:txBody>
          <a:bodyPr>
            <a:spAutoFit/>
          </a:bodyPr>
          <a:lstStyle/>
          <a:p>
            <a:pPr>
              <a:spcBef>
                <a:spcPct val="50000"/>
              </a:spcBef>
            </a:pPr>
            <a:r>
              <a:rPr lang="en-US" sz="3600">
                <a:solidFill>
                  <a:srgbClr val="00CC00"/>
                </a:solidFill>
              </a:rPr>
              <a:t>KE</a:t>
            </a:r>
          </a:p>
        </p:txBody>
      </p:sp>
      <p:sp>
        <p:nvSpPr>
          <p:cNvPr id="24584" name="Text Box 19"/>
          <p:cNvSpPr txBox="1">
            <a:spLocks noChangeArrowheads="1"/>
          </p:cNvSpPr>
          <p:nvPr/>
        </p:nvSpPr>
        <p:spPr bwMode="auto">
          <a:xfrm>
            <a:off x="7391400" y="2286000"/>
            <a:ext cx="990600" cy="641350"/>
          </a:xfrm>
          <a:prstGeom prst="rect">
            <a:avLst/>
          </a:prstGeom>
          <a:noFill/>
          <a:ln w="9525">
            <a:noFill/>
            <a:miter lim="800000"/>
            <a:headEnd/>
            <a:tailEnd/>
          </a:ln>
        </p:spPr>
        <p:txBody>
          <a:bodyPr>
            <a:spAutoFit/>
          </a:bodyPr>
          <a:lstStyle/>
          <a:p>
            <a:pPr>
              <a:spcBef>
                <a:spcPct val="50000"/>
              </a:spcBef>
            </a:pPr>
            <a:r>
              <a:rPr lang="en-US" sz="3600">
                <a:solidFill>
                  <a:schemeClr val="accent2"/>
                </a:solidFill>
              </a:rPr>
              <a:t>PE</a:t>
            </a:r>
          </a:p>
        </p:txBody>
      </p:sp>
    </p:spTree>
    <p:extLst>
      <p:ext uri="{BB962C8B-B14F-4D97-AF65-F5344CB8AC3E}">
        <p14:creationId xmlns:p14="http://schemas.microsoft.com/office/powerpoint/2010/main" val="25153057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304800" y="381000"/>
            <a:ext cx="8610600" cy="1143000"/>
          </a:xfrm>
        </p:spPr>
        <p:txBody>
          <a:bodyPr/>
          <a:lstStyle/>
          <a:p>
            <a:pPr eaLnBrk="1" hangingPunct="1"/>
            <a:r>
              <a:rPr lang="en-US" sz="3600" smtClean="0"/>
              <a:t>6. As the ball rolls from point 4, the </a:t>
            </a:r>
            <a:r>
              <a:rPr lang="en-US" sz="3600" smtClean="0">
                <a:solidFill>
                  <a:srgbClr val="00CC00"/>
                </a:solidFill>
              </a:rPr>
              <a:t>KE</a:t>
            </a:r>
            <a:r>
              <a:rPr lang="en-US" sz="3600" smtClean="0"/>
              <a:t> bar gets taller. Which way is the ball rolling?</a:t>
            </a:r>
          </a:p>
        </p:txBody>
      </p:sp>
      <p:grpSp>
        <p:nvGrpSpPr>
          <p:cNvPr id="25604" name="Group 3"/>
          <p:cNvGrpSpPr>
            <a:grpSpLocks/>
          </p:cNvGrpSpPr>
          <p:nvPr/>
        </p:nvGrpSpPr>
        <p:grpSpPr bwMode="auto">
          <a:xfrm>
            <a:off x="3581400" y="1676400"/>
            <a:ext cx="4114800" cy="2667000"/>
            <a:chOff x="6300" y="3960"/>
            <a:chExt cx="4320" cy="2490"/>
          </a:xfrm>
        </p:grpSpPr>
        <p:graphicFrame>
          <p:nvGraphicFramePr>
            <p:cNvPr id="25602" name="Object 4"/>
            <p:cNvGraphicFramePr>
              <a:graphicFrameLocks noChangeAspect="1"/>
            </p:cNvGraphicFramePr>
            <p:nvPr/>
          </p:nvGraphicFramePr>
          <p:xfrm>
            <a:off x="6300" y="3960"/>
            <a:ext cx="4320" cy="2490"/>
          </p:xfrm>
          <a:graphic>
            <a:graphicData uri="http://schemas.openxmlformats.org/presentationml/2006/ole">
              <mc:AlternateContent xmlns:mc="http://schemas.openxmlformats.org/markup-compatibility/2006">
                <mc:Choice xmlns:v="urn:schemas-microsoft-com:vml" Requires="v">
                  <p:oleObj spid="_x0000_s142346" name="Bitmap Image" r:id="rId4" imgW="5608806" imgH="3231160" progId="PBrush">
                    <p:embed/>
                  </p:oleObj>
                </mc:Choice>
                <mc:Fallback>
                  <p:oleObj name="Bitmap Image" r:id="rId4" imgW="5608806" imgH="323116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 y="3960"/>
                          <a:ext cx="4320" cy="24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5612" name="Group 5"/>
            <p:cNvGrpSpPr>
              <a:grpSpLocks/>
            </p:cNvGrpSpPr>
            <p:nvPr/>
          </p:nvGrpSpPr>
          <p:grpSpPr bwMode="auto">
            <a:xfrm>
              <a:off x="6660" y="4140"/>
              <a:ext cx="3780" cy="2160"/>
              <a:chOff x="6660" y="4140"/>
              <a:chExt cx="3780" cy="2160"/>
            </a:xfrm>
          </p:grpSpPr>
          <p:grpSp>
            <p:nvGrpSpPr>
              <p:cNvPr id="25613" name="Group 6"/>
              <p:cNvGrpSpPr>
                <a:grpSpLocks/>
              </p:cNvGrpSpPr>
              <p:nvPr/>
            </p:nvGrpSpPr>
            <p:grpSpPr bwMode="auto">
              <a:xfrm>
                <a:off x="6660" y="4140"/>
                <a:ext cx="3780" cy="2160"/>
                <a:chOff x="6660" y="4140"/>
                <a:chExt cx="3780" cy="2160"/>
              </a:xfrm>
            </p:grpSpPr>
            <p:sp>
              <p:nvSpPr>
                <p:cNvPr id="25616" name="Line 7"/>
                <p:cNvSpPr>
                  <a:spLocks noChangeShapeType="1"/>
                </p:cNvSpPr>
                <p:nvPr/>
              </p:nvSpPr>
              <p:spPr bwMode="auto">
                <a:xfrm>
                  <a:off x="7380" y="6120"/>
                  <a:ext cx="540" cy="0"/>
                </a:xfrm>
                <a:prstGeom prst="line">
                  <a:avLst/>
                </a:prstGeom>
                <a:noFill/>
                <a:ln w="9525">
                  <a:solidFill>
                    <a:srgbClr val="000000"/>
                  </a:solidFill>
                  <a:round/>
                  <a:headEnd/>
                  <a:tailEnd type="triangle" w="med" len="med"/>
                </a:ln>
              </p:spPr>
              <p:txBody>
                <a:bodyPr/>
                <a:lstStyle/>
                <a:p>
                  <a:endParaRPr lang="en-US"/>
                </a:p>
              </p:txBody>
            </p:sp>
            <p:sp>
              <p:nvSpPr>
                <p:cNvPr id="25617" name="Text Box 8"/>
                <p:cNvSpPr txBox="1">
                  <a:spLocks noChangeArrowheads="1"/>
                </p:cNvSpPr>
                <p:nvPr/>
              </p:nvSpPr>
              <p:spPr bwMode="auto">
                <a:xfrm>
                  <a:off x="7020" y="5760"/>
                  <a:ext cx="540" cy="540"/>
                </a:xfrm>
                <a:prstGeom prst="rect">
                  <a:avLst/>
                </a:prstGeom>
                <a:noFill/>
                <a:ln w="9525">
                  <a:noFill/>
                  <a:miter lim="800000"/>
                  <a:headEnd/>
                  <a:tailEnd/>
                </a:ln>
              </p:spPr>
              <p:txBody>
                <a:bodyPr/>
                <a:lstStyle/>
                <a:p>
                  <a:pPr eaLnBrk="0" hangingPunct="0"/>
                  <a:r>
                    <a:rPr lang="en-US" sz="1400"/>
                    <a:t>2</a:t>
                  </a:r>
                </a:p>
              </p:txBody>
            </p:sp>
            <p:grpSp>
              <p:nvGrpSpPr>
                <p:cNvPr id="25618" name="Group 9"/>
                <p:cNvGrpSpPr>
                  <a:grpSpLocks/>
                </p:cNvGrpSpPr>
                <p:nvPr/>
              </p:nvGrpSpPr>
              <p:grpSpPr bwMode="auto">
                <a:xfrm>
                  <a:off x="6660" y="4140"/>
                  <a:ext cx="3780" cy="360"/>
                  <a:chOff x="6660" y="4140"/>
                  <a:chExt cx="3780" cy="360"/>
                </a:xfrm>
              </p:grpSpPr>
              <p:sp>
                <p:nvSpPr>
                  <p:cNvPr id="25620" name="Text Box 10"/>
                  <p:cNvSpPr txBox="1">
                    <a:spLocks noChangeArrowheads="1"/>
                  </p:cNvSpPr>
                  <p:nvPr/>
                </p:nvSpPr>
                <p:spPr bwMode="auto">
                  <a:xfrm>
                    <a:off x="7020" y="4140"/>
                    <a:ext cx="360" cy="360"/>
                  </a:xfrm>
                  <a:prstGeom prst="rect">
                    <a:avLst/>
                  </a:prstGeom>
                  <a:noFill/>
                  <a:ln w="9525">
                    <a:noFill/>
                    <a:miter lim="800000"/>
                    <a:headEnd/>
                    <a:tailEnd/>
                  </a:ln>
                </p:spPr>
                <p:txBody>
                  <a:bodyPr/>
                  <a:lstStyle/>
                  <a:p>
                    <a:pPr eaLnBrk="0" hangingPunct="0"/>
                    <a:r>
                      <a:rPr lang="en-US" sz="1400"/>
                      <a:t>1</a:t>
                    </a:r>
                  </a:p>
                </p:txBody>
              </p:sp>
              <p:sp>
                <p:nvSpPr>
                  <p:cNvPr id="25621" name="Line 11"/>
                  <p:cNvSpPr>
                    <a:spLocks noChangeShapeType="1"/>
                  </p:cNvSpPr>
                  <p:nvPr/>
                </p:nvSpPr>
                <p:spPr bwMode="auto">
                  <a:xfrm flipH="1">
                    <a:off x="6660" y="4500"/>
                    <a:ext cx="540" cy="0"/>
                  </a:xfrm>
                  <a:prstGeom prst="line">
                    <a:avLst/>
                  </a:prstGeom>
                  <a:noFill/>
                  <a:ln w="9525">
                    <a:solidFill>
                      <a:srgbClr val="000000"/>
                    </a:solidFill>
                    <a:round/>
                    <a:headEnd/>
                    <a:tailEnd type="triangle" w="med" len="med"/>
                  </a:ln>
                </p:spPr>
                <p:txBody>
                  <a:bodyPr/>
                  <a:lstStyle/>
                  <a:p>
                    <a:endParaRPr lang="en-US"/>
                  </a:p>
                </p:txBody>
              </p:sp>
              <p:sp>
                <p:nvSpPr>
                  <p:cNvPr id="25622" name="Line 12"/>
                  <p:cNvSpPr>
                    <a:spLocks noChangeShapeType="1"/>
                  </p:cNvSpPr>
                  <p:nvPr/>
                </p:nvSpPr>
                <p:spPr bwMode="auto">
                  <a:xfrm>
                    <a:off x="9900" y="4500"/>
                    <a:ext cx="540" cy="0"/>
                  </a:xfrm>
                  <a:prstGeom prst="line">
                    <a:avLst/>
                  </a:prstGeom>
                  <a:noFill/>
                  <a:ln w="9525">
                    <a:solidFill>
                      <a:srgbClr val="000000"/>
                    </a:solidFill>
                    <a:round/>
                    <a:headEnd/>
                    <a:tailEnd type="triangle" w="med" len="med"/>
                  </a:ln>
                </p:spPr>
                <p:txBody>
                  <a:bodyPr/>
                  <a:lstStyle/>
                  <a:p>
                    <a:endParaRPr lang="en-US"/>
                  </a:p>
                </p:txBody>
              </p:sp>
            </p:grpSp>
            <p:sp>
              <p:nvSpPr>
                <p:cNvPr id="25619" name="Text Box 13"/>
                <p:cNvSpPr txBox="1">
                  <a:spLocks noChangeArrowheads="1"/>
                </p:cNvSpPr>
                <p:nvPr/>
              </p:nvSpPr>
              <p:spPr bwMode="auto">
                <a:xfrm>
                  <a:off x="9540" y="4140"/>
                  <a:ext cx="540" cy="540"/>
                </a:xfrm>
                <a:prstGeom prst="rect">
                  <a:avLst/>
                </a:prstGeom>
                <a:noFill/>
                <a:ln w="9525">
                  <a:noFill/>
                  <a:miter lim="800000"/>
                  <a:headEnd/>
                  <a:tailEnd/>
                </a:ln>
              </p:spPr>
              <p:txBody>
                <a:bodyPr/>
                <a:lstStyle/>
                <a:p>
                  <a:pPr eaLnBrk="0" hangingPunct="0"/>
                  <a:r>
                    <a:rPr lang="en-US" sz="1400"/>
                    <a:t>3</a:t>
                  </a:r>
                </a:p>
              </p:txBody>
            </p:sp>
          </p:grpSp>
          <p:sp>
            <p:nvSpPr>
              <p:cNvPr id="25614" name="Line 14"/>
              <p:cNvSpPr>
                <a:spLocks noChangeShapeType="1"/>
              </p:cNvSpPr>
              <p:nvPr/>
            </p:nvSpPr>
            <p:spPr bwMode="auto">
              <a:xfrm>
                <a:off x="8820" y="5400"/>
                <a:ext cx="540" cy="180"/>
              </a:xfrm>
              <a:prstGeom prst="line">
                <a:avLst/>
              </a:prstGeom>
              <a:noFill/>
              <a:ln w="9525">
                <a:solidFill>
                  <a:srgbClr val="000000"/>
                </a:solidFill>
                <a:round/>
                <a:headEnd/>
                <a:tailEnd type="triangle" w="med" len="med"/>
              </a:ln>
            </p:spPr>
            <p:txBody>
              <a:bodyPr/>
              <a:lstStyle/>
              <a:p>
                <a:endParaRPr lang="en-US"/>
              </a:p>
            </p:txBody>
          </p:sp>
          <p:sp>
            <p:nvSpPr>
              <p:cNvPr id="25615" name="Text Box 15"/>
              <p:cNvSpPr txBox="1">
                <a:spLocks noChangeArrowheads="1"/>
              </p:cNvSpPr>
              <p:nvPr/>
            </p:nvSpPr>
            <p:spPr bwMode="auto">
              <a:xfrm>
                <a:off x="8640" y="5040"/>
                <a:ext cx="540" cy="540"/>
              </a:xfrm>
              <a:prstGeom prst="rect">
                <a:avLst/>
              </a:prstGeom>
              <a:noFill/>
              <a:ln w="9525">
                <a:noFill/>
                <a:miter lim="800000"/>
                <a:headEnd/>
                <a:tailEnd/>
              </a:ln>
            </p:spPr>
            <p:txBody>
              <a:bodyPr/>
              <a:lstStyle/>
              <a:p>
                <a:pPr eaLnBrk="0" hangingPunct="0"/>
                <a:r>
                  <a:rPr lang="en-US" sz="1400"/>
                  <a:t>4</a:t>
                </a:r>
              </a:p>
            </p:txBody>
          </p:sp>
        </p:grpSp>
      </p:grpSp>
      <p:grpSp>
        <p:nvGrpSpPr>
          <p:cNvPr id="25605" name="Group 16"/>
          <p:cNvGrpSpPr>
            <a:grpSpLocks/>
          </p:cNvGrpSpPr>
          <p:nvPr/>
        </p:nvGrpSpPr>
        <p:grpSpPr bwMode="auto">
          <a:xfrm>
            <a:off x="533400" y="1600200"/>
            <a:ext cx="2667000" cy="4724400"/>
            <a:chOff x="144" y="912"/>
            <a:chExt cx="1680" cy="2976"/>
          </a:xfrm>
        </p:grpSpPr>
        <p:pic>
          <p:nvPicPr>
            <p:cNvPr id="25607" name="Picture 17"/>
            <p:cNvPicPr>
              <a:picLocks noChangeAspect="1" noChangeArrowheads="1"/>
            </p:cNvPicPr>
            <p:nvPr/>
          </p:nvPicPr>
          <p:blipFill>
            <a:blip r:embed="rId6" cstate="print"/>
            <a:srcRect l="11111" t="11200" r="11111" b="10400"/>
            <a:stretch>
              <a:fillRect/>
            </a:stretch>
          </p:blipFill>
          <p:spPr bwMode="auto">
            <a:xfrm>
              <a:off x="144" y="960"/>
              <a:ext cx="672" cy="2352"/>
            </a:xfrm>
            <a:prstGeom prst="rect">
              <a:avLst/>
            </a:prstGeom>
            <a:noFill/>
            <a:ln w="9525">
              <a:noFill/>
              <a:miter lim="800000"/>
              <a:headEnd/>
              <a:tailEnd/>
            </a:ln>
          </p:spPr>
        </p:pic>
        <p:pic>
          <p:nvPicPr>
            <p:cNvPr id="25608" name="Picture 18"/>
            <p:cNvPicPr>
              <a:picLocks noChangeAspect="1" noChangeArrowheads="1"/>
            </p:cNvPicPr>
            <p:nvPr/>
          </p:nvPicPr>
          <p:blipFill>
            <a:blip r:embed="rId7" cstate="print"/>
            <a:srcRect l="20000" t="8144" r="14999" b="10417"/>
            <a:stretch>
              <a:fillRect/>
            </a:stretch>
          </p:blipFill>
          <p:spPr bwMode="auto">
            <a:xfrm>
              <a:off x="912" y="912"/>
              <a:ext cx="624" cy="2400"/>
            </a:xfrm>
            <a:prstGeom prst="rect">
              <a:avLst/>
            </a:prstGeom>
            <a:noFill/>
            <a:ln w="9525">
              <a:noFill/>
              <a:miter lim="800000"/>
              <a:headEnd/>
              <a:tailEnd/>
            </a:ln>
          </p:spPr>
        </p:pic>
        <p:sp>
          <p:nvSpPr>
            <p:cNvPr id="25609" name="Text Box 19"/>
            <p:cNvSpPr txBox="1">
              <a:spLocks noChangeArrowheads="1"/>
            </p:cNvSpPr>
            <p:nvPr/>
          </p:nvSpPr>
          <p:spPr bwMode="auto">
            <a:xfrm>
              <a:off x="240" y="3600"/>
              <a:ext cx="1584" cy="288"/>
            </a:xfrm>
            <a:prstGeom prst="rect">
              <a:avLst/>
            </a:prstGeom>
            <a:noFill/>
            <a:ln w="9525">
              <a:noFill/>
              <a:miter lim="800000"/>
              <a:headEnd/>
              <a:tailEnd/>
            </a:ln>
          </p:spPr>
          <p:txBody>
            <a:bodyPr>
              <a:spAutoFit/>
            </a:bodyPr>
            <a:lstStyle/>
            <a:p>
              <a:pPr>
                <a:spcBef>
                  <a:spcPct val="50000"/>
                </a:spcBef>
              </a:pPr>
              <a:r>
                <a:rPr lang="en-US"/>
                <a:t>At 4</a:t>
              </a:r>
              <a:r>
                <a:rPr lang="en-US">
                  <a:sym typeface="Symbol" pitchFamily="18" charset="2"/>
                </a:rPr>
                <a:t>      Next step</a:t>
              </a:r>
              <a:endParaRPr lang="en-US"/>
            </a:p>
          </p:txBody>
        </p:sp>
        <p:sp>
          <p:nvSpPr>
            <p:cNvPr id="25610" name="Line 20"/>
            <p:cNvSpPr>
              <a:spLocks noChangeShapeType="1"/>
            </p:cNvSpPr>
            <p:nvPr/>
          </p:nvSpPr>
          <p:spPr bwMode="auto">
            <a:xfrm flipV="1">
              <a:off x="480" y="3360"/>
              <a:ext cx="0" cy="288"/>
            </a:xfrm>
            <a:prstGeom prst="line">
              <a:avLst/>
            </a:prstGeom>
            <a:noFill/>
            <a:ln w="57150">
              <a:solidFill>
                <a:schemeClr val="tx1"/>
              </a:solidFill>
              <a:round/>
              <a:headEnd/>
              <a:tailEnd type="triangle" w="med" len="med"/>
            </a:ln>
          </p:spPr>
          <p:txBody>
            <a:bodyPr/>
            <a:lstStyle/>
            <a:p>
              <a:endParaRPr lang="en-US"/>
            </a:p>
          </p:txBody>
        </p:sp>
        <p:sp>
          <p:nvSpPr>
            <p:cNvPr id="25611" name="Line 21"/>
            <p:cNvSpPr>
              <a:spLocks noChangeShapeType="1"/>
            </p:cNvSpPr>
            <p:nvPr/>
          </p:nvSpPr>
          <p:spPr bwMode="auto">
            <a:xfrm flipV="1">
              <a:off x="1200" y="3360"/>
              <a:ext cx="0" cy="288"/>
            </a:xfrm>
            <a:prstGeom prst="line">
              <a:avLst/>
            </a:prstGeom>
            <a:noFill/>
            <a:ln w="57150">
              <a:solidFill>
                <a:schemeClr val="tx1"/>
              </a:solidFill>
              <a:round/>
              <a:headEnd/>
              <a:tailEnd type="triangle" w="med" len="med"/>
            </a:ln>
          </p:spPr>
          <p:txBody>
            <a:bodyPr/>
            <a:lstStyle/>
            <a:p>
              <a:endParaRPr lang="en-US"/>
            </a:p>
          </p:txBody>
        </p:sp>
      </p:grpSp>
      <p:sp>
        <p:nvSpPr>
          <p:cNvPr id="25606" name="Text Box 22"/>
          <p:cNvSpPr txBox="1">
            <a:spLocks noChangeArrowheads="1"/>
          </p:cNvSpPr>
          <p:nvPr/>
        </p:nvSpPr>
        <p:spPr bwMode="auto">
          <a:xfrm>
            <a:off x="4953000" y="4572000"/>
            <a:ext cx="3505200" cy="2043113"/>
          </a:xfrm>
          <a:prstGeom prst="rect">
            <a:avLst/>
          </a:prstGeom>
          <a:noFill/>
          <a:ln w="9525">
            <a:noFill/>
            <a:miter lim="800000"/>
            <a:headEnd/>
            <a:tailEnd/>
          </a:ln>
        </p:spPr>
        <p:txBody>
          <a:bodyPr>
            <a:spAutoFit/>
          </a:bodyPr>
          <a:lstStyle/>
          <a:p>
            <a:pPr marL="457200" indent="-457200">
              <a:spcBef>
                <a:spcPct val="50000"/>
              </a:spcBef>
              <a:buFontTx/>
              <a:buAutoNum type="alphaUcPeriod"/>
            </a:pPr>
            <a:r>
              <a:rPr lang="en-US" sz="3200"/>
              <a:t>Up   </a:t>
            </a:r>
          </a:p>
          <a:p>
            <a:pPr marL="457200" indent="-457200">
              <a:spcBef>
                <a:spcPct val="50000"/>
              </a:spcBef>
              <a:buFontTx/>
              <a:buAutoNum type="alphaUcPeriod"/>
            </a:pPr>
            <a:r>
              <a:rPr lang="en-US" sz="3200"/>
              <a:t>Down </a:t>
            </a:r>
          </a:p>
          <a:p>
            <a:pPr marL="457200" indent="-457200">
              <a:spcBef>
                <a:spcPct val="50000"/>
              </a:spcBef>
              <a:buFontTx/>
              <a:buAutoNum type="alphaUcPeriod"/>
            </a:pPr>
            <a:r>
              <a:rPr lang="en-US" sz="3200"/>
              <a:t>not enough info</a:t>
            </a:r>
          </a:p>
        </p:txBody>
      </p:sp>
    </p:spTree>
    <p:extLst>
      <p:ext uri="{BB962C8B-B14F-4D97-AF65-F5344CB8AC3E}">
        <p14:creationId xmlns:p14="http://schemas.microsoft.com/office/powerpoint/2010/main" val="2334608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52400" y="1066800"/>
            <a:ext cx="8763000" cy="1143000"/>
          </a:xfrm>
        </p:spPr>
        <p:txBody>
          <a:bodyPr/>
          <a:lstStyle/>
          <a:p>
            <a:pPr marL="838200" indent="-838200" algn="l" eaLnBrk="1" hangingPunct="1"/>
            <a:r>
              <a:rPr lang="en-US" sz="3200" smtClean="0"/>
              <a:t>4 A car is traveling along a road. Its velocity is recorded as a function of time and is shown in the graph below.</a:t>
            </a:r>
            <a:r>
              <a:rPr lang="en-US" sz="4000" smtClean="0"/>
              <a:t>  </a:t>
            </a:r>
            <a:br>
              <a:rPr lang="en-US" sz="4000" smtClean="0"/>
            </a:br>
            <a:endParaRPr lang="en-US" sz="4000" smtClean="0"/>
          </a:p>
        </p:txBody>
      </p:sp>
      <p:pic>
        <p:nvPicPr>
          <p:cNvPr id="176131" name="Picture 3" descr="HW1_Q8_image"/>
          <p:cNvPicPr>
            <a:picLocks noChangeAspect="1" noChangeArrowheads="1"/>
          </p:cNvPicPr>
          <p:nvPr/>
        </p:nvPicPr>
        <p:blipFill>
          <a:blip r:embed="rId3" cstate="print"/>
          <a:srcRect/>
          <a:stretch>
            <a:fillRect/>
          </a:stretch>
        </p:blipFill>
        <p:spPr bwMode="auto">
          <a:xfrm>
            <a:off x="1219200" y="2438400"/>
            <a:ext cx="4114800" cy="4114800"/>
          </a:xfrm>
          <a:prstGeom prst="rect">
            <a:avLst/>
          </a:prstGeom>
          <a:noFill/>
          <a:ln w="9525">
            <a:noFill/>
            <a:miter lim="800000"/>
            <a:headEnd/>
            <a:tailEnd/>
          </a:ln>
        </p:spPr>
      </p:pic>
    </p:spTree>
    <p:extLst>
      <p:ext uri="{BB962C8B-B14F-4D97-AF65-F5344CB8AC3E}">
        <p14:creationId xmlns:p14="http://schemas.microsoft.com/office/powerpoint/2010/main" val="5606110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533400" y="609600"/>
            <a:ext cx="6096000" cy="1143000"/>
          </a:xfrm>
        </p:spPr>
        <p:txBody>
          <a:bodyPr/>
          <a:lstStyle/>
          <a:p>
            <a:pPr algn="l" eaLnBrk="1" hangingPunct="1"/>
            <a:r>
              <a:rPr lang="en-US" smtClean="0">
                <a:solidFill>
                  <a:srgbClr val="3333CC"/>
                </a:solidFill>
              </a:rPr>
              <a:t>7. The Energy chart of a boy skating looks like this</a:t>
            </a:r>
          </a:p>
        </p:txBody>
      </p:sp>
      <p:sp>
        <p:nvSpPr>
          <p:cNvPr id="26628" name="Text Box 3"/>
          <p:cNvSpPr txBox="1">
            <a:spLocks noChangeArrowheads="1"/>
          </p:cNvSpPr>
          <p:nvPr/>
        </p:nvSpPr>
        <p:spPr bwMode="auto">
          <a:xfrm>
            <a:off x="228600" y="1981200"/>
            <a:ext cx="7010400" cy="762000"/>
          </a:xfrm>
          <a:prstGeom prst="rect">
            <a:avLst/>
          </a:prstGeom>
          <a:noFill/>
          <a:ln w="9525">
            <a:noFill/>
            <a:miter lim="800000"/>
            <a:headEnd/>
            <a:tailEnd/>
          </a:ln>
        </p:spPr>
        <p:txBody>
          <a:bodyPr>
            <a:spAutoFit/>
          </a:bodyPr>
          <a:lstStyle/>
          <a:p>
            <a:pPr>
              <a:spcBef>
                <a:spcPct val="50000"/>
              </a:spcBef>
            </a:pPr>
            <a:r>
              <a:rPr lang="en-US" sz="3600">
                <a:solidFill>
                  <a:schemeClr val="tx2"/>
                </a:solidFill>
              </a:rPr>
              <a:t>How would you describe his speed?</a:t>
            </a:r>
            <a:r>
              <a:rPr lang="en-US" sz="4400">
                <a:solidFill>
                  <a:schemeClr val="tx2"/>
                </a:solidFill>
              </a:rPr>
              <a:t> </a:t>
            </a:r>
          </a:p>
        </p:txBody>
      </p:sp>
      <p:sp>
        <p:nvSpPr>
          <p:cNvPr id="26629" name="Text Box 4"/>
          <p:cNvSpPr txBox="1">
            <a:spLocks noChangeArrowheads="1"/>
          </p:cNvSpPr>
          <p:nvPr/>
        </p:nvSpPr>
        <p:spPr bwMode="auto">
          <a:xfrm>
            <a:off x="533400" y="2819400"/>
            <a:ext cx="5867400" cy="3506788"/>
          </a:xfrm>
          <a:prstGeom prst="rect">
            <a:avLst/>
          </a:prstGeom>
          <a:noFill/>
          <a:ln w="9525">
            <a:noFill/>
            <a:miter lim="800000"/>
            <a:headEnd/>
            <a:tailEnd/>
          </a:ln>
        </p:spPr>
        <p:txBody>
          <a:bodyPr>
            <a:spAutoFit/>
          </a:bodyPr>
          <a:lstStyle/>
          <a:p>
            <a:pPr marL="457200" indent="-457200">
              <a:spcBef>
                <a:spcPct val="50000"/>
              </a:spcBef>
              <a:buFontTx/>
              <a:buAutoNum type="alphaUcPeriod"/>
            </a:pPr>
            <a:r>
              <a:rPr lang="en-US" sz="3200"/>
              <a:t>He is at his maximum speed</a:t>
            </a:r>
          </a:p>
          <a:p>
            <a:pPr marL="457200" indent="-457200">
              <a:spcBef>
                <a:spcPct val="50000"/>
              </a:spcBef>
              <a:buFontTx/>
              <a:buAutoNum type="alphaUcPeriod"/>
            </a:pPr>
            <a:r>
              <a:rPr lang="en-US" sz="3200"/>
              <a:t>He is stopped</a:t>
            </a:r>
          </a:p>
          <a:p>
            <a:pPr marL="457200" indent="-457200">
              <a:spcBef>
                <a:spcPct val="50000"/>
              </a:spcBef>
              <a:buFontTx/>
              <a:buAutoNum type="alphaUcPeriod"/>
            </a:pPr>
            <a:r>
              <a:rPr lang="en-US" sz="3200"/>
              <a:t>He is going his average speed</a:t>
            </a:r>
          </a:p>
          <a:p>
            <a:pPr marL="457200" indent="-457200">
              <a:spcBef>
                <a:spcPct val="50000"/>
              </a:spcBef>
              <a:buFontTx/>
              <a:buAutoNum type="alphaUcPeriod"/>
            </a:pPr>
            <a:r>
              <a:rPr lang="en-US" sz="3200"/>
              <a:t>He is going slow</a:t>
            </a:r>
          </a:p>
          <a:p>
            <a:pPr marL="457200" indent="-457200">
              <a:spcBef>
                <a:spcPct val="50000"/>
              </a:spcBef>
              <a:buFontTx/>
              <a:buAutoNum type="alphaUcPeriod"/>
            </a:pPr>
            <a:r>
              <a:rPr lang="en-US" sz="3200"/>
              <a:t>He is going fast</a:t>
            </a:r>
          </a:p>
        </p:txBody>
      </p:sp>
      <p:graphicFrame>
        <p:nvGraphicFramePr>
          <p:cNvPr id="26626" name="Object 5"/>
          <p:cNvGraphicFramePr>
            <a:graphicFrameLocks noChangeAspect="1"/>
          </p:cNvGraphicFramePr>
          <p:nvPr/>
        </p:nvGraphicFramePr>
        <p:xfrm>
          <a:off x="7162800" y="152400"/>
          <a:ext cx="1852613" cy="6477000"/>
        </p:xfrm>
        <a:graphic>
          <a:graphicData uri="http://schemas.openxmlformats.org/presentationml/2006/ole">
            <mc:AlternateContent xmlns:mc="http://schemas.openxmlformats.org/markup-compatibility/2006">
              <mc:Choice xmlns:v="urn:schemas-microsoft-com:vml" Requires="v">
                <p:oleObj spid="_x0000_s143370" name="Bitmap Image" r:id="rId4" imgW="1523810" imgH="4762913" progId="PBrush">
                  <p:embed/>
                </p:oleObj>
              </mc:Choice>
              <mc:Fallback>
                <p:oleObj name="Bitmap Image" r:id="rId4" imgW="1523810" imgH="476291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52400"/>
                        <a:ext cx="185261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0" name="Line 6"/>
          <p:cNvSpPr>
            <a:spLocks noChangeShapeType="1"/>
          </p:cNvSpPr>
          <p:nvPr/>
        </p:nvSpPr>
        <p:spPr bwMode="auto">
          <a:xfrm>
            <a:off x="6629400" y="1524000"/>
            <a:ext cx="457200" cy="0"/>
          </a:xfrm>
          <a:prstGeom prst="line">
            <a:avLst/>
          </a:prstGeom>
          <a:noFill/>
          <a:ln w="57150">
            <a:solidFill>
              <a:srgbClr val="3333CC"/>
            </a:solidFill>
            <a:round/>
            <a:headEnd/>
            <a:tailEnd type="triangle" w="med" len="med"/>
          </a:ln>
        </p:spPr>
        <p:txBody>
          <a:bodyPr/>
          <a:lstStyle/>
          <a:p>
            <a:endParaRPr lang="en-US"/>
          </a:p>
        </p:txBody>
      </p:sp>
    </p:spTree>
    <p:extLst>
      <p:ext uri="{BB962C8B-B14F-4D97-AF65-F5344CB8AC3E}">
        <p14:creationId xmlns:p14="http://schemas.microsoft.com/office/powerpoint/2010/main" val="38199078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457200" y="533400"/>
            <a:ext cx="6096000" cy="1143000"/>
          </a:xfrm>
        </p:spPr>
        <p:txBody>
          <a:bodyPr/>
          <a:lstStyle/>
          <a:p>
            <a:pPr algn="l" eaLnBrk="1" hangingPunct="1"/>
            <a:r>
              <a:rPr lang="en-US" smtClean="0">
                <a:solidFill>
                  <a:srgbClr val="3333CC"/>
                </a:solidFill>
              </a:rPr>
              <a:t>8. The Energy chart of a boy skating looks like this</a:t>
            </a:r>
          </a:p>
        </p:txBody>
      </p:sp>
      <p:sp>
        <p:nvSpPr>
          <p:cNvPr id="27652" name="Text Box 3"/>
          <p:cNvSpPr txBox="1">
            <a:spLocks noChangeArrowheads="1"/>
          </p:cNvSpPr>
          <p:nvPr/>
        </p:nvSpPr>
        <p:spPr bwMode="auto">
          <a:xfrm>
            <a:off x="228600" y="1981200"/>
            <a:ext cx="7010400" cy="762000"/>
          </a:xfrm>
          <a:prstGeom prst="rect">
            <a:avLst/>
          </a:prstGeom>
          <a:noFill/>
          <a:ln w="9525">
            <a:noFill/>
            <a:miter lim="800000"/>
            <a:headEnd/>
            <a:tailEnd/>
          </a:ln>
        </p:spPr>
        <p:txBody>
          <a:bodyPr>
            <a:spAutoFit/>
          </a:bodyPr>
          <a:lstStyle/>
          <a:p>
            <a:pPr>
              <a:spcBef>
                <a:spcPct val="50000"/>
              </a:spcBef>
            </a:pPr>
            <a:r>
              <a:rPr lang="en-US" sz="3600">
                <a:solidFill>
                  <a:schemeClr val="tx2"/>
                </a:solidFill>
              </a:rPr>
              <a:t>How would you describe his speed?</a:t>
            </a:r>
            <a:r>
              <a:rPr lang="en-US" sz="4400">
                <a:solidFill>
                  <a:schemeClr val="tx2"/>
                </a:solidFill>
              </a:rPr>
              <a:t> </a:t>
            </a:r>
          </a:p>
        </p:txBody>
      </p:sp>
      <p:sp>
        <p:nvSpPr>
          <p:cNvPr id="27653" name="Text Box 4"/>
          <p:cNvSpPr txBox="1">
            <a:spLocks noChangeArrowheads="1"/>
          </p:cNvSpPr>
          <p:nvPr/>
        </p:nvSpPr>
        <p:spPr bwMode="auto">
          <a:xfrm>
            <a:off x="533400" y="2819400"/>
            <a:ext cx="5867400" cy="3506788"/>
          </a:xfrm>
          <a:prstGeom prst="rect">
            <a:avLst/>
          </a:prstGeom>
          <a:noFill/>
          <a:ln w="9525">
            <a:noFill/>
            <a:miter lim="800000"/>
            <a:headEnd/>
            <a:tailEnd/>
          </a:ln>
        </p:spPr>
        <p:txBody>
          <a:bodyPr>
            <a:spAutoFit/>
          </a:bodyPr>
          <a:lstStyle/>
          <a:p>
            <a:pPr marL="457200" indent="-457200">
              <a:spcBef>
                <a:spcPct val="50000"/>
              </a:spcBef>
              <a:buFontTx/>
              <a:buAutoNum type="alphaUcPeriod"/>
            </a:pPr>
            <a:r>
              <a:rPr lang="en-US" sz="3200"/>
              <a:t>He is at his maximum speed</a:t>
            </a:r>
          </a:p>
          <a:p>
            <a:pPr marL="457200" indent="-457200">
              <a:spcBef>
                <a:spcPct val="50000"/>
              </a:spcBef>
              <a:buFontTx/>
              <a:buAutoNum type="alphaUcPeriod"/>
            </a:pPr>
            <a:r>
              <a:rPr lang="en-US" sz="3200"/>
              <a:t>He is stopped</a:t>
            </a:r>
          </a:p>
          <a:p>
            <a:pPr marL="457200" indent="-457200">
              <a:spcBef>
                <a:spcPct val="50000"/>
              </a:spcBef>
              <a:buFontTx/>
              <a:buAutoNum type="alphaUcPeriod"/>
            </a:pPr>
            <a:r>
              <a:rPr lang="en-US" sz="3200"/>
              <a:t>He is going his average speed</a:t>
            </a:r>
          </a:p>
          <a:p>
            <a:pPr marL="457200" indent="-457200">
              <a:spcBef>
                <a:spcPct val="50000"/>
              </a:spcBef>
              <a:buFontTx/>
              <a:buAutoNum type="alphaUcPeriod"/>
            </a:pPr>
            <a:r>
              <a:rPr lang="en-US" sz="3200"/>
              <a:t>He is going slow</a:t>
            </a:r>
          </a:p>
          <a:p>
            <a:pPr marL="457200" indent="-457200">
              <a:spcBef>
                <a:spcPct val="50000"/>
              </a:spcBef>
              <a:buFontTx/>
              <a:buAutoNum type="alphaUcPeriod"/>
            </a:pPr>
            <a:r>
              <a:rPr lang="en-US" sz="3200"/>
              <a:t>He is going fast</a:t>
            </a:r>
          </a:p>
        </p:txBody>
      </p:sp>
      <p:sp>
        <p:nvSpPr>
          <p:cNvPr id="27654" name="Line 5"/>
          <p:cNvSpPr>
            <a:spLocks noChangeShapeType="1"/>
          </p:cNvSpPr>
          <p:nvPr/>
        </p:nvSpPr>
        <p:spPr bwMode="auto">
          <a:xfrm>
            <a:off x="6629400" y="1524000"/>
            <a:ext cx="457200" cy="0"/>
          </a:xfrm>
          <a:prstGeom prst="line">
            <a:avLst/>
          </a:prstGeom>
          <a:noFill/>
          <a:ln w="57150">
            <a:solidFill>
              <a:srgbClr val="3333CC"/>
            </a:solidFill>
            <a:round/>
            <a:headEnd/>
            <a:tailEnd type="triangle" w="med" len="med"/>
          </a:ln>
        </p:spPr>
        <p:txBody>
          <a:bodyPr/>
          <a:lstStyle/>
          <a:p>
            <a:endParaRPr lang="en-US"/>
          </a:p>
        </p:txBody>
      </p:sp>
      <p:graphicFrame>
        <p:nvGraphicFramePr>
          <p:cNvPr id="27650" name="Object 6"/>
          <p:cNvGraphicFramePr>
            <a:graphicFrameLocks noChangeAspect="1"/>
          </p:cNvGraphicFramePr>
          <p:nvPr/>
        </p:nvGraphicFramePr>
        <p:xfrm>
          <a:off x="7086600" y="152400"/>
          <a:ext cx="1981200" cy="6019800"/>
        </p:xfrm>
        <a:graphic>
          <a:graphicData uri="http://schemas.openxmlformats.org/presentationml/2006/ole">
            <mc:AlternateContent xmlns:mc="http://schemas.openxmlformats.org/markup-compatibility/2006">
              <mc:Choice xmlns:v="urn:schemas-microsoft-com:vml" Requires="v">
                <p:oleObj spid="_x0000_s144394" name="Bitmap Image" r:id="rId4" imgW="1523810" imgH="4762913" progId="PBrush">
                  <p:embed/>
                </p:oleObj>
              </mc:Choice>
              <mc:Fallback>
                <p:oleObj name="Bitmap Image" r:id="rId4" imgW="1523810" imgH="476291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152400"/>
                        <a:ext cx="1981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827519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457200" y="228600"/>
            <a:ext cx="7772400" cy="1143000"/>
          </a:xfrm>
        </p:spPr>
        <p:txBody>
          <a:bodyPr/>
          <a:lstStyle/>
          <a:p>
            <a:pPr eaLnBrk="1" hangingPunct="1"/>
            <a:r>
              <a:rPr lang="en-US" smtClean="0"/>
              <a:t>9. Select a letter for each:</a:t>
            </a:r>
            <a:br>
              <a:rPr lang="en-US" smtClean="0"/>
            </a:br>
            <a:r>
              <a:rPr lang="en-US" smtClean="0"/>
              <a:t> stopped, slow and fast</a:t>
            </a:r>
          </a:p>
        </p:txBody>
      </p:sp>
      <p:grpSp>
        <p:nvGrpSpPr>
          <p:cNvPr id="28676" name="Group 3"/>
          <p:cNvGrpSpPr>
            <a:grpSpLocks/>
          </p:cNvGrpSpPr>
          <p:nvPr/>
        </p:nvGrpSpPr>
        <p:grpSpPr bwMode="auto">
          <a:xfrm>
            <a:off x="685800" y="1524000"/>
            <a:ext cx="7299325" cy="5129213"/>
            <a:chOff x="432" y="768"/>
            <a:chExt cx="4598" cy="3231"/>
          </a:xfrm>
        </p:grpSpPr>
        <p:pic>
          <p:nvPicPr>
            <p:cNvPr id="28677" name="Picture 4"/>
            <p:cNvPicPr>
              <a:picLocks noChangeAspect="1" noChangeArrowheads="1"/>
            </p:cNvPicPr>
            <p:nvPr/>
          </p:nvPicPr>
          <p:blipFill>
            <a:blip r:embed="rId4" cstate="print"/>
            <a:srcRect/>
            <a:stretch>
              <a:fillRect/>
            </a:stretch>
          </p:blipFill>
          <p:spPr bwMode="auto">
            <a:xfrm>
              <a:off x="768" y="816"/>
              <a:ext cx="1019" cy="3183"/>
            </a:xfrm>
            <a:prstGeom prst="rect">
              <a:avLst/>
            </a:prstGeom>
            <a:noFill/>
            <a:ln w="9525">
              <a:noFill/>
              <a:miter lim="800000"/>
              <a:headEnd/>
              <a:tailEnd/>
            </a:ln>
          </p:spPr>
        </p:pic>
        <p:grpSp>
          <p:nvGrpSpPr>
            <p:cNvPr id="28678" name="Group 5"/>
            <p:cNvGrpSpPr>
              <a:grpSpLocks/>
            </p:cNvGrpSpPr>
            <p:nvPr/>
          </p:nvGrpSpPr>
          <p:grpSpPr bwMode="auto">
            <a:xfrm>
              <a:off x="432" y="768"/>
              <a:ext cx="4598" cy="3228"/>
              <a:chOff x="432" y="768"/>
              <a:chExt cx="4598" cy="3228"/>
            </a:xfrm>
          </p:grpSpPr>
          <p:graphicFrame>
            <p:nvGraphicFramePr>
              <p:cNvPr id="28674" name="Object 6"/>
              <p:cNvGraphicFramePr>
                <a:graphicFrameLocks noChangeAspect="1"/>
              </p:cNvGraphicFramePr>
              <p:nvPr/>
            </p:nvGraphicFramePr>
            <p:xfrm>
              <a:off x="2448" y="768"/>
              <a:ext cx="1029" cy="3216"/>
            </p:xfrm>
            <a:graphic>
              <a:graphicData uri="http://schemas.openxmlformats.org/presentationml/2006/ole">
                <mc:AlternateContent xmlns:mc="http://schemas.openxmlformats.org/markup-compatibility/2006">
                  <mc:Choice xmlns:v="urn:schemas-microsoft-com:vml" Requires="v">
                    <p:oleObj spid="_x0000_s145418" name="Bitmap Image" r:id="rId5" imgW="1523810" imgH="4762913" progId="PBrush">
                      <p:embed/>
                    </p:oleObj>
                  </mc:Choice>
                  <mc:Fallback>
                    <p:oleObj name="Bitmap Image" r:id="rId5" imgW="1523810" imgH="476291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 y="768"/>
                            <a:ext cx="1029" cy="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79" name="Picture 7"/>
              <p:cNvPicPr>
                <a:picLocks noChangeAspect="1" noChangeArrowheads="1"/>
              </p:cNvPicPr>
              <p:nvPr/>
            </p:nvPicPr>
            <p:blipFill>
              <a:blip r:embed="rId7" cstate="print"/>
              <a:srcRect/>
              <a:stretch>
                <a:fillRect/>
              </a:stretch>
            </p:blipFill>
            <p:spPr bwMode="auto">
              <a:xfrm>
                <a:off x="4011" y="813"/>
                <a:ext cx="1019" cy="3183"/>
              </a:xfrm>
              <a:prstGeom prst="rect">
                <a:avLst/>
              </a:prstGeom>
              <a:noFill/>
              <a:ln w="9525">
                <a:noFill/>
                <a:miter lim="800000"/>
                <a:headEnd/>
                <a:tailEnd/>
              </a:ln>
            </p:spPr>
          </p:pic>
          <p:grpSp>
            <p:nvGrpSpPr>
              <p:cNvPr id="28680" name="Group 8"/>
              <p:cNvGrpSpPr>
                <a:grpSpLocks/>
              </p:cNvGrpSpPr>
              <p:nvPr/>
            </p:nvGrpSpPr>
            <p:grpSpPr bwMode="auto">
              <a:xfrm>
                <a:off x="3600" y="1872"/>
                <a:ext cx="384" cy="384"/>
                <a:chOff x="336" y="1872"/>
                <a:chExt cx="384" cy="384"/>
              </a:xfrm>
            </p:grpSpPr>
            <p:sp>
              <p:nvSpPr>
                <p:cNvPr id="28687" name="Text Box 9"/>
                <p:cNvSpPr txBox="1">
                  <a:spLocks noChangeArrowheads="1"/>
                </p:cNvSpPr>
                <p:nvPr/>
              </p:nvSpPr>
              <p:spPr bwMode="auto">
                <a:xfrm>
                  <a:off x="336" y="1872"/>
                  <a:ext cx="384" cy="365"/>
                </a:xfrm>
                <a:prstGeom prst="rect">
                  <a:avLst/>
                </a:prstGeom>
                <a:noFill/>
                <a:ln w="9525">
                  <a:noFill/>
                  <a:miter lim="800000"/>
                  <a:headEnd/>
                  <a:tailEnd/>
                </a:ln>
              </p:spPr>
              <p:txBody>
                <a:bodyPr>
                  <a:spAutoFit/>
                </a:bodyPr>
                <a:lstStyle/>
                <a:p>
                  <a:pPr>
                    <a:spcBef>
                      <a:spcPct val="50000"/>
                    </a:spcBef>
                  </a:pPr>
                  <a:r>
                    <a:rPr lang="en-US" sz="3200" b="1"/>
                    <a:t>C</a:t>
                  </a:r>
                </a:p>
              </p:txBody>
            </p:sp>
            <p:sp>
              <p:nvSpPr>
                <p:cNvPr id="28688" name="Line 10"/>
                <p:cNvSpPr>
                  <a:spLocks noChangeShapeType="1"/>
                </p:cNvSpPr>
                <p:nvPr/>
              </p:nvSpPr>
              <p:spPr bwMode="auto">
                <a:xfrm>
                  <a:off x="384" y="2256"/>
                  <a:ext cx="288" cy="0"/>
                </a:xfrm>
                <a:prstGeom prst="line">
                  <a:avLst/>
                </a:prstGeom>
                <a:noFill/>
                <a:ln w="57150">
                  <a:solidFill>
                    <a:schemeClr val="tx1"/>
                  </a:solidFill>
                  <a:round/>
                  <a:headEnd/>
                  <a:tailEnd type="triangle" w="med" len="med"/>
                </a:ln>
              </p:spPr>
              <p:txBody>
                <a:bodyPr/>
                <a:lstStyle/>
                <a:p>
                  <a:endParaRPr lang="en-US"/>
                </a:p>
              </p:txBody>
            </p:sp>
          </p:grpSp>
          <p:grpSp>
            <p:nvGrpSpPr>
              <p:cNvPr id="28681" name="Group 11"/>
              <p:cNvGrpSpPr>
                <a:grpSpLocks/>
              </p:cNvGrpSpPr>
              <p:nvPr/>
            </p:nvGrpSpPr>
            <p:grpSpPr bwMode="auto">
              <a:xfrm>
                <a:off x="1968" y="1872"/>
                <a:ext cx="384" cy="384"/>
                <a:chOff x="336" y="1872"/>
                <a:chExt cx="384" cy="384"/>
              </a:xfrm>
            </p:grpSpPr>
            <p:sp>
              <p:nvSpPr>
                <p:cNvPr id="28685" name="Text Box 12"/>
                <p:cNvSpPr txBox="1">
                  <a:spLocks noChangeArrowheads="1"/>
                </p:cNvSpPr>
                <p:nvPr/>
              </p:nvSpPr>
              <p:spPr bwMode="auto">
                <a:xfrm>
                  <a:off x="336" y="1872"/>
                  <a:ext cx="384" cy="365"/>
                </a:xfrm>
                <a:prstGeom prst="rect">
                  <a:avLst/>
                </a:prstGeom>
                <a:noFill/>
                <a:ln w="9525">
                  <a:noFill/>
                  <a:miter lim="800000"/>
                  <a:headEnd/>
                  <a:tailEnd/>
                </a:ln>
              </p:spPr>
              <p:txBody>
                <a:bodyPr>
                  <a:spAutoFit/>
                </a:bodyPr>
                <a:lstStyle/>
                <a:p>
                  <a:pPr>
                    <a:spcBef>
                      <a:spcPct val="50000"/>
                    </a:spcBef>
                  </a:pPr>
                  <a:r>
                    <a:rPr lang="en-US" sz="3200" b="1"/>
                    <a:t>B</a:t>
                  </a:r>
                </a:p>
              </p:txBody>
            </p:sp>
            <p:sp>
              <p:nvSpPr>
                <p:cNvPr id="28686" name="Line 13"/>
                <p:cNvSpPr>
                  <a:spLocks noChangeShapeType="1"/>
                </p:cNvSpPr>
                <p:nvPr/>
              </p:nvSpPr>
              <p:spPr bwMode="auto">
                <a:xfrm>
                  <a:off x="384" y="2256"/>
                  <a:ext cx="288" cy="0"/>
                </a:xfrm>
                <a:prstGeom prst="line">
                  <a:avLst/>
                </a:prstGeom>
                <a:noFill/>
                <a:ln w="57150">
                  <a:solidFill>
                    <a:schemeClr val="tx1"/>
                  </a:solidFill>
                  <a:round/>
                  <a:headEnd/>
                  <a:tailEnd type="triangle" w="med" len="med"/>
                </a:ln>
              </p:spPr>
              <p:txBody>
                <a:bodyPr/>
                <a:lstStyle/>
                <a:p>
                  <a:endParaRPr lang="en-US"/>
                </a:p>
              </p:txBody>
            </p:sp>
          </p:grpSp>
          <p:grpSp>
            <p:nvGrpSpPr>
              <p:cNvPr id="28682" name="Group 14"/>
              <p:cNvGrpSpPr>
                <a:grpSpLocks/>
              </p:cNvGrpSpPr>
              <p:nvPr/>
            </p:nvGrpSpPr>
            <p:grpSpPr bwMode="auto">
              <a:xfrm>
                <a:off x="432" y="1872"/>
                <a:ext cx="384" cy="384"/>
                <a:chOff x="336" y="1872"/>
                <a:chExt cx="384" cy="384"/>
              </a:xfrm>
            </p:grpSpPr>
            <p:sp>
              <p:nvSpPr>
                <p:cNvPr id="28683" name="Text Box 15"/>
                <p:cNvSpPr txBox="1">
                  <a:spLocks noChangeArrowheads="1"/>
                </p:cNvSpPr>
                <p:nvPr/>
              </p:nvSpPr>
              <p:spPr bwMode="auto">
                <a:xfrm>
                  <a:off x="336" y="1872"/>
                  <a:ext cx="384" cy="365"/>
                </a:xfrm>
                <a:prstGeom prst="rect">
                  <a:avLst/>
                </a:prstGeom>
                <a:noFill/>
                <a:ln w="9525">
                  <a:noFill/>
                  <a:miter lim="800000"/>
                  <a:headEnd/>
                  <a:tailEnd/>
                </a:ln>
              </p:spPr>
              <p:txBody>
                <a:bodyPr>
                  <a:spAutoFit/>
                </a:bodyPr>
                <a:lstStyle/>
                <a:p>
                  <a:pPr>
                    <a:spcBef>
                      <a:spcPct val="50000"/>
                    </a:spcBef>
                  </a:pPr>
                  <a:r>
                    <a:rPr lang="en-US" sz="3200" b="1"/>
                    <a:t>A</a:t>
                  </a:r>
                </a:p>
              </p:txBody>
            </p:sp>
            <p:sp>
              <p:nvSpPr>
                <p:cNvPr id="28684" name="Line 16"/>
                <p:cNvSpPr>
                  <a:spLocks noChangeShapeType="1"/>
                </p:cNvSpPr>
                <p:nvPr/>
              </p:nvSpPr>
              <p:spPr bwMode="auto">
                <a:xfrm>
                  <a:off x="384" y="2256"/>
                  <a:ext cx="288" cy="0"/>
                </a:xfrm>
                <a:prstGeom prst="line">
                  <a:avLst/>
                </a:prstGeom>
                <a:noFill/>
                <a:ln w="57150">
                  <a:solidFill>
                    <a:schemeClr val="tx1"/>
                  </a:solidFill>
                  <a:round/>
                  <a:headEnd/>
                  <a:tailEnd type="triangle" w="med" len="med"/>
                </a:ln>
              </p:spPr>
              <p:txBody>
                <a:bodyPr/>
                <a:lstStyle/>
                <a:p>
                  <a:endParaRPr lang="en-US"/>
                </a:p>
              </p:txBody>
            </p:sp>
          </p:grpSp>
        </p:grpSp>
      </p:grpSp>
    </p:spTree>
    <p:extLst>
      <p:ext uri="{BB962C8B-B14F-4D97-AF65-F5344CB8AC3E}">
        <p14:creationId xmlns:p14="http://schemas.microsoft.com/office/powerpoint/2010/main" val="1288926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304800" y="533400"/>
            <a:ext cx="5562600" cy="1143000"/>
          </a:xfrm>
        </p:spPr>
        <p:txBody>
          <a:bodyPr/>
          <a:lstStyle/>
          <a:p>
            <a:pPr algn="l" eaLnBrk="1" hangingPunct="1"/>
            <a:r>
              <a:rPr lang="en-US" sz="3600" smtClean="0"/>
              <a:t>10. Sketch this energy position graph. Label where the 5 spots, A-E, could be</a:t>
            </a:r>
          </a:p>
        </p:txBody>
      </p:sp>
      <p:sp>
        <p:nvSpPr>
          <p:cNvPr id="29700" name="Text Box 3"/>
          <p:cNvSpPr txBox="1">
            <a:spLocks noChangeArrowheads="1"/>
          </p:cNvSpPr>
          <p:nvPr/>
        </p:nvSpPr>
        <p:spPr bwMode="auto">
          <a:xfrm>
            <a:off x="381000" y="2362200"/>
            <a:ext cx="5562600" cy="3994150"/>
          </a:xfrm>
          <a:prstGeom prst="rect">
            <a:avLst/>
          </a:prstGeom>
          <a:noFill/>
          <a:ln w="9525">
            <a:noFill/>
            <a:miter lim="800000"/>
            <a:headEnd/>
            <a:tailEnd/>
          </a:ln>
        </p:spPr>
        <p:txBody>
          <a:bodyPr>
            <a:spAutoFit/>
          </a:bodyPr>
          <a:lstStyle/>
          <a:p>
            <a:pPr marL="457200" indent="-457200">
              <a:spcBef>
                <a:spcPct val="50000"/>
              </a:spcBef>
              <a:buFontTx/>
              <a:buAutoNum type="alphaUcPeriod"/>
            </a:pPr>
            <a:r>
              <a:rPr lang="en-US" sz="3200"/>
              <a:t>He is going his maximum speed</a:t>
            </a:r>
          </a:p>
          <a:p>
            <a:pPr marL="457200" indent="-457200">
              <a:spcBef>
                <a:spcPct val="50000"/>
              </a:spcBef>
              <a:buFontTx/>
              <a:buAutoNum type="alphaUcPeriod"/>
            </a:pPr>
            <a:r>
              <a:rPr lang="en-US" sz="3200"/>
              <a:t>He is stopped</a:t>
            </a:r>
          </a:p>
          <a:p>
            <a:pPr marL="457200" indent="-457200">
              <a:spcBef>
                <a:spcPct val="50000"/>
              </a:spcBef>
              <a:buFontTx/>
              <a:buAutoNum type="alphaUcPeriod"/>
            </a:pPr>
            <a:r>
              <a:rPr lang="en-US" sz="3200"/>
              <a:t>He is going his average speed</a:t>
            </a:r>
          </a:p>
          <a:p>
            <a:pPr marL="457200" indent="-457200">
              <a:spcBef>
                <a:spcPct val="50000"/>
              </a:spcBef>
              <a:buFontTx/>
              <a:buAutoNum type="alphaUcPeriod"/>
            </a:pPr>
            <a:r>
              <a:rPr lang="en-US" sz="3200"/>
              <a:t>He is going slow</a:t>
            </a:r>
          </a:p>
          <a:p>
            <a:pPr marL="457200" indent="-457200">
              <a:spcBef>
                <a:spcPct val="50000"/>
              </a:spcBef>
              <a:buFontTx/>
              <a:buAutoNum type="alphaUcPeriod"/>
            </a:pPr>
            <a:r>
              <a:rPr lang="en-US" sz="3200"/>
              <a:t>He is going fast</a:t>
            </a:r>
          </a:p>
        </p:txBody>
      </p:sp>
      <p:sp>
        <p:nvSpPr>
          <p:cNvPr id="29701" name="Text Box 4"/>
          <p:cNvSpPr txBox="1">
            <a:spLocks noChangeArrowheads="1"/>
          </p:cNvSpPr>
          <p:nvPr/>
        </p:nvSpPr>
        <p:spPr bwMode="auto">
          <a:xfrm>
            <a:off x="5638800" y="228600"/>
            <a:ext cx="3352800" cy="579438"/>
          </a:xfrm>
          <a:prstGeom prst="rect">
            <a:avLst/>
          </a:prstGeom>
          <a:noFill/>
          <a:ln w="9525">
            <a:noFill/>
            <a:miter lim="800000"/>
            <a:headEnd/>
            <a:tailEnd/>
          </a:ln>
        </p:spPr>
        <p:txBody>
          <a:bodyPr>
            <a:spAutoFit/>
          </a:bodyPr>
          <a:lstStyle/>
          <a:p>
            <a:pPr>
              <a:spcBef>
                <a:spcPct val="50000"/>
              </a:spcBef>
            </a:pPr>
            <a:r>
              <a:rPr lang="en-US" sz="3200">
                <a:solidFill>
                  <a:srgbClr val="FF3300"/>
                </a:solidFill>
              </a:rPr>
              <a:t>Energy vs Position</a:t>
            </a:r>
          </a:p>
        </p:txBody>
      </p:sp>
      <p:sp>
        <p:nvSpPr>
          <p:cNvPr id="29702" name="Text Box 5"/>
          <p:cNvSpPr txBox="1">
            <a:spLocks noChangeArrowheads="1"/>
          </p:cNvSpPr>
          <p:nvPr/>
        </p:nvSpPr>
        <p:spPr bwMode="auto">
          <a:xfrm>
            <a:off x="7315200" y="685800"/>
            <a:ext cx="1143000" cy="823913"/>
          </a:xfrm>
          <a:prstGeom prst="rect">
            <a:avLst/>
          </a:prstGeom>
          <a:noFill/>
          <a:ln w="9525">
            <a:noFill/>
            <a:miter lim="800000"/>
            <a:headEnd/>
            <a:tailEnd/>
          </a:ln>
        </p:spPr>
        <p:txBody>
          <a:bodyPr>
            <a:spAutoFit/>
          </a:bodyPr>
          <a:lstStyle/>
          <a:p>
            <a:pPr>
              <a:spcBef>
                <a:spcPct val="50000"/>
              </a:spcBef>
            </a:pPr>
            <a:r>
              <a:rPr lang="en-US" sz="4800">
                <a:solidFill>
                  <a:srgbClr val="00CC00"/>
                </a:solidFill>
              </a:rPr>
              <a:t>KE</a:t>
            </a:r>
          </a:p>
        </p:txBody>
      </p:sp>
      <p:sp>
        <p:nvSpPr>
          <p:cNvPr id="29703" name="Text Box 6"/>
          <p:cNvSpPr txBox="1">
            <a:spLocks noChangeArrowheads="1"/>
          </p:cNvSpPr>
          <p:nvPr/>
        </p:nvSpPr>
        <p:spPr bwMode="auto">
          <a:xfrm>
            <a:off x="6400800" y="685800"/>
            <a:ext cx="990600" cy="823913"/>
          </a:xfrm>
          <a:prstGeom prst="rect">
            <a:avLst/>
          </a:prstGeom>
          <a:noFill/>
          <a:ln w="9525">
            <a:noFill/>
            <a:miter lim="800000"/>
            <a:headEnd/>
            <a:tailEnd/>
          </a:ln>
        </p:spPr>
        <p:txBody>
          <a:bodyPr>
            <a:spAutoFit/>
          </a:bodyPr>
          <a:lstStyle/>
          <a:p>
            <a:pPr>
              <a:spcBef>
                <a:spcPct val="50000"/>
              </a:spcBef>
            </a:pPr>
            <a:r>
              <a:rPr lang="en-US" sz="4800">
                <a:solidFill>
                  <a:schemeClr val="accent2"/>
                </a:solidFill>
              </a:rPr>
              <a:t>PE</a:t>
            </a:r>
          </a:p>
        </p:txBody>
      </p:sp>
      <p:graphicFrame>
        <p:nvGraphicFramePr>
          <p:cNvPr id="29698" name="Object 7"/>
          <p:cNvGraphicFramePr>
            <a:graphicFrameLocks noChangeAspect="1"/>
          </p:cNvGraphicFramePr>
          <p:nvPr/>
        </p:nvGraphicFramePr>
        <p:xfrm>
          <a:off x="5791200" y="1371600"/>
          <a:ext cx="3352800" cy="3232150"/>
        </p:xfrm>
        <a:graphic>
          <a:graphicData uri="http://schemas.openxmlformats.org/presentationml/2006/ole">
            <mc:AlternateContent xmlns:mc="http://schemas.openxmlformats.org/markup-compatibility/2006">
              <mc:Choice xmlns:v="urn:schemas-microsoft-com:vml" Requires="v">
                <p:oleObj spid="_x0000_s146442" name="Bitmap Image" r:id="rId4" imgW="1889524" imgH="1821338" progId="PBrush">
                  <p:embed/>
                </p:oleObj>
              </mc:Choice>
              <mc:Fallback>
                <p:oleObj name="Bitmap Image" r:id="rId4" imgW="1889524" imgH="1821338"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371600"/>
                        <a:ext cx="3352800" cy="323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9310788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533400"/>
            <a:ext cx="7772400" cy="1143000"/>
          </a:xfrm>
        </p:spPr>
        <p:txBody>
          <a:bodyPr/>
          <a:lstStyle/>
          <a:p>
            <a:pPr eaLnBrk="1" hangingPunct="1"/>
            <a:r>
              <a:rPr lang="en-US" smtClean="0"/>
              <a:t>Energy Skate Park 4</a:t>
            </a:r>
          </a:p>
        </p:txBody>
      </p:sp>
      <p:sp>
        <p:nvSpPr>
          <p:cNvPr id="153603" name="Rectangle 3"/>
          <p:cNvSpPr>
            <a:spLocks noGrp="1" noChangeArrowheads="1"/>
          </p:cNvSpPr>
          <p:nvPr>
            <p:ph type="subTitle" idx="1"/>
          </p:nvPr>
        </p:nvSpPr>
        <p:spPr>
          <a:xfrm>
            <a:off x="609600" y="1524000"/>
            <a:ext cx="7620000" cy="1752600"/>
          </a:xfrm>
        </p:spPr>
        <p:txBody>
          <a:bodyPr/>
          <a:lstStyle/>
          <a:p>
            <a:pPr marL="234950" algn="l" eaLnBrk="1" hangingPunct="1"/>
            <a:r>
              <a:rPr lang="en-US" sz="2000" b="1" smtClean="0">
                <a:cs typeface="Times New Roman" pitchFamily="18" charset="0"/>
              </a:rPr>
              <a:t>Learning Goals:</a:t>
            </a:r>
            <a:r>
              <a:rPr lang="en-US" sz="2000" b="1" i="1" smtClean="0">
                <a:cs typeface="Times New Roman" pitchFamily="18" charset="0"/>
              </a:rPr>
              <a:t> </a:t>
            </a:r>
            <a:endParaRPr lang="en-US" sz="2000" smtClean="0">
              <a:cs typeface="Times New Roman" pitchFamily="18" charset="0"/>
            </a:endParaRPr>
          </a:p>
          <a:p>
            <a:pPr marL="234950" algn="l" eaLnBrk="1" hangingPunct="1"/>
            <a:r>
              <a:rPr lang="en-US" sz="2000" smtClean="0">
                <a:cs typeface="Times New Roman" pitchFamily="18" charset="0"/>
              </a:rPr>
              <a:t>Students will be able to use </a:t>
            </a:r>
            <a:r>
              <a:rPr lang="en-US" sz="2000" b="1" smtClean="0">
                <a:cs typeface="Times New Roman" pitchFamily="18" charset="0"/>
              </a:rPr>
              <a:t>Energy-Time</a:t>
            </a:r>
            <a:r>
              <a:rPr lang="en-US" sz="2000" smtClean="0">
                <a:cs typeface="Times New Roman" pitchFamily="18" charset="0"/>
              </a:rPr>
              <a:t> graphs to… at a given time.</a:t>
            </a:r>
            <a:r>
              <a:rPr lang="en-US" smtClean="0">
                <a:cs typeface="Times New Roman" pitchFamily="18" charset="0"/>
              </a:rPr>
              <a:t> </a:t>
            </a:r>
          </a:p>
          <a:p>
            <a:pPr marL="234950" algn="l" eaLnBrk="1" hangingPunct="1">
              <a:buFontTx/>
              <a:buChar char="•"/>
            </a:pPr>
            <a:r>
              <a:rPr lang="en-US" smtClean="0">
                <a:latin typeface="Arial" pitchFamily="34" charset="0"/>
                <a:cs typeface="Arial" pitchFamily="34" charset="0"/>
              </a:rPr>
              <a:t>•</a:t>
            </a:r>
            <a:r>
              <a:rPr lang="en-US" smtClean="0">
                <a:cs typeface="Times New Roman" pitchFamily="18" charset="0"/>
              </a:rPr>
              <a:t> </a:t>
            </a:r>
            <a:r>
              <a:rPr lang="en-US" sz="2000" smtClean="0">
                <a:cs typeface="Times New Roman" pitchFamily="18" charset="0"/>
              </a:rPr>
              <a:t>Estimate a location for the Skater on a track. </a:t>
            </a:r>
          </a:p>
          <a:p>
            <a:pPr marL="234950" algn="l" eaLnBrk="1" hangingPunct="1">
              <a:buFontTx/>
              <a:buChar char="•"/>
            </a:pPr>
            <a:r>
              <a:rPr lang="en-US" sz="2000" smtClean="0">
                <a:cs typeface="Times New Roman" pitchFamily="18" charset="0"/>
              </a:rPr>
              <a:t>  Calculate the speed or height of the Skater </a:t>
            </a:r>
            <a:r>
              <a:rPr lang="en-US" sz="2000" i="1" smtClean="0">
                <a:cs typeface="Times New Roman" pitchFamily="18" charset="0"/>
              </a:rPr>
              <a:t>Friction and frictionless. </a:t>
            </a:r>
            <a:endParaRPr lang="en-US" sz="2000" smtClean="0">
              <a:cs typeface="Times New Roman" pitchFamily="18" charset="0"/>
            </a:endParaRPr>
          </a:p>
          <a:p>
            <a:pPr marL="234950" algn="l" eaLnBrk="1" hangingPunct="1">
              <a:buFontTx/>
              <a:buChar char="•"/>
            </a:pPr>
            <a:r>
              <a:rPr lang="en-US" sz="2000" smtClean="0">
                <a:cs typeface="Times New Roman" pitchFamily="18" charset="0"/>
              </a:rPr>
              <a:t>  Predict energy</a:t>
            </a:r>
            <a:r>
              <a:rPr lang="en-US" sz="2200" smtClean="0">
                <a:cs typeface="Times New Roman" pitchFamily="18" charset="0"/>
              </a:rPr>
              <a:t> distribution for tracks with and without friction. </a:t>
            </a:r>
          </a:p>
          <a:p>
            <a:pPr marL="234950" algn="l" eaLnBrk="1" hangingPunct="1"/>
            <a:endParaRPr lang="en-US" sz="2200" smtClean="0">
              <a:cs typeface="Times New Roman" pitchFamily="18" charset="0"/>
            </a:endParaRPr>
          </a:p>
        </p:txBody>
      </p:sp>
      <p:sp>
        <p:nvSpPr>
          <p:cNvPr id="153604" name="Text Box 4"/>
          <p:cNvSpPr txBox="1">
            <a:spLocks noChangeArrowheads="1"/>
          </p:cNvSpPr>
          <p:nvPr/>
        </p:nvSpPr>
        <p:spPr bwMode="auto">
          <a:xfrm>
            <a:off x="381000" y="4114800"/>
            <a:ext cx="8382000" cy="2100263"/>
          </a:xfrm>
          <a:prstGeom prst="rect">
            <a:avLst/>
          </a:prstGeom>
          <a:noFill/>
          <a:ln w="9525">
            <a:noFill/>
            <a:miter lim="800000"/>
            <a:headEnd/>
            <a:tailEnd/>
          </a:ln>
        </p:spPr>
        <p:txBody>
          <a:bodyPr>
            <a:spAutoFit/>
          </a:bodyPr>
          <a:lstStyle/>
          <a:p>
            <a:pPr>
              <a:spcBef>
                <a:spcPct val="50000"/>
              </a:spcBef>
            </a:pPr>
            <a:r>
              <a:rPr lang="en-US"/>
              <a:t>By Trish Loeblein updated July 2008 </a:t>
            </a:r>
          </a:p>
          <a:p>
            <a:pPr>
              <a:spcBef>
                <a:spcPct val="50000"/>
              </a:spcBef>
            </a:pPr>
            <a:r>
              <a:rPr lang="en-US"/>
              <a:t>The Friction concepts are not addressed in these clicker questions. Some screen images are included, but it would be better to have the sim running. I have used tracks that are the default or under Track menu for easy reproduction.</a:t>
            </a:r>
          </a:p>
        </p:txBody>
      </p:sp>
      <p:sp>
        <p:nvSpPr>
          <p:cNvPr id="5" name="TextBox 5"/>
          <p:cNvSpPr txBox="1">
            <a:spLocks noChangeArrowheads="1"/>
          </p:cNvSpPr>
          <p:nvPr/>
        </p:nvSpPr>
        <p:spPr bwMode="auto">
          <a:xfrm>
            <a:off x="6195848" y="6396037"/>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hlinkClick r:id="rId2" action="ppaction://hlinkfile"/>
              </a:rPr>
              <a:t>phet.colorado.edu</a:t>
            </a:r>
            <a:endParaRPr lang="en-US" dirty="0"/>
          </a:p>
        </p:txBody>
      </p:sp>
    </p:spTree>
    <p:extLst>
      <p:ext uri="{BB962C8B-B14F-4D97-AF65-F5344CB8AC3E}">
        <p14:creationId xmlns:p14="http://schemas.microsoft.com/office/powerpoint/2010/main" val="17856232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a:xfrm>
            <a:off x="838200" y="381000"/>
            <a:ext cx="7772400" cy="1143000"/>
          </a:xfrm>
        </p:spPr>
        <p:txBody>
          <a:bodyPr/>
          <a:lstStyle/>
          <a:p>
            <a:pPr algn="l" eaLnBrk="1" hangingPunct="1"/>
            <a:r>
              <a:rPr lang="en-US" smtClean="0"/>
              <a:t>1. What will the speed of the 75kg Skater be at 2 seconds? </a:t>
            </a:r>
          </a:p>
        </p:txBody>
      </p:sp>
      <p:graphicFrame>
        <p:nvGraphicFramePr>
          <p:cNvPr id="32770" name="Object 3"/>
          <p:cNvGraphicFramePr>
            <a:graphicFrameLocks noChangeAspect="1"/>
          </p:cNvGraphicFramePr>
          <p:nvPr/>
        </p:nvGraphicFramePr>
        <p:xfrm>
          <a:off x="228600" y="1676400"/>
          <a:ext cx="3276600" cy="2378075"/>
        </p:xfrm>
        <a:graphic>
          <a:graphicData uri="http://schemas.openxmlformats.org/presentationml/2006/ole">
            <mc:AlternateContent xmlns:mc="http://schemas.openxmlformats.org/markup-compatibility/2006">
              <mc:Choice xmlns:v="urn:schemas-microsoft-com:vml" Requires="v">
                <p:oleObj spid="_x0000_s147482" name="Bitmap Image" r:id="rId4" imgW="4358095" imgH="2720576" progId="PBrush">
                  <p:embed/>
                </p:oleObj>
              </mc:Choice>
              <mc:Fallback>
                <p:oleObj name="Bitmap Image" r:id="rId4" imgW="4358095" imgH="272057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6250" r="4167" b="1984"/>
                      <a:stretch>
                        <a:fillRect/>
                      </a:stretch>
                    </p:blipFill>
                    <p:spPr bwMode="auto">
                      <a:xfrm>
                        <a:off x="228600" y="1676400"/>
                        <a:ext cx="32766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4" name="Text Box 4"/>
          <p:cNvSpPr txBox="1">
            <a:spLocks noChangeArrowheads="1"/>
          </p:cNvSpPr>
          <p:nvPr/>
        </p:nvSpPr>
        <p:spPr bwMode="auto">
          <a:xfrm>
            <a:off x="304800" y="4038600"/>
            <a:ext cx="3048000" cy="457200"/>
          </a:xfrm>
          <a:prstGeom prst="rect">
            <a:avLst/>
          </a:prstGeom>
          <a:noFill/>
          <a:ln w="9525">
            <a:noFill/>
            <a:miter lim="800000"/>
            <a:headEnd/>
            <a:tailEnd/>
          </a:ln>
        </p:spPr>
        <p:txBody>
          <a:bodyPr>
            <a:spAutoFit/>
          </a:bodyPr>
          <a:lstStyle/>
          <a:p>
            <a:pPr>
              <a:spcBef>
                <a:spcPct val="50000"/>
              </a:spcBef>
            </a:pPr>
            <a:r>
              <a:rPr lang="en-US" b="1">
                <a:solidFill>
                  <a:schemeClr val="accent2"/>
                </a:solidFill>
              </a:rPr>
              <a:t>PE = 0 at dotted line</a:t>
            </a:r>
          </a:p>
        </p:txBody>
      </p:sp>
      <p:grpSp>
        <p:nvGrpSpPr>
          <p:cNvPr id="32775" name="Group 5"/>
          <p:cNvGrpSpPr>
            <a:grpSpLocks/>
          </p:cNvGrpSpPr>
          <p:nvPr/>
        </p:nvGrpSpPr>
        <p:grpSpPr bwMode="auto">
          <a:xfrm>
            <a:off x="3657600" y="1676400"/>
            <a:ext cx="2581275" cy="2971800"/>
            <a:chOff x="2496" y="1056"/>
            <a:chExt cx="1626" cy="1872"/>
          </a:xfrm>
        </p:grpSpPr>
        <p:graphicFrame>
          <p:nvGraphicFramePr>
            <p:cNvPr id="32771" name="Object 6"/>
            <p:cNvGraphicFramePr>
              <a:graphicFrameLocks noChangeAspect="1"/>
            </p:cNvGraphicFramePr>
            <p:nvPr/>
          </p:nvGraphicFramePr>
          <p:xfrm>
            <a:off x="2496" y="1056"/>
            <a:ext cx="1626" cy="1872"/>
          </p:xfrm>
          <a:graphic>
            <a:graphicData uri="http://schemas.openxmlformats.org/presentationml/2006/ole">
              <mc:AlternateContent xmlns:mc="http://schemas.openxmlformats.org/markup-compatibility/2006">
                <mc:Choice xmlns:v="urn:schemas-microsoft-com:vml" Requires="v">
                  <p:oleObj spid="_x0000_s147483" name="Bitmap Image" r:id="rId6" imgW="3932261" imgH="1905165" progId="PBrush">
                    <p:embed/>
                  </p:oleObj>
                </mc:Choice>
                <mc:Fallback>
                  <p:oleObj name="Bitmap Image" r:id="rId6" imgW="3932261" imgH="1905165"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2107" r="59459" b="8696"/>
                        <a:stretch>
                          <a:fillRect/>
                        </a:stretch>
                      </p:blipFill>
                      <p:spPr bwMode="auto">
                        <a:xfrm>
                          <a:off x="2496" y="1056"/>
                          <a:ext cx="1626" cy="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2" name="Object 7"/>
            <p:cNvGraphicFramePr>
              <a:graphicFrameLocks noChangeAspect="1"/>
            </p:cNvGraphicFramePr>
            <p:nvPr/>
          </p:nvGraphicFramePr>
          <p:xfrm>
            <a:off x="2880" y="1056"/>
            <a:ext cx="1152" cy="228"/>
          </p:xfrm>
          <a:graphic>
            <a:graphicData uri="http://schemas.openxmlformats.org/presentationml/2006/ole">
              <mc:AlternateContent xmlns:mc="http://schemas.openxmlformats.org/markup-compatibility/2006">
                <mc:Choice xmlns:v="urn:schemas-microsoft-com:vml" Requires="v">
                  <p:oleObj spid="_x0000_s147484" name="Bitmap Image" r:id="rId8" imgW="1501270" imgH="297332" progId="PBrush">
                    <p:embed/>
                  </p:oleObj>
                </mc:Choice>
                <mc:Fallback>
                  <p:oleObj name="Bitmap Image" r:id="rId8" imgW="1501270" imgH="297332"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0" y="1056"/>
                          <a:ext cx="1152"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2776" name="Text Box 8"/>
          <p:cNvSpPr txBox="1">
            <a:spLocks noChangeArrowheads="1"/>
          </p:cNvSpPr>
          <p:nvPr/>
        </p:nvSpPr>
        <p:spPr bwMode="auto">
          <a:xfrm>
            <a:off x="6532563" y="1676400"/>
            <a:ext cx="2667000" cy="2043113"/>
          </a:xfrm>
          <a:prstGeom prst="rect">
            <a:avLst/>
          </a:prstGeom>
          <a:noFill/>
          <a:ln w="9525">
            <a:noFill/>
            <a:miter lim="800000"/>
            <a:headEnd/>
            <a:tailEnd/>
          </a:ln>
        </p:spPr>
        <p:txBody>
          <a:bodyPr>
            <a:spAutoFit/>
          </a:bodyPr>
          <a:lstStyle/>
          <a:p>
            <a:pPr>
              <a:spcBef>
                <a:spcPct val="50000"/>
              </a:spcBef>
            </a:pPr>
            <a:r>
              <a:rPr lang="en-US" sz="3200" b="1">
                <a:solidFill>
                  <a:srgbClr val="CC6600"/>
                </a:solidFill>
              </a:rPr>
              <a:t>Total =2918 J</a:t>
            </a:r>
          </a:p>
          <a:p>
            <a:pPr>
              <a:spcBef>
                <a:spcPct val="50000"/>
              </a:spcBef>
            </a:pPr>
            <a:r>
              <a:rPr lang="en-US" sz="3200" b="1">
                <a:solidFill>
                  <a:srgbClr val="36E400"/>
                </a:solidFill>
              </a:rPr>
              <a:t>KE=509 J</a:t>
            </a:r>
          </a:p>
          <a:p>
            <a:pPr>
              <a:spcBef>
                <a:spcPct val="50000"/>
              </a:spcBef>
            </a:pPr>
            <a:r>
              <a:rPr lang="en-US" sz="3200" b="1">
                <a:solidFill>
                  <a:schemeClr val="accent2"/>
                </a:solidFill>
              </a:rPr>
              <a:t>PE=2408 J</a:t>
            </a:r>
          </a:p>
        </p:txBody>
      </p:sp>
      <p:sp>
        <p:nvSpPr>
          <p:cNvPr id="32777" name="Text Box 9"/>
          <p:cNvSpPr txBox="1">
            <a:spLocks noChangeArrowheads="1"/>
          </p:cNvSpPr>
          <p:nvPr/>
        </p:nvSpPr>
        <p:spPr bwMode="auto">
          <a:xfrm>
            <a:off x="685800" y="5181600"/>
            <a:ext cx="7162800" cy="457200"/>
          </a:xfrm>
          <a:prstGeom prst="rect">
            <a:avLst/>
          </a:prstGeom>
          <a:noFill/>
          <a:ln w="9525">
            <a:noFill/>
            <a:miter lim="800000"/>
            <a:headEnd/>
            <a:tailEnd/>
          </a:ln>
        </p:spPr>
        <p:txBody>
          <a:bodyPr>
            <a:spAutoFit/>
          </a:bodyPr>
          <a:lstStyle/>
          <a:p>
            <a:pPr>
              <a:spcBef>
                <a:spcPct val="50000"/>
              </a:spcBef>
            </a:pPr>
            <a:endParaRPr lang="en-US"/>
          </a:p>
        </p:txBody>
      </p:sp>
      <p:sp>
        <p:nvSpPr>
          <p:cNvPr id="32778" name="Text Box 10"/>
          <p:cNvSpPr txBox="1">
            <a:spLocks noChangeArrowheads="1"/>
          </p:cNvSpPr>
          <p:nvPr/>
        </p:nvSpPr>
        <p:spPr bwMode="auto">
          <a:xfrm>
            <a:off x="152400" y="5181600"/>
            <a:ext cx="9144000" cy="701675"/>
          </a:xfrm>
          <a:prstGeom prst="rect">
            <a:avLst/>
          </a:prstGeom>
          <a:noFill/>
          <a:ln w="9525">
            <a:noFill/>
            <a:miter lim="800000"/>
            <a:headEnd/>
            <a:tailEnd/>
          </a:ln>
        </p:spPr>
        <p:txBody>
          <a:bodyPr>
            <a:spAutoFit/>
          </a:bodyPr>
          <a:lstStyle/>
          <a:p>
            <a:pPr>
              <a:spcBef>
                <a:spcPct val="50000"/>
              </a:spcBef>
            </a:pPr>
            <a:r>
              <a:rPr lang="en-US" sz="4000"/>
              <a:t>A. 14m/s   B. 8.8m/s   C. 8.0m/s  D. 3.7m/s</a:t>
            </a:r>
          </a:p>
        </p:txBody>
      </p:sp>
    </p:spTree>
    <p:extLst>
      <p:ext uri="{BB962C8B-B14F-4D97-AF65-F5344CB8AC3E}">
        <p14:creationId xmlns:p14="http://schemas.microsoft.com/office/powerpoint/2010/main" val="7530540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title"/>
          </p:nvPr>
        </p:nvSpPr>
        <p:spPr>
          <a:xfrm>
            <a:off x="838200" y="1295400"/>
            <a:ext cx="7772400" cy="1143000"/>
          </a:xfrm>
        </p:spPr>
        <p:txBody>
          <a:bodyPr/>
          <a:lstStyle/>
          <a:p>
            <a:pPr eaLnBrk="1" hangingPunct="1"/>
            <a:r>
              <a:rPr lang="en-US" sz="4000" smtClean="0">
                <a:solidFill>
                  <a:schemeClr val="tx1"/>
                </a:solidFill>
              </a:rPr>
              <a:t>Comments for question 1: This is the default track with the PE line moved up to the track </a:t>
            </a:r>
            <a:br>
              <a:rPr lang="en-US" sz="4000" smtClean="0">
                <a:solidFill>
                  <a:schemeClr val="tx1"/>
                </a:solidFill>
              </a:rPr>
            </a:br>
            <a:endParaRPr lang="en-US" sz="4000" smtClean="0">
              <a:solidFill>
                <a:schemeClr val="tx1"/>
              </a:solidFill>
            </a:endParaRPr>
          </a:p>
        </p:txBody>
      </p:sp>
      <p:sp>
        <p:nvSpPr>
          <p:cNvPr id="33797" name="Text Box 3"/>
          <p:cNvSpPr txBox="1">
            <a:spLocks noChangeArrowheads="1"/>
          </p:cNvSpPr>
          <p:nvPr/>
        </p:nvSpPr>
        <p:spPr bwMode="auto">
          <a:xfrm>
            <a:off x="914400" y="3276600"/>
            <a:ext cx="2819400" cy="1552575"/>
          </a:xfrm>
          <a:prstGeom prst="rect">
            <a:avLst/>
          </a:prstGeom>
          <a:noFill/>
          <a:ln w="9525">
            <a:noFill/>
            <a:miter lim="800000"/>
            <a:headEnd/>
            <a:tailEnd/>
          </a:ln>
        </p:spPr>
        <p:txBody>
          <a:bodyPr>
            <a:spAutoFit/>
          </a:bodyPr>
          <a:lstStyle/>
          <a:p>
            <a:pPr>
              <a:spcBef>
                <a:spcPct val="50000"/>
              </a:spcBef>
            </a:pPr>
            <a:r>
              <a:rPr lang="en-US"/>
              <a:t>KE= 1/2mv</a:t>
            </a:r>
            <a:r>
              <a:rPr lang="en-US" baseline="30000"/>
              <a:t>2</a:t>
            </a:r>
          </a:p>
          <a:p>
            <a:pPr>
              <a:spcBef>
                <a:spcPct val="50000"/>
              </a:spcBef>
            </a:pPr>
            <a:r>
              <a:rPr lang="en-US"/>
              <a:t>509=1/2*75* v</a:t>
            </a:r>
            <a:r>
              <a:rPr lang="en-US" baseline="30000"/>
              <a:t>2</a:t>
            </a:r>
          </a:p>
          <a:p>
            <a:pPr>
              <a:spcBef>
                <a:spcPct val="50000"/>
              </a:spcBef>
            </a:pPr>
            <a:endParaRPr lang="en-US"/>
          </a:p>
        </p:txBody>
      </p:sp>
      <p:graphicFrame>
        <p:nvGraphicFramePr>
          <p:cNvPr id="33794" name="Object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8498"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5" name="Object 5"/>
          <p:cNvGraphicFramePr>
            <a:graphicFrameLocks noChangeAspect="1"/>
          </p:cNvGraphicFramePr>
          <p:nvPr/>
        </p:nvGraphicFramePr>
        <p:xfrm>
          <a:off x="838200" y="4648200"/>
          <a:ext cx="4252913" cy="1306513"/>
        </p:xfrm>
        <a:graphic>
          <a:graphicData uri="http://schemas.openxmlformats.org/presentationml/2006/ole">
            <mc:AlternateContent xmlns:mc="http://schemas.openxmlformats.org/markup-compatibility/2006">
              <mc:Choice xmlns:v="urn:schemas-microsoft-com:vml" Requires="v">
                <p:oleObj spid="_x0000_s148499" name="Equation" r:id="rId5" imgW="1447560" imgH="444240" progId="Equation.3">
                  <p:embed/>
                </p:oleObj>
              </mc:Choice>
              <mc:Fallback>
                <p:oleObj name="Equation" r:id="rId5" imgW="144756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648200"/>
                        <a:ext cx="4252913" cy="1306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798" name="Text Box 6"/>
          <p:cNvSpPr txBox="1">
            <a:spLocks noChangeArrowheads="1"/>
          </p:cNvSpPr>
          <p:nvPr/>
        </p:nvSpPr>
        <p:spPr bwMode="auto">
          <a:xfrm>
            <a:off x="6248400" y="3200400"/>
            <a:ext cx="2895600" cy="2100263"/>
          </a:xfrm>
          <a:prstGeom prst="rect">
            <a:avLst/>
          </a:prstGeom>
          <a:noFill/>
          <a:ln w="9525">
            <a:noFill/>
            <a:miter lim="800000"/>
            <a:headEnd/>
            <a:tailEnd/>
          </a:ln>
        </p:spPr>
        <p:txBody>
          <a:bodyPr>
            <a:spAutoFit/>
          </a:bodyPr>
          <a:lstStyle/>
          <a:p>
            <a:pPr>
              <a:spcBef>
                <a:spcPct val="50000"/>
              </a:spcBef>
            </a:pPr>
            <a:r>
              <a:rPr lang="en-US"/>
              <a:t>14 is no sqrt</a:t>
            </a:r>
          </a:p>
          <a:p>
            <a:pPr>
              <a:spcBef>
                <a:spcPct val="50000"/>
              </a:spcBef>
            </a:pPr>
            <a:r>
              <a:rPr lang="en-US"/>
              <a:t>8 uses PE</a:t>
            </a:r>
          </a:p>
          <a:p>
            <a:pPr>
              <a:spcBef>
                <a:spcPct val="50000"/>
              </a:spcBef>
            </a:pPr>
            <a:r>
              <a:rPr lang="en-US"/>
              <a:t>8.8 uses Total E</a:t>
            </a:r>
          </a:p>
          <a:p>
            <a:pPr>
              <a:spcBef>
                <a:spcPct val="50000"/>
              </a:spcBef>
            </a:pPr>
            <a:endParaRPr lang="en-US"/>
          </a:p>
        </p:txBody>
      </p:sp>
    </p:spTree>
    <p:extLst>
      <p:ext uri="{BB962C8B-B14F-4D97-AF65-F5344CB8AC3E}">
        <p14:creationId xmlns:p14="http://schemas.microsoft.com/office/powerpoint/2010/main" val="37514631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a:xfrm>
            <a:off x="381000" y="609600"/>
            <a:ext cx="8458200" cy="1143000"/>
          </a:xfrm>
        </p:spPr>
        <p:txBody>
          <a:bodyPr/>
          <a:lstStyle/>
          <a:p>
            <a:pPr algn="l" eaLnBrk="1" hangingPunct="1"/>
            <a:r>
              <a:rPr lang="en-US" smtClean="0"/>
              <a:t>2. At what height is the 60kg Skater at 2 seconds?</a:t>
            </a:r>
          </a:p>
        </p:txBody>
      </p:sp>
      <p:sp>
        <p:nvSpPr>
          <p:cNvPr id="34821" name="Text Box 3"/>
          <p:cNvSpPr txBox="1">
            <a:spLocks noChangeArrowheads="1"/>
          </p:cNvSpPr>
          <p:nvPr/>
        </p:nvSpPr>
        <p:spPr bwMode="auto">
          <a:xfrm>
            <a:off x="6324600" y="1752600"/>
            <a:ext cx="2971800" cy="2289175"/>
          </a:xfrm>
          <a:prstGeom prst="rect">
            <a:avLst/>
          </a:prstGeom>
          <a:noFill/>
          <a:ln w="9525">
            <a:noFill/>
            <a:miter lim="800000"/>
            <a:headEnd/>
            <a:tailEnd/>
          </a:ln>
        </p:spPr>
        <p:txBody>
          <a:bodyPr>
            <a:spAutoFit/>
          </a:bodyPr>
          <a:lstStyle/>
          <a:p>
            <a:pPr>
              <a:spcBef>
                <a:spcPct val="50000"/>
              </a:spcBef>
            </a:pPr>
            <a:r>
              <a:rPr lang="en-US" sz="3600" b="1">
                <a:solidFill>
                  <a:srgbClr val="CC6600"/>
                </a:solidFill>
              </a:rPr>
              <a:t>Total =3829 J</a:t>
            </a:r>
          </a:p>
          <a:p>
            <a:pPr>
              <a:spcBef>
                <a:spcPct val="50000"/>
              </a:spcBef>
            </a:pPr>
            <a:r>
              <a:rPr lang="en-US" sz="3600" b="1">
                <a:solidFill>
                  <a:srgbClr val="36E400"/>
                </a:solidFill>
              </a:rPr>
              <a:t>KE=2429 J</a:t>
            </a:r>
          </a:p>
          <a:p>
            <a:pPr>
              <a:spcBef>
                <a:spcPct val="50000"/>
              </a:spcBef>
            </a:pPr>
            <a:r>
              <a:rPr lang="en-US" sz="3600" b="1">
                <a:solidFill>
                  <a:schemeClr val="accent2"/>
                </a:solidFill>
              </a:rPr>
              <a:t>PE=1365 J</a:t>
            </a:r>
          </a:p>
        </p:txBody>
      </p:sp>
      <p:graphicFrame>
        <p:nvGraphicFramePr>
          <p:cNvPr id="34818" name="Object 4"/>
          <p:cNvGraphicFramePr>
            <a:graphicFrameLocks noChangeAspect="1"/>
          </p:cNvGraphicFramePr>
          <p:nvPr/>
        </p:nvGraphicFramePr>
        <p:xfrm>
          <a:off x="228600" y="1828800"/>
          <a:ext cx="3276600" cy="1889125"/>
        </p:xfrm>
        <a:graphic>
          <a:graphicData uri="http://schemas.openxmlformats.org/presentationml/2006/ole">
            <mc:AlternateContent xmlns:mc="http://schemas.openxmlformats.org/markup-compatibility/2006">
              <mc:Choice xmlns:v="urn:schemas-microsoft-com:vml" Requires="v">
                <p:oleObj spid="_x0000_s149522" name="Bitmap Image" r:id="rId4" imgW="3002540" imgH="2949196" progId="PBrush">
                  <p:embed/>
                </p:oleObj>
              </mc:Choice>
              <mc:Fallback>
                <p:oleObj name="Bitmap Image" r:id="rId4" imgW="3002540" imgH="294919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41335"/>
                      <a:stretch>
                        <a:fillRect/>
                      </a:stretch>
                    </p:blipFill>
                    <p:spPr bwMode="auto">
                      <a:xfrm>
                        <a:off x="228600" y="1828800"/>
                        <a:ext cx="3276600" cy="188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2" name="Text Box 5"/>
          <p:cNvSpPr txBox="1">
            <a:spLocks noChangeArrowheads="1"/>
          </p:cNvSpPr>
          <p:nvPr/>
        </p:nvSpPr>
        <p:spPr bwMode="auto">
          <a:xfrm>
            <a:off x="304800" y="5638800"/>
            <a:ext cx="8610600" cy="701675"/>
          </a:xfrm>
          <a:prstGeom prst="rect">
            <a:avLst/>
          </a:prstGeom>
          <a:noFill/>
          <a:ln w="9525">
            <a:noFill/>
            <a:miter lim="800000"/>
            <a:headEnd/>
            <a:tailEnd/>
          </a:ln>
        </p:spPr>
        <p:txBody>
          <a:bodyPr>
            <a:spAutoFit/>
          </a:bodyPr>
          <a:lstStyle/>
          <a:p>
            <a:pPr>
              <a:spcBef>
                <a:spcPct val="50000"/>
              </a:spcBef>
            </a:pPr>
            <a:r>
              <a:rPr lang="en-US" sz="4000"/>
              <a:t>A. 6.5m    B. 4.2m    C. 2.3m  D. 1.9m</a:t>
            </a:r>
            <a:r>
              <a:rPr lang="en-US"/>
              <a:t> </a:t>
            </a:r>
          </a:p>
        </p:txBody>
      </p:sp>
      <p:graphicFrame>
        <p:nvGraphicFramePr>
          <p:cNvPr id="34819" name="Object 6"/>
          <p:cNvGraphicFramePr>
            <a:graphicFrameLocks noChangeAspect="1"/>
          </p:cNvGraphicFramePr>
          <p:nvPr/>
        </p:nvGraphicFramePr>
        <p:xfrm>
          <a:off x="3581400" y="1752600"/>
          <a:ext cx="2767013" cy="3657600"/>
        </p:xfrm>
        <a:graphic>
          <a:graphicData uri="http://schemas.openxmlformats.org/presentationml/2006/ole">
            <mc:AlternateContent xmlns:mc="http://schemas.openxmlformats.org/markup-compatibility/2006">
              <mc:Choice xmlns:v="urn:schemas-microsoft-com:vml" Requires="v">
                <p:oleObj spid="_x0000_s149523" name="Bitmap Image" r:id="rId6" imgW="2247619" imgH="2972058" progId="PBrush">
                  <p:embed/>
                </p:oleObj>
              </mc:Choice>
              <mc:Fallback>
                <p:oleObj name="Bitmap Image" r:id="rId6" imgW="2247619" imgH="2972058"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1752600"/>
                        <a:ext cx="27670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340883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533400" y="838200"/>
            <a:ext cx="7772400" cy="1143000"/>
          </a:xfrm>
        </p:spPr>
        <p:txBody>
          <a:bodyPr/>
          <a:lstStyle/>
          <a:p>
            <a:pPr algn="l" eaLnBrk="1" hangingPunct="1"/>
            <a:r>
              <a:rPr lang="en-US" sz="2000" smtClean="0"/>
              <a:t>Comments for question 2: I used the Double well roller coaster track with the Skater changed to the girl and I moved the PE line to the bottom of the first well. Then I started from the “Return Skater” position.</a:t>
            </a:r>
            <a:br>
              <a:rPr lang="en-US" sz="2000" smtClean="0"/>
            </a:br>
            <a:r>
              <a:rPr lang="en-US" sz="2000" smtClean="0"/>
              <a:t/>
            </a:r>
            <a:br>
              <a:rPr lang="en-US" sz="2000" smtClean="0"/>
            </a:br>
            <a:r>
              <a:rPr lang="en-US" sz="2000" smtClean="0"/>
              <a:t>Comments about #3. I would show the slide, have the students make a drawing and then show the options on the next slide.</a:t>
            </a:r>
          </a:p>
        </p:txBody>
      </p:sp>
      <p:graphicFrame>
        <p:nvGraphicFramePr>
          <p:cNvPr id="35842" name="Object 3"/>
          <p:cNvGraphicFramePr>
            <a:graphicFrameLocks noChangeAspect="1"/>
          </p:cNvGraphicFramePr>
          <p:nvPr/>
        </p:nvGraphicFramePr>
        <p:xfrm>
          <a:off x="533400" y="2971800"/>
          <a:ext cx="7620000" cy="1919288"/>
        </p:xfrm>
        <a:graphic>
          <a:graphicData uri="http://schemas.openxmlformats.org/presentationml/2006/ole">
            <mc:AlternateContent xmlns:mc="http://schemas.openxmlformats.org/markup-compatibility/2006">
              <mc:Choice xmlns:v="urn:schemas-microsoft-com:vml" Requires="v">
                <p:oleObj spid="_x0000_s150538" name="Equation" r:id="rId3" imgW="1663560" imgH="419040" progId="Equation.3">
                  <p:embed/>
                </p:oleObj>
              </mc:Choice>
              <mc:Fallback>
                <p:oleObj name="Equation" r:id="rId3" imgW="166356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971800"/>
                        <a:ext cx="7620000" cy="191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4" name="Text Box 4"/>
          <p:cNvSpPr txBox="1">
            <a:spLocks noChangeArrowheads="1"/>
          </p:cNvSpPr>
          <p:nvPr/>
        </p:nvSpPr>
        <p:spPr bwMode="auto">
          <a:xfrm>
            <a:off x="457200" y="5029200"/>
            <a:ext cx="6781800" cy="457200"/>
          </a:xfrm>
          <a:prstGeom prst="rect">
            <a:avLst/>
          </a:prstGeom>
          <a:noFill/>
          <a:ln w="9525">
            <a:noFill/>
            <a:miter lim="800000"/>
            <a:headEnd/>
            <a:tailEnd/>
          </a:ln>
        </p:spPr>
        <p:txBody>
          <a:bodyPr>
            <a:spAutoFit/>
          </a:bodyPr>
          <a:lstStyle/>
          <a:p>
            <a:pPr>
              <a:spcBef>
                <a:spcPct val="50000"/>
              </a:spcBef>
            </a:pPr>
            <a:r>
              <a:rPr lang="en-US"/>
              <a:t>6.5 uses Total E, 4.2 uses KE, 1.9 uses mass of 75,</a:t>
            </a:r>
          </a:p>
        </p:txBody>
      </p:sp>
    </p:spTree>
    <p:extLst>
      <p:ext uri="{BB962C8B-B14F-4D97-AF65-F5344CB8AC3E}">
        <p14:creationId xmlns:p14="http://schemas.microsoft.com/office/powerpoint/2010/main" val="3765417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685800" y="685800"/>
            <a:ext cx="8305800" cy="1143000"/>
          </a:xfrm>
        </p:spPr>
        <p:txBody>
          <a:bodyPr/>
          <a:lstStyle/>
          <a:p>
            <a:pPr algn="l" eaLnBrk="1" hangingPunct="1"/>
            <a:r>
              <a:rPr lang="en-US" smtClean="0"/>
              <a:t>3. Draw what you think the energy graph look like at 10 seconds.</a:t>
            </a:r>
          </a:p>
        </p:txBody>
      </p:sp>
      <p:graphicFrame>
        <p:nvGraphicFramePr>
          <p:cNvPr id="36866" name="Object 3"/>
          <p:cNvGraphicFramePr>
            <a:graphicFrameLocks noChangeAspect="1"/>
          </p:cNvGraphicFramePr>
          <p:nvPr/>
        </p:nvGraphicFramePr>
        <p:xfrm>
          <a:off x="457200" y="1981200"/>
          <a:ext cx="7467600" cy="4694238"/>
        </p:xfrm>
        <a:graphic>
          <a:graphicData uri="http://schemas.openxmlformats.org/presentationml/2006/ole">
            <mc:AlternateContent xmlns:mc="http://schemas.openxmlformats.org/markup-compatibility/2006">
              <mc:Choice xmlns:v="urn:schemas-microsoft-com:vml" Requires="v">
                <p:oleObj spid="_x0000_s151562" name="Bitmap Image" r:id="rId4" imgW="5906012" imgH="3711262" progId="PBrush">
                  <p:embed/>
                </p:oleObj>
              </mc:Choice>
              <mc:Fallback>
                <p:oleObj name="Bitmap Image" r:id="rId4" imgW="5906012" imgH="3711262"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981200"/>
                        <a:ext cx="7467600" cy="46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5249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716</TotalTime>
  <Words>13425</Words>
  <Application>Microsoft Office PowerPoint</Application>
  <PresentationFormat>On-screen Show (4:3)</PresentationFormat>
  <Paragraphs>2146</Paragraphs>
  <Slides>296</Slides>
  <Notes>227</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296</vt:i4>
      </vt:variant>
    </vt:vector>
  </HeadingPairs>
  <TitlesOfParts>
    <vt:vector size="300" baseType="lpstr">
      <vt:lpstr>Default Design</vt:lpstr>
      <vt:lpstr>Bitmap Image</vt:lpstr>
      <vt:lpstr>Picture</vt:lpstr>
      <vt:lpstr>Equation</vt:lpstr>
      <vt:lpstr>Loeblein Physics clicker questions</vt:lpstr>
      <vt:lpstr>Plans for using PhET simulation activities in Loeblein’s College Physics  IC In Class Activity; CQ clicker questions; HW homework ; Demo: teacher centered group discussion</vt:lpstr>
      <vt:lpstr>The Moving Man Activity</vt:lpstr>
      <vt:lpstr>PowerPoint Presentation</vt:lpstr>
      <vt:lpstr>PowerPoint Presentation</vt:lpstr>
      <vt:lpstr>PowerPoint Presentation</vt:lpstr>
      <vt:lpstr>PowerPoint Presentation</vt:lpstr>
      <vt:lpstr>3. For the same scenario as # 2, which position-time graph best depicts the motion? </vt:lpstr>
      <vt:lpstr>4 A car is traveling along a road. Its velocity is recorded as a function of time and is shown in the graph below.   </vt:lpstr>
      <vt:lpstr>PowerPoint Presentation</vt:lpstr>
      <vt:lpstr>6. A car is moving forward and applying the break. Which position-time graph best depicts this motion?</vt:lpstr>
      <vt:lpstr> </vt:lpstr>
      <vt:lpstr>Using Moving man</vt:lpstr>
      <vt:lpstr>7. If you double the initial walking speed, the amount of time it takes to stop </vt:lpstr>
      <vt:lpstr>8. If you double the initial walking speed, the man walks … before coming to a stop.</vt:lpstr>
      <vt:lpstr>9. If you triple the initial walking speed, the walking man goes … before stopping.</vt:lpstr>
      <vt:lpstr>Notes from Perkins’ homework</vt:lpstr>
      <vt:lpstr>10. If the acceleration is zero, the man must be standing still. </vt:lpstr>
      <vt:lpstr>11. Velocity and acceleration are always the same sign (both positive or both negative).</vt:lpstr>
      <vt:lpstr>12. If the speed is increasing, the acceleration must be positive. </vt:lpstr>
      <vt:lpstr>Notes from Perkins’ homework</vt:lpstr>
      <vt:lpstr>Calculus Grapher for Physics Activity </vt:lpstr>
      <vt:lpstr>1. A car started from a stoplight, then sped up to a constant speed. This function graph describes his..</vt:lpstr>
      <vt:lpstr>Use Moving man to show this: I set the acceleration at about 3 then paused the sim by the time the man got to the 4 spot, then I changed the acceleration to 0. If you have Moving man open with this type of scenario, you can use the grey bar to show that the speed was zero increasing and then constant. </vt:lpstr>
      <vt:lpstr>2. To find out how far he traveled, you would use </vt:lpstr>
      <vt:lpstr> Use Moving Man Replay to show Position is found by the integral curve  </vt:lpstr>
      <vt:lpstr>3. Your friend walks forward at a constant speed and then stops. Which graph matches her motion?</vt:lpstr>
      <vt:lpstr>Use Moving man to show this: I set the Man  at about -6 position, made the velocity about 4,  then paused the sim by the time the man got to the 4 spot, then I changed the velocity to 0. If you have Moving man open with this type of scenario, you can use the grey bar to help.</vt:lpstr>
      <vt:lpstr>4. Which could be the derivative curve?</vt:lpstr>
      <vt:lpstr>Pedestal        Linear      Parabola</vt:lpstr>
      <vt:lpstr>5. Three race cars have these velocity graphs. Which one probably wins?</vt:lpstr>
      <vt:lpstr>Use integral to tell that the parabolic one traveled farthest  </vt:lpstr>
      <vt:lpstr>Vector addition Activity </vt:lpstr>
      <vt:lpstr>1. For one hour, you travel east in your car covering 100 km .Then travel south 100 km in 2 hours. You would tell your friends that your  average speed was</vt:lpstr>
      <vt:lpstr>2. For one hour, you travel east in your car covering 100 km .Then travel south 100 km in 2 hours. You would tell your friends that your average velocity was</vt:lpstr>
      <vt:lpstr>3. You have already traveled east in your car 100 km in 1 hr and then south 100 km in 2 hrs. To get back home, you then drive west 100 km for 3 hours and then go north 100 km in 4 hours. You would say your average velocity for the total trip was</vt:lpstr>
      <vt:lpstr>4. You fly east in an airplane for 100 km. You then turn left 60 degrees and travel 200 km. How far east of the starting point are you? (approximately)  </vt:lpstr>
      <vt:lpstr>5. You fly east in an airplane for 100 km. You then turn left 60 degrees and fly 200 km. How far north of the starting point are you? (approximately) </vt:lpstr>
      <vt:lpstr>6. You fly east in an airplane for 100 km. You then turn left 60 degrees and fly 200 km. How far from the starting point are you? (approximately)</vt:lpstr>
      <vt:lpstr>7. You fly east in an airplane for 100 km. You then turn left 60 degrees and fly 200 km. In what direction are you from the starting point? </vt:lpstr>
      <vt:lpstr>Projectile Motion Activity</vt:lpstr>
      <vt:lpstr>Learning Goals</vt:lpstr>
      <vt:lpstr>Which car will go farther?</vt:lpstr>
      <vt:lpstr>2. Which will be in the air longer?</vt:lpstr>
      <vt:lpstr>3. Which car will go higher?</vt:lpstr>
      <vt:lpstr>Results 1-3 (angle only variation)</vt:lpstr>
      <vt:lpstr>4. Which will go farther?</vt:lpstr>
      <vt:lpstr>5. Which will go farther?</vt:lpstr>
      <vt:lpstr>6. Which will go higher?</vt:lpstr>
      <vt:lpstr>7. Which will go farther?</vt:lpstr>
      <vt:lpstr>Results 4-7 Small vs large object  Red paths have air resistance</vt:lpstr>
      <vt:lpstr>Forces &amp; Motion  Activity 1</vt:lpstr>
      <vt:lpstr>1. If the total force acts in the same direction as the crate is sliding, the crate </vt:lpstr>
      <vt:lpstr>2. If the total force acts in the opposite direction as the cabinet is sliding, the cabinet would </vt:lpstr>
      <vt:lpstr>3. If there is zero total force acting on on the refrigerator, the refrigerator would </vt:lpstr>
      <vt:lpstr>Forces &amp; Motion  Activity 2</vt:lpstr>
      <vt:lpstr>1. A car is traveling along a road. Its acceleration is recorded as a function of time. </vt:lpstr>
      <vt:lpstr>Which Total force-time graph would best match the scenario? </vt:lpstr>
      <vt:lpstr>2. A cabinet is speeding up as it slides right across the room. Which of the following is a possible free body diagram? </vt:lpstr>
      <vt:lpstr>3. A car is traveling along a road. Its velocity is recorded as a function of time.</vt:lpstr>
      <vt:lpstr>3. Which would be the  Total force-time graph? </vt:lpstr>
      <vt:lpstr>4.  A car is moving towards the right. Then a force is applied and the free body diagram looks like this  </vt:lpstr>
      <vt:lpstr>4. Which position-time graph best matches your idea?</vt:lpstr>
      <vt:lpstr> Ramp- Force and Motion   Activity 1</vt:lpstr>
      <vt:lpstr>1. If the free body diagram for Betty pushing her file cabinet is: What will happen?</vt:lpstr>
      <vt:lpstr>2. If this is the free body diagram for the fridge, what could be happening?</vt:lpstr>
      <vt:lpstr>3. One of these diagrams is for a fridge (175 kg) and the other is for a file cabinet (100 kg). If all the conditions are the same, which is the fridge?</vt:lpstr>
      <vt:lpstr>4. Which diagram could show a box of books being lifted straight up?</vt:lpstr>
      <vt:lpstr>5. Which would require less pushing force?</vt:lpstr>
      <vt:lpstr>6.It could be easier to push on the 20º ramp, because  </vt:lpstr>
      <vt:lpstr>Maze Game  Activity1</vt:lpstr>
      <vt:lpstr>1. Which one best shows where the red ball would be? </vt:lpstr>
      <vt:lpstr>2. Which best describes how the red ball will move?</vt:lpstr>
      <vt:lpstr>3. Which best describes how the red ball will move?</vt:lpstr>
      <vt:lpstr>4. If you made the ball up down the page with this velocity vector, and the changed the acceleration to this vector, what would the ball do?</vt:lpstr>
      <vt:lpstr>Energy Skate Park activities 1-4</vt:lpstr>
      <vt:lpstr>1. Do you think the Skater will make it over the first hump?  (No friction on the track)</vt:lpstr>
      <vt:lpstr>2. Do you think the Skater will make it over the first hump?  (lots of track friction)</vt:lpstr>
      <vt:lpstr>3. Do you think the Skater will make it over the first hump?  (No friction on the track)</vt:lpstr>
      <vt:lpstr>4. Do you think the Skater will make it over the first hump?  (lots of track friction)</vt:lpstr>
      <vt:lpstr>5. In the next moment, the KE piece of the pie gets larger, then</vt:lpstr>
      <vt:lpstr>6. In the next moment, the KE piece of the pie gets larger, then</vt:lpstr>
      <vt:lpstr>7. In the next moment, the KE piece of the pie gets larger, then</vt:lpstr>
      <vt:lpstr>1. The dotted line on the chart shows the energy of the Skater, where could she be on the track?</vt:lpstr>
      <vt:lpstr>2. The bar graph shows the energy of the Skater, where could she be on the track?</vt:lpstr>
      <vt:lpstr>3. The pie graph shows the energy of the Skater, where could she be on the track?</vt:lpstr>
      <vt:lpstr>4. If the ball is at point 4, which chart could represent the ball’s energy?</vt:lpstr>
      <vt:lpstr>5. If a heavier ball is at point 4, how would the pie chart change?</vt:lpstr>
      <vt:lpstr>6. As the ball rolls from point 4, the KE bar gets taller. Which way is the ball rolling?</vt:lpstr>
      <vt:lpstr>7. The Energy chart of a boy skating looks like this</vt:lpstr>
      <vt:lpstr>8. The Energy chart of a boy skating looks like this</vt:lpstr>
      <vt:lpstr>9. Select a letter for each:  stopped, slow and fast</vt:lpstr>
      <vt:lpstr>10. Sketch this energy position graph. Label where the 5 spots, A-E, could be</vt:lpstr>
      <vt:lpstr>Energy Skate Park 4</vt:lpstr>
      <vt:lpstr>1. What will the speed of the 75kg Skater be at 2 seconds? </vt:lpstr>
      <vt:lpstr>Comments for question 1: This is the default track with the PE line moved up to the track  </vt:lpstr>
      <vt:lpstr>2. At what height is the 60kg Skater at 2 seconds?</vt:lpstr>
      <vt:lpstr>Comments for question 2: I used the Double well roller coaster track with the Skater changed to the girl and I moved the PE line to the bottom of the first well. Then I started from the “Return Skater” position.  Comments about #3. I would show the slide, have the students make a drawing and then show the options on the next slide.</vt:lpstr>
      <vt:lpstr>3. Draw what you think the energy graph look like at 10 seconds.</vt:lpstr>
      <vt:lpstr>3. The energy graph at 10 s:</vt:lpstr>
      <vt:lpstr>Comments and answer to 3: I used the double well roller coaster again with a ball at 18 kg for #3 and #4 </vt:lpstr>
      <vt:lpstr>4. What might the ball be doing at 5 seconds?</vt:lpstr>
      <vt:lpstr>Answer to 4</vt:lpstr>
      <vt:lpstr>Masses and Springs: Conservation of Energy Activity</vt:lpstr>
      <vt:lpstr>1.     The main difference between kinetic energy, KE, and gravitational potential energy, PEg, is that </vt:lpstr>
      <vt:lpstr>2. Joe raised a box above the ground. If he lifts the same box twice as high, it has</vt:lpstr>
      <vt:lpstr>3.   As any object free falls, the gravitational potential energy </vt:lpstr>
      <vt:lpstr>A spring is hanging from a fixed wire as in the first picture on the left. Then a mass is hung on the spring and allowed to oscillate freely (with no friction present). Answers A-D show different positions of the mass as it was oscillating.  </vt:lpstr>
      <vt:lpstr>6.  Where is the gravitational potential energy the least? </vt:lpstr>
      <vt:lpstr>7.  Where is the kinetic energy zero? </vt:lpstr>
      <vt:lpstr>8. Where is the elastic potential energy zero?  </vt:lpstr>
      <vt:lpstr>Pendulum Lab  Activity 1</vt:lpstr>
      <vt:lpstr>1. Which one swings faster? </vt:lpstr>
      <vt:lpstr>Answer to 1 </vt:lpstr>
      <vt:lpstr>2.What is true about the maximum angle as they swing left?</vt:lpstr>
      <vt:lpstr>3. What will be the differences in the swinging patterns?</vt:lpstr>
      <vt:lpstr>4. Which one will stop first?</vt:lpstr>
      <vt:lpstr>5. Which has the shortest period?</vt:lpstr>
      <vt:lpstr>Answer to 5</vt:lpstr>
      <vt:lpstr>Gravity and Orbits &amp; Gravity Lab Activity Trish Loeblein 2/20/11</vt:lpstr>
      <vt:lpstr>If our sun were twice as massive, how might the earth movement change?</vt:lpstr>
      <vt:lpstr>Which vector representation would show the moon between the earth and the sun? (black arrow Total Gravity Force moon)</vt:lpstr>
      <vt:lpstr>Use the simulation to show the path of the moon and the resulting vectors. </vt:lpstr>
      <vt:lpstr>Ladybug Motion 2D Activity</vt:lpstr>
      <vt:lpstr>1. What could the position and velocity vectors look like?</vt:lpstr>
      <vt:lpstr>You could run the sim and discuss that in this situation the bug is traveling clockwise as opposed to counter clockwise in the sim. The velocity vector could be a different length depending on speed, but that the direction is correct.</vt:lpstr>
      <vt:lpstr>2. What could the acceleration and velocity vectors look like?</vt:lpstr>
      <vt:lpstr>You could run the sim and discuss that in this situation the bug is traveling clockwise and that speed affects both velocity and acceleration vector length, but that the direction is correct.</vt:lpstr>
      <vt:lpstr>3. What could the position &amp; acceleration vectors look like?</vt:lpstr>
      <vt:lpstr>The acceleration would not be radial or the path would be circular. This is very difficult to see in the sim. </vt:lpstr>
      <vt:lpstr>4. If you had two bugs moving in circles like this, what could the velocity vectors at  point X vs point Y look like?</vt:lpstr>
      <vt:lpstr>IF they were connected with a bar so they had to go around together, it would be like in Ladybug Revolution, but otherwise there is no way to know the vector length relationship, but the vectors would be parallel. I am thinking that the bugs might arrive at X and Y at different times. </vt:lpstr>
      <vt:lpstr>Lady Bug Revolution Activity</vt:lpstr>
      <vt:lpstr> Ladybug Revolution activity directions:</vt:lpstr>
      <vt:lpstr>Sample calculations include:</vt:lpstr>
      <vt:lpstr>1. A bug is spinning on a platform with constant speed, what was the direction of acceleration at the blue point?</vt:lpstr>
      <vt:lpstr>Answer to previous slide</vt:lpstr>
      <vt:lpstr>2. A bug is on a platform spinning clockwise &amp; speeding up. Which best shows the bug’s acceleration direction at this spot?</vt:lpstr>
      <vt:lpstr>Answer to previous slide</vt:lpstr>
      <vt:lpstr>CRT rot 1 answer explanation 1</vt:lpstr>
      <vt:lpstr>Understanding KMT using Gas Properties and States of Matter  Activity   </vt:lpstr>
      <vt:lpstr>If you have a bottle with Helium &amp; Nitrogen at room temperature, how do the speed of the particles compare?  </vt:lpstr>
      <vt:lpstr>Light and heavy gas at same temperature 300K</vt:lpstr>
      <vt:lpstr>What happens if you add energy using the heater?</vt:lpstr>
      <vt:lpstr>answer</vt:lpstr>
      <vt:lpstr>Which is most likely oxygen gas?</vt:lpstr>
      <vt:lpstr>Which is most likely liquid water?</vt:lpstr>
      <vt:lpstr>How many water molecules are in a raindrop(.5 cm diameter). The molecules are about .1nm  </vt:lpstr>
      <vt:lpstr>To show vibration</vt:lpstr>
      <vt:lpstr>KMT summary:  </vt:lpstr>
      <vt:lpstr>Waves on a String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 of question</vt:lpstr>
      <vt:lpstr>PowerPoint Presentation</vt:lpstr>
      <vt:lpstr>After interacting</vt:lpstr>
      <vt:lpstr>PowerPoint Presentation</vt:lpstr>
      <vt:lpstr>Fourier: Making Waves Activity</vt:lpstr>
      <vt:lpstr>1. If these two waves were moving through water at the same time, what would the water look like?  </vt:lpstr>
      <vt:lpstr>Sound  Activity</vt:lpstr>
      <vt:lpstr>1. A student started the speaker by clicking on the stopwatch. How many sound waves are there is this trial?</vt:lpstr>
      <vt:lpstr>2. What is the speed of the sound waves shown here?</vt:lpstr>
      <vt:lpstr>3. What is the frequency of the sound waves shown here?</vt:lpstr>
      <vt:lpstr>4. What is the period of the sound waves shown here?</vt:lpstr>
      <vt:lpstr>5. What is the wavelength of the sound waves shown here?</vt:lpstr>
      <vt:lpstr>6. If your lab partner moved the frequency slider to the left so that it changed from 500 to 250  the period would be</vt:lpstr>
      <vt:lpstr>7. If you moved the slider to the far right, doubling the amplitude,  the period would be… </vt:lpstr>
      <vt:lpstr>8. If the speaker vibrates back and forth at  200 Hz how much time passes between each time it produces a maximum in pressure?</vt:lpstr>
      <vt:lpstr>PowerPoint Presentation</vt:lpstr>
      <vt:lpstr>PowerPoint Presentation</vt:lpstr>
      <vt:lpstr>PowerPoint Presentation</vt:lpstr>
      <vt:lpstr>PowerPoint Presentation</vt:lpstr>
      <vt:lpstr>PowerPoint Presentation</vt:lpstr>
      <vt:lpstr>PowerPoint Presentation</vt:lpstr>
      <vt:lpstr>CT 2.1.10</vt:lpstr>
      <vt:lpstr>PowerPoint Presentation</vt:lpstr>
      <vt:lpstr>PowerPoint Presentation</vt:lpstr>
      <vt:lpstr>18. To increase the volume of a tone at 400 Hz heard by the listener, the speaker must oscillate back and forth more times each second than it does to produce the tone with lower volume.  </vt:lpstr>
      <vt:lpstr>Wave Interference  Activity is a demo that uses three simulations: Waves on a String, Wave Interference, and Sound.  </vt:lpstr>
      <vt:lpstr>1. What will this wave look like after it reflects?</vt:lpstr>
      <vt:lpstr>2. What will this wave look like after it reflects?</vt:lpstr>
      <vt:lpstr>Draw what you think this wave will look like after reflecting off the barrier.</vt:lpstr>
      <vt:lpstr>3. Which one is the reflection pattern?</vt:lpstr>
      <vt:lpstr>“Sound waves are three dimensional.”</vt:lpstr>
      <vt:lpstr>Sketch what you think the pattern will look like</vt:lpstr>
      <vt:lpstr>Measurements </vt:lpstr>
      <vt:lpstr>Paused clips</vt:lpstr>
      <vt:lpstr>Resonance Activity by Trish Loeblein and Mike Dubson </vt:lpstr>
      <vt:lpstr>1. Which system will have the lower resonant frequency?</vt:lpstr>
      <vt:lpstr>2. Which system will have the lower resonany frequency?</vt:lpstr>
      <vt:lpstr>3. Which system will have the lower resonance frequency?</vt:lpstr>
      <vt:lpstr>4. Which best describes how the motion of the masses vary?</vt:lpstr>
      <vt:lpstr>4. If the frequency f of the driver is not the same as the resonant frequency, which statement is most accurate? </vt:lpstr>
      <vt:lpstr>Geometric Optics Activity</vt:lpstr>
      <vt:lpstr>Where will the image appear?</vt:lpstr>
      <vt:lpstr>How will the image look?</vt:lpstr>
      <vt:lpstr>Simulation results</vt:lpstr>
      <vt:lpstr>Where will the image appear if the lens were concave?</vt:lpstr>
      <vt:lpstr>How will the image look?</vt:lpstr>
      <vt:lpstr>If the lens is made fatter in the middle, how will the image change?</vt:lpstr>
      <vt:lpstr>Answer: closer and smaller</vt:lpstr>
      <vt:lpstr>If you replace the lens with a mirror, the image will be </vt:lpstr>
      <vt:lpstr>If you move the arrow towards the mirror, the image will be</vt:lpstr>
      <vt:lpstr>If the lens had a lower index of refraction, the image be</vt:lpstr>
      <vt:lpstr>answer</vt:lpstr>
      <vt:lpstr>Faraday’s Electromagnet Lab  by Trish Loeblein May 10, 2010  </vt:lpstr>
      <vt:lpstr>1.Which compass shows the correct direction of the magnet field at point A?</vt:lpstr>
      <vt:lpstr>2.Which compass shows the correct direction of the magnet field at point A?</vt:lpstr>
      <vt:lpstr>3.Which compass shows the correct direction of the magnet field at point A?</vt:lpstr>
      <vt:lpstr>4.What will happen if you switch the battery so that the positive end is on the right?</vt:lpstr>
      <vt:lpstr>5.What would you expect the light to do if you change the coils from 2 to 3 and you move the magnet the same speed? </vt:lpstr>
      <vt:lpstr>6.Which would be a more strong magnet?</vt:lpstr>
      <vt:lpstr>7.Which would be a more strong magnet?</vt:lpstr>
      <vt:lpstr>Faraday Law Flash Lab Activity</vt:lpstr>
      <vt:lpstr>Magnet </vt:lpstr>
      <vt:lpstr>Electric Field Hockey and Charges and Fields Activity</vt:lpstr>
      <vt:lpstr>  All of the pucks   feel a force to the right.  A. True   B.  False </vt:lpstr>
      <vt:lpstr>The puck   in C feels a greater force to the right than the puck in D.   A. True   B.  False</vt:lpstr>
      <vt:lpstr>The puck   in E feels a force to the right that is four times greater than that felt by the puck in B.  A. True   B.  False</vt:lpstr>
      <vt:lpstr>The net force on the puck     in A is zero.  A. True   B.  False</vt:lpstr>
      <vt:lpstr>For which of these choices is puck most likely not to move?</vt:lpstr>
      <vt:lpstr>Answer A Look at forces from each charge and add them up</vt:lpstr>
      <vt:lpstr>If we put bunch of electrons in a box. They will</vt:lpstr>
      <vt:lpstr>Which one would help explain why a charged balloon sticks to a wall. </vt:lpstr>
      <vt:lpstr>Which arrow best represents the direction of acceleration of the puck   as it passes by the wall ?</vt:lpstr>
      <vt:lpstr>Balloons and Static Electricity and John Travoltage  Activity link  </vt:lpstr>
      <vt:lpstr>1. When the balloon is rubbed on the sweater, what might happen?</vt:lpstr>
      <vt:lpstr>1. When the balloon is rubbed on the sweater, what might happen?</vt:lpstr>
      <vt:lpstr>2. What do you think will happen when the balloon is moved closer to the wall?</vt:lpstr>
      <vt:lpstr>2. What do you think will happen when the balloon is moved closer to the wall?</vt:lpstr>
      <vt:lpstr>3. What do you think the balloons will do?</vt:lpstr>
      <vt:lpstr>3. What do you think the balloons will do?</vt:lpstr>
      <vt:lpstr>4. What might happen to the charge on the man when he touches the door knob?</vt:lpstr>
      <vt:lpstr>4. What might happen to the charge on the man when he touches the door knob?</vt:lpstr>
      <vt:lpstr>Density by Trish Loeblein  used with Density Activity </vt:lpstr>
      <vt:lpstr>1. You put in a pool with 100 L of water. Then you drop an aluminum block in and the volume rises to 105 L. What is the volume of the block?</vt:lpstr>
      <vt:lpstr>2. You put in a pool with 100 L of water. Then you drop an wood block in and the volume rises to 102 L. What is the volume of the block?</vt:lpstr>
      <vt:lpstr>3. Two different blocks, both with a mass of 5 kg have different volumes. How is it possible?</vt:lpstr>
      <vt:lpstr>4. Two different blocks, both with a volume of 3.38L have different mass. What would be a good explanation?</vt:lpstr>
      <vt:lpstr>Some information for 4</vt:lpstr>
      <vt:lpstr>5. What is the density of the block? </vt:lpstr>
      <vt:lpstr>6. Joe was doing a lab. He massed an object and then pushed it into some water. He recorded- 3.5 kg and 5 L. What might the object be? </vt:lpstr>
      <vt:lpstr>7. What is the mass of the block if it has a density of 0.86? </vt:lpstr>
      <vt:lpstr>Balloons and Buoyancy Activity</vt:lpstr>
      <vt:lpstr>Would you expect the rigid sphere to float or sink?</vt:lpstr>
      <vt:lpstr>PowerPoint Presentation</vt:lpstr>
      <vt:lpstr>Would you expect the rigid sphere to float or sink?</vt:lpstr>
      <vt:lpstr>PowerPoint Presentation</vt:lpstr>
      <vt:lpstr>What will the hydrogen balloon do?</vt:lpstr>
      <vt:lpstr>PowerPoint Presentation</vt:lpstr>
      <vt:lpstr>What will the hydrogen balloon do?</vt:lpstr>
      <vt:lpstr>PowerPoint Presentation</vt:lpstr>
      <vt:lpstr>answer</vt:lpstr>
      <vt:lpstr>Would you expect the hot air balloon to float or sink?</vt:lpstr>
      <vt:lpstr>PowerPoint Presentation</vt:lpstr>
      <vt:lpstr>Why did the hot air balloon float after the heater was used?</vt:lpstr>
      <vt:lpstr>Under Pressure (also Fluid Pressure Flow- Pressure tab) Activity by Trish Loeblein  June 2012</vt:lpstr>
      <vt:lpstr>1. Order from lowest to highest pressure.</vt:lpstr>
      <vt:lpstr>2. Look at the markers. Order from lowest to highest pressure.</vt:lpstr>
      <vt:lpstr>3. What will happen to the pressure if more water is added?</vt:lpstr>
      <vt:lpstr>4. What will happen to the pressure if more water is added while the same amount is removed?</vt:lpstr>
      <vt:lpstr>5. What will happen to the pressure if the fluid were changed to honey?</vt:lpstr>
      <vt:lpstr>6. If the 250 kg mass was put on the water column, what will happen to the pressure?</vt:lpstr>
      <vt:lpstr>7. If the only change  was to remove the air pressure , what will happen to the pressure?</vt:lpstr>
      <vt:lpstr>8. If the only change  was to go to a place where the gravity was doubled, what will happen to the pressure?</vt:lpstr>
      <vt:lpstr>9. How do the pressures at the two locations compare?</vt:lpstr>
      <vt:lpstr>Circuit Construction Kit  </vt:lpstr>
      <vt:lpstr>Introduction to Electrical circuits </vt:lpstr>
      <vt:lpstr>1.If you build this circuit with real equipment, how would you determine the resistance of the resistor?</vt:lpstr>
      <vt:lpstr>2.If you increase the voltage of the battery, how will the light bulb change?</vt:lpstr>
      <vt:lpstr>3.If you increase the voltage of the battery, how will the electron display       change?</vt:lpstr>
      <vt:lpstr>4. If you build circuit A and then add a resistor as in circuit B, the light will</vt:lpstr>
      <vt:lpstr>Resistors in Series and Parallel Circuits </vt:lpstr>
      <vt:lpstr>1. Which shows the correct way to use an ammeter?</vt:lpstr>
      <vt:lpstr>2. Which resistor will have the greatest current?</vt:lpstr>
      <vt:lpstr>3. Which resistor will have the greatest current?</vt:lpstr>
      <vt:lpstr>4. Which resistor will have the greatest voltage?</vt:lpstr>
      <vt:lpstr>5. Which resistor will have the greatest voltage?</vt:lpstr>
      <vt:lpstr>6. Which resistor will have the greatest voltage?</vt:lpstr>
      <vt:lpstr>7. Which resistor will have the greatest current?</vt:lpstr>
      <vt:lpstr>8. Which resistor will have the greatest voltage?</vt:lpstr>
      <vt:lpstr>9. Which resistor will have the greatest current?</vt:lpstr>
      <vt:lpstr>10. What will happen if the voltage of the battery is increased to 25 volts?</vt:lpstr>
      <vt:lpstr>11. What will happen if the voltage of the battery is increased to 25 volts?</vt:lpstr>
      <vt:lpstr>Combo Circuit Lab</vt:lpstr>
      <vt:lpstr>12. What is the total resistance in this circuit?</vt:lpstr>
      <vt:lpstr>13. What is the total resistance in this circuit?</vt:lpstr>
    </vt:vector>
  </TitlesOfParts>
  <Company>PHET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Loeblein clicker questions</dc:title>
  <dc:creator>TL</dc:creator>
  <cp:lastModifiedBy>Trish</cp:lastModifiedBy>
  <cp:revision>88</cp:revision>
  <dcterms:created xsi:type="dcterms:W3CDTF">2007-10-30T03:03:28Z</dcterms:created>
  <dcterms:modified xsi:type="dcterms:W3CDTF">2013-07-05T04:56:57Z</dcterms:modified>
</cp:coreProperties>
</file>